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83" r:id="rId6"/>
    <p:sldId id="284" r:id="rId7"/>
    <p:sldId id="260" r:id="rId8"/>
    <p:sldId id="261" r:id="rId9"/>
    <p:sldId id="285" r:id="rId10"/>
    <p:sldId id="263" r:id="rId11"/>
    <p:sldId id="286"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B7BC70"/>
    <a:srgbClr val="F75047"/>
    <a:srgbClr val="FD7C00"/>
    <a:srgbClr val="4DAF4A"/>
    <a:srgbClr val="61BCA7"/>
    <a:srgbClr val="F7864E"/>
    <a:srgbClr val="F16844"/>
    <a:srgbClr val="E25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85311" autoAdjust="0"/>
  </p:normalViewPr>
  <p:slideViewPr>
    <p:cSldViewPr snapToGrid="0">
      <p:cViewPr>
        <p:scale>
          <a:sx n="260" d="100"/>
          <a:sy n="260" d="100"/>
        </p:scale>
        <p:origin x="960" y="-6752"/>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Allen server: private/</a:t>
            </a:r>
            <a:r>
              <a:rPr lang="en-US" dirty="0" err="1"/>
              <a:t>paper_figures</a:t>
            </a:r>
            <a:r>
              <a:rPr lang="en-US" dirty="0"/>
              <a:t>/longitudinal/</a:t>
            </a:r>
            <a:r>
              <a:rPr lang="en-US" dirty="0" err="1"/>
              <a:t>kmeans_param.pdf</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151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K=6</a:t>
            </a:r>
          </a:p>
          <a:p>
            <a:r>
              <a:rPr lang="en-US" dirty="0"/>
              <a:t>~/</a:t>
            </a:r>
            <a:r>
              <a:rPr lang="en-US" dirty="0" err="1"/>
              <a:t>altra</a:t>
            </a:r>
            <a:r>
              <a:rPr lang="en-US" dirty="0"/>
              <a:t>/post-analysis/</a:t>
            </a:r>
            <a:r>
              <a:rPr lang="en-US" dirty="0" err="1"/>
              <a:t>new_established_RA</a:t>
            </a:r>
            <a:r>
              <a:rPr lang="en-US" dirty="0"/>
              <a:t>/</a:t>
            </a:r>
            <a:r>
              <a:rPr lang="en-US" dirty="0" err="1"/>
              <a:t>only_RA</a:t>
            </a:r>
            <a:r>
              <a:rPr lang="en-US" dirty="0"/>
              <a:t>/hp_normed2_all_TFs_k6_hclust_5RAs.pdf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306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http://localhost:8900/lab/workspaces/auto-e/tree/</a:t>
            </a:r>
            <a:r>
              <a:rPr lang="en-US" dirty="0" err="1"/>
              <a:t>altra</a:t>
            </a:r>
            <a:r>
              <a:rPr lang="en-US" dirty="0"/>
              <a:t>/post-analysis/</a:t>
            </a:r>
            <a:r>
              <a:rPr lang="en-US" dirty="0" err="1"/>
              <a:t>new_established_RA</a:t>
            </a:r>
            <a:r>
              <a:rPr lang="en-US" dirty="0"/>
              <a:t>/</a:t>
            </a:r>
            <a:r>
              <a:rPr lang="en-US" dirty="0" err="1"/>
              <a:t>only_RA</a:t>
            </a:r>
            <a:r>
              <a:rPr lang="en-US" dirty="0"/>
              <a:t>/hp_cell_type_across_patients_hclust_2_row_clustered.pdf</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510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00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http://localhost:8900/lab/workspaces/auto-e/tree/</a:t>
            </a:r>
            <a:r>
              <a:rPr lang="en-US" dirty="0" err="1"/>
              <a:t>altra</a:t>
            </a:r>
            <a:r>
              <a:rPr lang="en-US" dirty="0"/>
              <a:t>/post-analysis/</a:t>
            </a:r>
            <a:r>
              <a:rPr lang="en-US" dirty="0" err="1"/>
              <a:t>new_established_RA</a:t>
            </a:r>
            <a:r>
              <a:rPr lang="en-US" dirty="0"/>
              <a:t>/</a:t>
            </a:r>
            <a:r>
              <a:rPr lang="en-US" dirty="0" err="1"/>
              <a:t>only_RA</a:t>
            </a:r>
            <a:r>
              <a:rPr lang="en-US" dirty="0"/>
              <a:t>/hp_normed2_all_TFs_k6_hclust_5RAs.pdf</a:t>
            </a: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2.png"/><Relationship Id="rId3" Type="http://schemas.openxmlformats.org/officeDocument/2006/relationships/image" Target="../media/image108.png"/><Relationship Id="rId21" Type="http://schemas.openxmlformats.org/officeDocument/2006/relationships/image" Target="../media/image125.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1.emf"/><Relationship Id="rId2" Type="http://schemas.openxmlformats.org/officeDocument/2006/relationships/notesSlide" Target="../notesSlides/notesSlide10.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8.png"/><Relationship Id="rId5" Type="http://schemas.openxmlformats.org/officeDocument/2006/relationships/image" Target="../media/image110.png"/><Relationship Id="rId15" Type="http://schemas.openxmlformats.org/officeDocument/2006/relationships/image" Target="../media/image119.png"/><Relationship Id="rId23" Type="http://schemas.openxmlformats.org/officeDocument/2006/relationships/image" Target="../media/image127.png"/><Relationship Id="rId10" Type="http://schemas.openxmlformats.org/officeDocument/2006/relationships/image" Target="../media/image115.png"/><Relationship Id="rId19"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84.png"/><Relationship Id="rId22" Type="http://schemas.openxmlformats.org/officeDocument/2006/relationships/image" Target="../media/image126.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png"/><Relationship Id="rId4" Type="http://schemas.openxmlformats.org/officeDocument/2006/relationships/image" Target="../media/image84.png"/><Relationship Id="rId9" Type="http://schemas.openxmlformats.org/officeDocument/2006/relationships/image" Target="../media/image13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46.emf"/><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emf"/></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12"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0" Type="http://schemas.openxmlformats.org/officeDocument/2006/relationships/image" Target="../media/image67.emf"/><Relationship Id="rId4" Type="http://schemas.openxmlformats.org/officeDocument/2006/relationships/image" Target="../media/image61.png"/><Relationship Id="rId9" Type="http://schemas.openxmlformats.org/officeDocument/2006/relationships/image" Target="../media/image66.svg"/></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107.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96.png"/><Relationship Id="rId15" Type="http://schemas.openxmlformats.org/officeDocument/2006/relationships/image" Target="../media/image105.png"/><Relationship Id="rId10" Type="http://schemas.openxmlformats.org/officeDocument/2006/relationships/image" Target="../media/image12.png"/><Relationship Id="rId19" Type="http://schemas.openxmlformats.org/officeDocument/2006/relationships/image" Target="../media/image15.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217682" cy="3372051"/>
          </a:xfrm>
          <a:prstGeom prst="roundRect">
            <a:avLst>
              <a:gd name="adj" fmla="val 8407"/>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18973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419774" y="1398115"/>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5" name="Google Shape;295;p14"/>
          <p:cNvGrpSpPr/>
          <p:nvPr/>
        </p:nvGrpSpPr>
        <p:grpSpPr>
          <a:xfrm>
            <a:off x="1868619" y="1735394"/>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2021689" y="1956623"/>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1839379" y="1010861"/>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12" name="Google Shape;312;p14"/>
          <p:cNvGrpSpPr/>
          <p:nvPr/>
        </p:nvGrpSpPr>
        <p:grpSpPr>
          <a:xfrm>
            <a:off x="2159858" y="122387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1598324" y="1035736"/>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1839379" y="139491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2057090" y="1585369"/>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2405273" y="1536741"/>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1605385" y="1937037"/>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241" name="Google Shape;241;p14"/>
          <p:cNvGrpSpPr/>
          <p:nvPr/>
        </p:nvGrpSpPr>
        <p:grpSpPr>
          <a:xfrm>
            <a:off x="5281215" y="2487633"/>
            <a:ext cx="1284703" cy="1293072"/>
            <a:chOff x="2926697" y="1853816"/>
            <a:chExt cx="3072242" cy="3092262"/>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467665"/>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colorful squares with black text&#10;&#10;Description automatically generated with medium confidence">
            <a:extLst>
              <a:ext uri="{FF2B5EF4-FFF2-40B4-BE49-F238E27FC236}">
                <a16:creationId xmlns:a16="http://schemas.microsoft.com/office/drawing/2014/main" id="{D3C42431-F998-6F71-EBAD-73A496B86576}"/>
              </a:ext>
            </a:extLst>
          </p:cNvPr>
          <p:cNvPicPr>
            <a:picLocks noChangeAspect="1"/>
          </p:cNvPicPr>
          <p:nvPr/>
        </p:nvPicPr>
        <p:blipFill>
          <a:blip r:embed="rId11"/>
          <a:srcRect l="13518" t="1248" r="31457" b="34161"/>
          <a:stretch>
            <a:fillRect/>
          </a:stretch>
        </p:blipFill>
        <p:spPr>
          <a:xfrm>
            <a:off x="5310406" y="2649155"/>
            <a:ext cx="1499616" cy="943765"/>
          </a:xfrm>
          <a:prstGeom prst="rect">
            <a:avLst/>
          </a:prstGeom>
        </p:spPr>
      </p:pic>
      <p:grpSp>
        <p:nvGrpSpPr>
          <p:cNvPr id="57" name="Group 56">
            <a:extLst>
              <a:ext uri="{FF2B5EF4-FFF2-40B4-BE49-F238E27FC236}">
                <a16:creationId xmlns:a16="http://schemas.microsoft.com/office/drawing/2014/main" id="{7655C3CD-9F13-F4D8-A786-B2C602653A21}"/>
              </a:ext>
            </a:extLst>
          </p:cNvPr>
          <p:cNvGrpSpPr/>
          <p:nvPr/>
        </p:nvGrpSpPr>
        <p:grpSpPr>
          <a:xfrm>
            <a:off x="6762044" y="2786944"/>
            <a:ext cx="696024" cy="852963"/>
            <a:chOff x="6762044" y="2786944"/>
            <a:chExt cx="696024" cy="852963"/>
          </a:xfrm>
        </p:grpSpPr>
        <p:sp>
          <p:nvSpPr>
            <p:cNvPr id="36" name="TextBox 35">
              <a:extLst>
                <a:ext uri="{FF2B5EF4-FFF2-40B4-BE49-F238E27FC236}">
                  <a16:creationId xmlns:a16="http://schemas.microsoft.com/office/drawing/2014/main" id="{FB7DD6E4-DDD7-EDB0-9A1E-7B21FD1BD182}"/>
                </a:ext>
              </a:extLst>
            </p:cNvPr>
            <p:cNvSpPr txBox="1"/>
            <p:nvPr/>
          </p:nvSpPr>
          <p:spPr>
            <a:xfrm>
              <a:off x="6762044" y="2786944"/>
              <a:ext cx="696024" cy="200055"/>
            </a:xfrm>
            <a:prstGeom prst="rect">
              <a:avLst/>
            </a:prstGeom>
            <a:noFill/>
          </p:spPr>
          <p:txBody>
            <a:bodyPr wrap="none" rtlCol="0">
              <a:spAutoFit/>
            </a:bodyPr>
            <a:lstStyle/>
            <a:p>
              <a:r>
                <a:rPr lang="en-US" sz="700" dirty="0"/>
                <a:t>CD8 T Naive</a:t>
              </a:r>
            </a:p>
          </p:txBody>
        </p:sp>
        <p:sp>
          <p:nvSpPr>
            <p:cNvPr id="44" name="TextBox 43">
              <a:extLst>
                <a:ext uri="{FF2B5EF4-FFF2-40B4-BE49-F238E27FC236}">
                  <a16:creationId xmlns:a16="http://schemas.microsoft.com/office/drawing/2014/main" id="{D9BEEFB1-1005-A410-2B92-A73D6169A548}"/>
                </a:ext>
              </a:extLst>
            </p:cNvPr>
            <p:cNvSpPr txBox="1"/>
            <p:nvPr/>
          </p:nvSpPr>
          <p:spPr>
            <a:xfrm>
              <a:off x="6762044" y="2895762"/>
              <a:ext cx="696024" cy="200055"/>
            </a:xfrm>
            <a:prstGeom prst="rect">
              <a:avLst/>
            </a:prstGeom>
            <a:noFill/>
          </p:spPr>
          <p:txBody>
            <a:bodyPr wrap="none" rtlCol="0">
              <a:spAutoFit/>
            </a:bodyPr>
            <a:lstStyle/>
            <a:p>
              <a:r>
                <a:rPr lang="en-US" sz="700" dirty="0"/>
                <a:t>CD4 T Naive</a:t>
              </a:r>
            </a:p>
          </p:txBody>
        </p:sp>
        <p:sp>
          <p:nvSpPr>
            <p:cNvPr id="45" name="TextBox 44">
              <a:extLst>
                <a:ext uri="{FF2B5EF4-FFF2-40B4-BE49-F238E27FC236}">
                  <a16:creationId xmlns:a16="http://schemas.microsoft.com/office/drawing/2014/main" id="{7F8F733E-2523-72F2-7F10-896F137BC778}"/>
                </a:ext>
              </a:extLst>
            </p:cNvPr>
            <p:cNvSpPr txBox="1"/>
            <p:nvPr/>
          </p:nvSpPr>
          <p:spPr>
            <a:xfrm>
              <a:off x="6762044" y="3004580"/>
              <a:ext cx="577402" cy="200055"/>
            </a:xfrm>
            <a:prstGeom prst="rect">
              <a:avLst/>
            </a:prstGeom>
            <a:noFill/>
          </p:spPr>
          <p:txBody>
            <a:bodyPr wrap="none" rtlCol="0">
              <a:spAutoFit/>
            </a:bodyPr>
            <a:lstStyle/>
            <a:p>
              <a:r>
                <a:rPr lang="en-US" sz="700" dirty="0"/>
                <a:t>CD8 TEM</a:t>
              </a:r>
            </a:p>
          </p:txBody>
        </p:sp>
        <p:sp>
          <p:nvSpPr>
            <p:cNvPr id="53" name="TextBox 52">
              <a:extLst>
                <a:ext uri="{FF2B5EF4-FFF2-40B4-BE49-F238E27FC236}">
                  <a16:creationId xmlns:a16="http://schemas.microsoft.com/office/drawing/2014/main" id="{CA2C85F6-F180-0A1C-AD4A-DA7C129EC891}"/>
                </a:ext>
              </a:extLst>
            </p:cNvPr>
            <p:cNvSpPr txBox="1"/>
            <p:nvPr/>
          </p:nvSpPr>
          <p:spPr>
            <a:xfrm>
              <a:off x="6762044" y="3113398"/>
              <a:ext cx="582211" cy="200055"/>
            </a:xfrm>
            <a:prstGeom prst="rect">
              <a:avLst/>
            </a:prstGeom>
            <a:noFill/>
          </p:spPr>
          <p:txBody>
            <a:bodyPr wrap="none" rtlCol="0">
              <a:spAutoFit/>
            </a:bodyPr>
            <a:lstStyle/>
            <a:p>
              <a:r>
                <a:rPr lang="en-US" sz="700" dirty="0"/>
                <a:t>CD4 TCM</a:t>
              </a:r>
            </a:p>
          </p:txBody>
        </p:sp>
        <p:sp>
          <p:nvSpPr>
            <p:cNvPr id="54" name="TextBox 53">
              <a:extLst>
                <a:ext uri="{FF2B5EF4-FFF2-40B4-BE49-F238E27FC236}">
                  <a16:creationId xmlns:a16="http://schemas.microsoft.com/office/drawing/2014/main" id="{60C77C97-54A3-BB67-C29E-130B42CEEFB8}"/>
                </a:ext>
              </a:extLst>
            </p:cNvPr>
            <p:cNvSpPr txBox="1"/>
            <p:nvPr/>
          </p:nvSpPr>
          <p:spPr>
            <a:xfrm>
              <a:off x="6762044" y="3222216"/>
              <a:ext cx="466794" cy="200055"/>
            </a:xfrm>
            <a:prstGeom prst="rect">
              <a:avLst/>
            </a:prstGeom>
            <a:noFill/>
          </p:spPr>
          <p:txBody>
            <a:bodyPr wrap="none" rtlCol="0">
              <a:spAutoFit/>
            </a:bodyPr>
            <a:lstStyle/>
            <a:p>
              <a:r>
                <a:rPr lang="en-US" sz="700" dirty="0"/>
                <a:t>NK cell</a:t>
              </a:r>
            </a:p>
          </p:txBody>
        </p:sp>
        <p:sp>
          <p:nvSpPr>
            <p:cNvPr id="55" name="TextBox 54">
              <a:extLst>
                <a:ext uri="{FF2B5EF4-FFF2-40B4-BE49-F238E27FC236}">
                  <a16:creationId xmlns:a16="http://schemas.microsoft.com/office/drawing/2014/main" id="{5AA3253A-826A-CF2A-44EE-51F194ACD9D9}"/>
                </a:ext>
              </a:extLst>
            </p:cNvPr>
            <p:cNvSpPr txBox="1"/>
            <p:nvPr/>
          </p:nvSpPr>
          <p:spPr>
            <a:xfrm>
              <a:off x="6762044" y="3331034"/>
              <a:ext cx="402674" cy="200055"/>
            </a:xfrm>
            <a:prstGeom prst="rect">
              <a:avLst/>
            </a:prstGeom>
            <a:noFill/>
          </p:spPr>
          <p:txBody>
            <a:bodyPr wrap="none" rtlCol="0">
              <a:spAutoFit/>
            </a:bodyPr>
            <a:lstStyle/>
            <a:p>
              <a:r>
                <a:rPr lang="en-US" sz="700" dirty="0"/>
                <a:t>B cell</a:t>
              </a:r>
            </a:p>
          </p:txBody>
        </p:sp>
        <p:sp>
          <p:nvSpPr>
            <p:cNvPr id="56" name="TextBox 55">
              <a:extLst>
                <a:ext uri="{FF2B5EF4-FFF2-40B4-BE49-F238E27FC236}">
                  <a16:creationId xmlns:a16="http://schemas.microsoft.com/office/drawing/2014/main" id="{4117A10D-0DE3-0D7F-903D-92CE331A1340}"/>
                </a:ext>
              </a:extLst>
            </p:cNvPr>
            <p:cNvSpPr txBox="1"/>
            <p:nvPr/>
          </p:nvSpPr>
          <p:spPr>
            <a:xfrm>
              <a:off x="6762044" y="3439852"/>
              <a:ext cx="619080" cy="200055"/>
            </a:xfrm>
            <a:prstGeom prst="rect">
              <a:avLst/>
            </a:prstGeom>
            <a:noFill/>
          </p:spPr>
          <p:txBody>
            <a:bodyPr wrap="none" rtlCol="0">
              <a:spAutoFit/>
            </a:bodyPr>
            <a:lstStyle/>
            <a:p>
              <a:r>
                <a:rPr lang="en-US" sz="700" dirty="0"/>
                <a:t>Monocytes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5"/>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5"/>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6"/>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6"/>
            <a:srcRect l="62770" t="19288" r="22585" b="21908"/>
            <a:stretch/>
          </p:blipFill>
          <p:spPr>
            <a:xfrm>
              <a:off x="1211844" y="6272280"/>
              <a:ext cx="1576378" cy="2953735"/>
            </a:xfrm>
            <a:prstGeom prst="rect">
              <a:avLst/>
            </a:prstGeom>
          </p:spPr>
        </p:pic>
      </p:grpSp>
      <p:grpSp>
        <p:nvGrpSpPr>
          <p:cNvPr id="8" name="Group 7">
            <a:extLst>
              <a:ext uri="{FF2B5EF4-FFF2-40B4-BE49-F238E27FC236}">
                <a16:creationId xmlns:a16="http://schemas.microsoft.com/office/drawing/2014/main" id="{E3FD7813-EC49-7237-4A64-B16BE1A1EA5A}"/>
              </a:ext>
            </a:extLst>
          </p:cNvPr>
          <p:cNvGrpSpPr/>
          <p:nvPr/>
        </p:nvGrpSpPr>
        <p:grpSpPr>
          <a:xfrm>
            <a:off x="138549" y="2589685"/>
            <a:ext cx="3198922" cy="2116802"/>
            <a:chOff x="3658716" y="2460735"/>
            <a:chExt cx="3198922" cy="2116802"/>
          </a:xfrm>
        </p:grpSpPr>
        <p:sp>
          <p:nvSpPr>
            <p:cNvPr id="18" name="Google Shape;527;p4">
              <a:extLst>
                <a:ext uri="{FF2B5EF4-FFF2-40B4-BE49-F238E27FC236}">
                  <a16:creationId xmlns:a16="http://schemas.microsoft.com/office/drawing/2014/main" id="{06BAF1B3-3D95-FFCD-AA3A-A681CAF2567E}"/>
                </a:ext>
              </a:extLst>
            </p:cNvPr>
            <p:cNvSpPr/>
            <p:nvPr/>
          </p:nvSpPr>
          <p:spPr>
            <a:xfrm>
              <a:off x="3658716" y="247163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3973029" y="2460735"/>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77" name="Group 1076">
              <a:extLst>
                <a:ext uri="{FF2B5EF4-FFF2-40B4-BE49-F238E27FC236}">
                  <a16:creationId xmlns:a16="http://schemas.microsoft.com/office/drawing/2014/main" id="{4DF1111F-782A-CF4E-E713-4546A27120C5}"/>
                </a:ext>
              </a:extLst>
            </p:cNvPr>
            <p:cNvGrpSpPr>
              <a:grpSpLocks noChangeAspect="1"/>
            </p:cNvGrpSpPr>
            <p:nvPr/>
          </p:nvGrpSpPr>
          <p:grpSpPr>
            <a:xfrm>
              <a:off x="3876072" y="2748737"/>
              <a:ext cx="2981566" cy="1828800"/>
              <a:chOff x="391908" y="4948740"/>
              <a:chExt cx="2834640" cy="1738680"/>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7"/>
              <a:srcRect l="12755" t="18487" r="72247" b="21740"/>
              <a:stretch/>
            </p:blipFill>
            <p:spPr>
              <a:xfrm>
                <a:off x="2452659" y="5285494"/>
                <a:ext cx="748115" cy="1391327"/>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4986651"/>
                <a:ext cx="377266" cy="126441"/>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6" name="TextBox 35">
                <a:extLst>
                  <a:ext uri="{FF2B5EF4-FFF2-40B4-BE49-F238E27FC236}">
                    <a16:creationId xmlns:a16="http://schemas.microsoft.com/office/drawing/2014/main" id="{BD54B7BF-CB6D-2B88-CEC2-A8D63F1F6501}"/>
                  </a:ext>
                </a:extLst>
              </p:cNvPr>
              <p:cNvSpPr txBox="1"/>
              <p:nvPr/>
            </p:nvSpPr>
            <p:spPr>
              <a:xfrm>
                <a:off x="1081548" y="4960758"/>
                <a:ext cx="313968" cy="132980"/>
              </a:xfrm>
              <a:prstGeom prst="rect">
                <a:avLst/>
              </a:prstGeom>
              <a:noFill/>
            </p:spPr>
            <p:txBody>
              <a:bodyPr wrap="square" rtlCol="0">
                <a:spAutoFit/>
              </a:bodyPr>
              <a:lstStyle/>
              <a:p>
                <a:pPr algn="ctr"/>
                <a:r>
                  <a:rPr lang="en-US" sz="5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272547" y="5097473"/>
                <a:ext cx="954001" cy="191879"/>
                <a:chOff x="4733048" y="7579675"/>
                <a:chExt cx="1313735"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437348" cy="183123"/>
                </a:xfrm>
                <a:prstGeom prst="rect">
                  <a:avLst/>
                </a:prstGeom>
                <a:noFill/>
              </p:spPr>
              <p:txBody>
                <a:bodyPr wrap="none" rtlCol="0">
                  <a:spAutoFit/>
                </a:bodyPr>
                <a:lstStyle/>
                <a:p>
                  <a:r>
                    <a:rPr lang="en-US" sz="5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435613" cy="183123"/>
                </a:xfrm>
                <a:prstGeom prst="rect">
                  <a:avLst/>
                </a:prstGeom>
                <a:noFill/>
              </p:spPr>
              <p:txBody>
                <a:bodyPr wrap="none" rtlCol="0">
                  <a:spAutoFit/>
                </a:bodyPr>
                <a:lstStyle/>
                <a:p>
                  <a:r>
                    <a:rPr lang="en-US" sz="5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2496557" y="5259734"/>
                <a:ext cx="616298" cy="435"/>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2642506" y="4977875"/>
                <a:ext cx="377266" cy="126441"/>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50" name="TextBox 549">
                <a:extLst>
                  <a:ext uri="{FF2B5EF4-FFF2-40B4-BE49-F238E27FC236}">
                    <a16:creationId xmlns:a16="http://schemas.microsoft.com/office/drawing/2014/main" id="{54E44A7B-1B5E-5709-15A9-D6C7AE94282A}"/>
                  </a:ext>
                </a:extLst>
              </p:cNvPr>
              <p:cNvSpPr txBox="1"/>
              <p:nvPr/>
            </p:nvSpPr>
            <p:spPr>
              <a:xfrm>
                <a:off x="2661607" y="4948740"/>
                <a:ext cx="313968" cy="132980"/>
              </a:xfrm>
              <a:prstGeom prst="rect">
                <a:avLst/>
              </a:prstGeom>
              <a:noFill/>
            </p:spPr>
            <p:txBody>
              <a:bodyPr wrap="square" rtlCol="0">
                <a:spAutoFit/>
              </a:bodyPr>
              <a:lstStyle/>
              <a:p>
                <a:pPr algn="ctr"/>
                <a:r>
                  <a:rPr lang="en-US" sz="5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1930946" y="5267828"/>
                <a:ext cx="551815" cy="1419592"/>
                <a:chOff x="1900376" y="8115681"/>
                <a:chExt cx="702435" cy="1807072"/>
              </a:xfrm>
            </p:grpSpPr>
            <p:sp>
              <p:nvSpPr>
                <p:cNvPr id="535" name="TextBox 534">
                  <a:extLst>
                    <a:ext uri="{FF2B5EF4-FFF2-40B4-BE49-F238E27FC236}">
                      <a16:creationId xmlns:a16="http://schemas.microsoft.com/office/drawing/2014/main" id="{31F00F9D-520D-ED92-4B65-9E14F21A91DC}"/>
                    </a:ext>
                  </a:extLst>
                </p:cNvPr>
                <p:cNvSpPr txBox="1"/>
                <p:nvPr/>
              </p:nvSpPr>
              <p:spPr>
                <a:xfrm>
                  <a:off x="2108765" y="8115681"/>
                  <a:ext cx="494046" cy="169277"/>
                </a:xfrm>
                <a:prstGeom prst="rect">
                  <a:avLst/>
                </a:prstGeom>
                <a:noFill/>
              </p:spPr>
              <p:txBody>
                <a:bodyPr wrap="none" rtlCol="0">
                  <a:spAutoFit/>
                </a:bodyPr>
                <a:lstStyle/>
                <a:p>
                  <a:pPr algn="r"/>
                  <a:r>
                    <a:rPr lang="en-US" sz="5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900376" y="84047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985334" y="9079091"/>
                  <a:ext cx="617477" cy="169277"/>
                </a:xfrm>
                <a:prstGeom prst="rect">
                  <a:avLst/>
                </a:prstGeom>
                <a:noFill/>
              </p:spPr>
              <p:txBody>
                <a:bodyPr wrap="none" rtlCol="0">
                  <a:spAutoFit/>
                </a:bodyPr>
                <a:lstStyle/>
                <a:p>
                  <a:pPr algn="r"/>
                  <a:r>
                    <a:rPr lang="en-US" sz="5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2108765" y="8212022"/>
                  <a:ext cx="494046" cy="169277"/>
                </a:xfrm>
                <a:prstGeom prst="rect">
                  <a:avLst/>
                </a:prstGeom>
                <a:noFill/>
              </p:spPr>
              <p:txBody>
                <a:bodyPr wrap="none" rtlCol="0">
                  <a:spAutoFit/>
                </a:bodyPr>
                <a:lstStyle/>
                <a:p>
                  <a:pPr algn="r"/>
                  <a:r>
                    <a:rPr lang="en-US" sz="5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985334" y="9175432"/>
                  <a:ext cx="617477" cy="169277"/>
                </a:xfrm>
                <a:prstGeom prst="rect">
                  <a:avLst/>
                </a:prstGeom>
                <a:noFill/>
              </p:spPr>
              <p:txBody>
                <a:bodyPr wrap="none" rtlCol="0">
                  <a:spAutoFit/>
                </a:bodyPr>
                <a:lstStyle/>
                <a:p>
                  <a:pPr algn="r"/>
                  <a:r>
                    <a:rPr lang="en-US" sz="5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985334" y="9271773"/>
                  <a:ext cx="617477" cy="169277"/>
                </a:xfrm>
                <a:prstGeom prst="rect">
                  <a:avLst/>
                </a:prstGeom>
                <a:noFill/>
              </p:spPr>
              <p:txBody>
                <a:bodyPr wrap="none" rtlCol="0">
                  <a:spAutoFit/>
                </a:bodyPr>
                <a:lstStyle/>
                <a:p>
                  <a:pPr algn="r"/>
                  <a:r>
                    <a:rPr lang="en-US" sz="5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985334" y="9368114"/>
                  <a:ext cx="617477" cy="169277"/>
                </a:xfrm>
                <a:prstGeom prst="rect">
                  <a:avLst/>
                </a:prstGeom>
                <a:noFill/>
              </p:spPr>
              <p:txBody>
                <a:bodyPr wrap="none" rtlCol="0">
                  <a:spAutoFit/>
                </a:bodyPr>
                <a:lstStyle/>
                <a:p>
                  <a:pPr algn="r"/>
                  <a:r>
                    <a:rPr lang="en-US" sz="5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985334" y="9464455"/>
                  <a:ext cx="617477" cy="169277"/>
                </a:xfrm>
                <a:prstGeom prst="rect">
                  <a:avLst/>
                </a:prstGeom>
                <a:noFill/>
              </p:spPr>
              <p:txBody>
                <a:bodyPr wrap="none" rtlCol="0">
                  <a:spAutoFit/>
                </a:bodyPr>
                <a:lstStyle/>
                <a:p>
                  <a:pPr algn="r"/>
                  <a:r>
                    <a:rPr lang="en-US" sz="5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985334" y="9560796"/>
                  <a:ext cx="617477" cy="169277"/>
                </a:xfrm>
                <a:prstGeom prst="rect">
                  <a:avLst/>
                </a:prstGeom>
                <a:noFill/>
              </p:spPr>
              <p:txBody>
                <a:bodyPr wrap="none" rtlCol="0">
                  <a:spAutoFit/>
                </a:bodyPr>
                <a:lstStyle/>
                <a:p>
                  <a:pPr algn="r"/>
                  <a:r>
                    <a:rPr lang="en-US" sz="5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985334" y="9657137"/>
                  <a:ext cx="617477" cy="169277"/>
                </a:xfrm>
                <a:prstGeom prst="rect">
                  <a:avLst/>
                </a:prstGeom>
                <a:noFill/>
              </p:spPr>
              <p:txBody>
                <a:bodyPr wrap="none" rtlCol="0">
                  <a:spAutoFit/>
                </a:bodyPr>
                <a:lstStyle/>
                <a:p>
                  <a:pPr algn="r"/>
                  <a:r>
                    <a:rPr lang="en-US" sz="5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900376" y="850104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900376" y="8597386"/>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900376" y="869372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900376" y="879006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900376" y="888640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900376" y="8982750"/>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2108765" y="8308363"/>
                  <a:ext cx="494046" cy="169277"/>
                </a:xfrm>
                <a:prstGeom prst="rect">
                  <a:avLst/>
                </a:prstGeom>
                <a:noFill/>
              </p:spPr>
              <p:txBody>
                <a:bodyPr wrap="none" rtlCol="0">
                  <a:spAutoFit/>
                </a:bodyPr>
                <a:lstStyle/>
                <a:p>
                  <a:pPr algn="r"/>
                  <a:r>
                    <a:rPr lang="en-US" sz="5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985334" y="9753476"/>
                  <a:ext cx="617477" cy="169277"/>
                </a:xfrm>
                <a:prstGeom prst="rect">
                  <a:avLst/>
                </a:prstGeom>
                <a:noFill/>
              </p:spPr>
              <p:txBody>
                <a:bodyPr wrap="none" rtlCol="0">
                  <a:spAutoFit/>
                </a:bodyPr>
                <a:lstStyle/>
                <a:p>
                  <a:pPr algn="r"/>
                  <a:r>
                    <a:rPr lang="en-US" sz="5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391908" y="5105982"/>
                <a:ext cx="1307534" cy="1575814"/>
                <a:chOff x="75963" y="7939416"/>
                <a:chExt cx="1664430" cy="2005934"/>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214370" cy="285627"/>
                  <a:chOff x="5871180" y="7638944"/>
                  <a:chExt cx="1313703"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437347" cy="183124"/>
                  </a:xfrm>
                  <a:prstGeom prst="rect">
                    <a:avLst/>
                  </a:prstGeom>
                  <a:noFill/>
                </p:spPr>
                <p:txBody>
                  <a:bodyPr wrap="none" rtlCol="0">
                    <a:spAutoFit/>
                  </a:bodyPr>
                  <a:lstStyle/>
                  <a:p>
                    <a:r>
                      <a:rPr lang="en-US" sz="5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435612" cy="183124"/>
                  </a:xfrm>
                  <a:prstGeom prst="rect">
                    <a:avLst/>
                  </a:prstGeom>
                  <a:noFill/>
                </p:spPr>
                <p:txBody>
                  <a:bodyPr wrap="none" rtlCol="0">
                    <a:spAutoFit/>
                  </a:bodyPr>
                  <a:lstStyle/>
                  <a:p>
                    <a:r>
                      <a:rPr lang="en-US" sz="5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75963" y="8150206"/>
                  <a:ext cx="702435" cy="1795144"/>
                  <a:chOff x="75963" y="8150206"/>
                  <a:chExt cx="702435" cy="1795144"/>
                </a:xfrm>
              </p:grpSpPr>
              <p:sp>
                <p:nvSpPr>
                  <p:cNvPr id="708" name="TextBox 707">
                    <a:extLst>
                      <a:ext uri="{FF2B5EF4-FFF2-40B4-BE49-F238E27FC236}">
                        <a16:creationId xmlns:a16="http://schemas.microsoft.com/office/drawing/2014/main" id="{8D71E983-BC0A-B518-AF3C-4FA7D33A5ABE}"/>
                      </a:ext>
                    </a:extLst>
                  </p:cNvPr>
                  <p:cNvSpPr txBox="1"/>
                  <p:nvPr/>
                </p:nvSpPr>
                <p:spPr>
                  <a:xfrm>
                    <a:off x="284352" y="8150206"/>
                    <a:ext cx="494046" cy="169277"/>
                  </a:xfrm>
                  <a:prstGeom prst="rect">
                    <a:avLst/>
                  </a:prstGeom>
                  <a:noFill/>
                </p:spPr>
                <p:txBody>
                  <a:bodyPr wrap="none" rtlCol="0">
                    <a:spAutoFit/>
                  </a:bodyPr>
                  <a:lstStyle/>
                  <a:p>
                    <a:pPr algn="r"/>
                    <a:r>
                      <a:rPr lang="en-US" sz="5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75963" y="826633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60921" y="9195403"/>
                    <a:ext cx="617477" cy="169277"/>
                  </a:xfrm>
                  <a:prstGeom prst="rect">
                    <a:avLst/>
                  </a:prstGeom>
                  <a:noFill/>
                </p:spPr>
                <p:txBody>
                  <a:bodyPr wrap="none" rtlCol="0">
                    <a:spAutoFit/>
                  </a:bodyPr>
                  <a:lstStyle/>
                  <a:p>
                    <a:pPr algn="r"/>
                    <a:r>
                      <a:rPr lang="en-US" sz="5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60921" y="9311536"/>
                    <a:ext cx="617477" cy="169277"/>
                  </a:xfrm>
                  <a:prstGeom prst="rect">
                    <a:avLst/>
                  </a:prstGeom>
                  <a:noFill/>
                </p:spPr>
                <p:txBody>
                  <a:bodyPr wrap="none" rtlCol="0">
                    <a:spAutoFit/>
                  </a:bodyPr>
                  <a:lstStyle/>
                  <a:p>
                    <a:pPr algn="r"/>
                    <a:r>
                      <a:rPr lang="en-US" sz="5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60921" y="9427669"/>
                    <a:ext cx="617477" cy="169277"/>
                  </a:xfrm>
                  <a:prstGeom prst="rect">
                    <a:avLst/>
                  </a:prstGeom>
                  <a:noFill/>
                </p:spPr>
                <p:txBody>
                  <a:bodyPr wrap="none" rtlCol="0">
                    <a:spAutoFit/>
                  </a:bodyPr>
                  <a:lstStyle/>
                  <a:p>
                    <a:pPr algn="r"/>
                    <a:r>
                      <a:rPr lang="en-US" sz="5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60921" y="9543802"/>
                    <a:ext cx="617477" cy="169277"/>
                  </a:xfrm>
                  <a:prstGeom prst="rect">
                    <a:avLst/>
                  </a:prstGeom>
                  <a:noFill/>
                </p:spPr>
                <p:txBody>
                  <a:bodyPr wrap="none" rtlCol="0">
                    <a:spAutoFit/>
                  </a:bodyPr>
                  <a:lstStyle/>
                  <a:p>
                    <a:pPr algn="r"/>
                    <a:r>
                      <a:rPr lang="en-US" sz="5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60921" y="9659935"/>
                    <a:ext cx="617477" cy="169277"/>
                  </a:xfrm>
                  <a:prstGeom prst="rect">
                    <a:avLst/>
                  </a:prstGeom>
                  <a:noFill/>
                </p:spPr>
                <p:txBody>
                  <a:bodyPr wrap="none" rtlCol="0">
                    <a:spAutoFit/>
                  </a:bodyPr>
                  <a:lstStyle/>
                  <a:p>
                    <a:pPr algn="r"/>
                    <a:r>
                      <a:rPr lang="en-US" sz="5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60921" y="9776073"/>
                    <a:ext cx="617477" cy="169277"/>
                  </a:xfrm>
                  <a:prstGeom prst="rect">
                    <a:avLst/>
                  </a:prstGeom>
                  <a:noFill/>
                </p:spPr>
                <p:txBody>
                  <a:bodyPr wrap="none" rtlCol="0">
                    <a:spAutoFit/>
                  </a:bodyPr>
                  <a:lstStyle/>
                  <a:p>
                    <a:pPr algn="r"/>
                    <a:r>
                      <a:rPr lang="en-US" sz="5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75963" y="8382472"/>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75963" y="849860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75963" y="861473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75963" y="8730871"/>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75963" y="88470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75963" y="896313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75963" y="9079270"/>
                    <a:ext cx="702435" cy="169277"/>
                  </a:xfrm>
                  <a:prstGeom prst="rect">
                    <a:avLst/>
                  </a:prstGeom>
                  <a:noFill/>
                </p:spPr>
                <p:txBody>
                  <a:bodyPr wrap="none" rtlCol="0">
                    <a:spAutoFit/>
                  </a:bodyPr>
                  <a:lstStyle/>
                  <a:p>
                    <a:pPr algn="r"/>
                    <a:r>
                      <a:rPr lang="en-US" sz="500" dirty="0"/>
                      <a:t>CD8</a:t>
                    </a:r>
                    <a:r>
                      <a:rPr lang="el-GR" sz="500" dirty="0"/>
                      <a:t> Τ</a:t>
                    </a:r>
                    <a:r>
                      <a:rPr lang="en-US" sz="5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7"/>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sp>
        <p:nvSpPr>
          <p:cNvPr id="812" name="Google Shape;528;p4">
            <a:extLst>
              <a:ext uri="{FF2B5EF4-FFF2-40B4-BE49-F238E27FC236}">
                <a16:creationId xmlns:a16="http://schemas.microsoft.com/office/drawing/2014/main" id="{40432172-1532-19A7-126C-83C0AB738CF2}"/>
              </a:ext>
            </a:extLst>
          </p:cNvPr>
          <p:cNvSpPr/>
          <p:nvPr/>
        </p:nvSpPr>
        <p:spPr>
          <a:xfrm>
            <a:off x="3535725" y="26147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3850039" y="2614723"/>
            <a:ext cx="168338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u="none" strike="noStrike" cap="none" dirty="0">
                <a:solidFill>
                  <a:schemeClr val="dk1"/>
                </a:solidFill>
                <a:latin typeface="Arial" panose="020B0604020202020204" pitchFamily="34" charset="0"/>
                <a:ea typeface="Calibri"/>
                <a:cs typeface="Arial" panose="020B0604020202020204" pitchFamily="34" charset="0"/>
                <a:sym typeface="Calibri"/>
              </a:rPr>
              <a:t>160</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2" name="Group 931">
            <a:extLst>
              <a:ext uri="{FF2B5EF4-FFF2-40B4-BE49-F238E27FC236}">
                <a16:creationId xmlns:a16="http://schemas.microsoft.com/office/drawing/2014/main" id="{07CCD99C-8A5D-300D-58FD-F3E2EE582CCD}"/>
              </a:ext>
            </a:extLst>
          </p:cNvPr>
          <p:cNvGrpSpPr/>
          <p:nvPr/>
        </p:nvGrpSpPr>
        <p:grpSpPr>
          <a:xfrm>
            <a:off x="3874946" y="3157011"/>
            <a:ext cx="980771" cy="1203514"/>
            <a:chOff x="4858010" y="8370493"/>
            <a:chExt cx="980771" cy="1203514"/>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8"/>
            <a:srcRect l="17443" t="46543" r="65193" b="42172"/>
            <a:stretch>
              <a:fillRect/>
            </a:stretch>
          </p:blipFill>
          <p:spPr>
            <a:xfrm>
              <a:off x="4858010" y="8370493"/>
              <a:ext cx="977099"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9"/>
            <a:srcRect l="17307" t="41375" r="65268" b="36647"/>
            <a:stretch>
              <a:fillRect/>
            </a:stretch>
          </p:blipFill>
          <p:spPr>
            <a:xfrm>
              <a:off x="4865079" y="8837163"/>
              <a:ext cx="973702" cy="736844"/>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3522702" y="3895664"/>
            <a:ext cx="548548" cy="200055"/>
          </a:xfrm>
          <a:prstGeom prst="rect">
            <a:avLst/>
          </a:prstGeom>
          <a:noFill/>
        </p:spPr>
        <p:txBody>
          <a:bodyPr wrap="none" rtlCol="0">
            <a:spAutoFit/>
          </a:bodyPr>
          <a:lstStyle/>
          <a:p>
            <a:pPr algn="ctr"/>
            <a:r>
              <a:rPr lang="en-US" sz="700" dirty="0"/>
              <a:t>receivers</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4776881" y="3589309"/>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4783231" y="3125086"/>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3545144" y="3260732"/>
            <a:ext cx="503664" cy="200055"/>
          </a:xfrm>
          <a:prstGeom prst="rect">
            <a:avLst/>
          </a:prstGeom>
          <a:noFill/>
        </p:spPr>
        <p:txBody>
          <a:bodyPr wrap="none" rtlCol="0">
            <a:spAutoFit/>
          </a:bodyPr>
          <a:lstStyle/>
          <a:p>
            <a:pPr algn="ctr"/>
            <a:r>
              <a:rPr lang="en-US" sz="700" dirty="0"/>
              <a:t>senders</a:t>
            </a:r>
          </a:p>
        </p:txBody>
      </p:sp>
      <p:grpSp>
        <p:nvGrpSpPr>
          <p:cNvPr id="984" name="Group 983">
            <a:extLst>
              <a:ext uri="{FF2B5EF4-FFF2-40B4-BE49-F238E27FC236}">
                <a16:creationId xmlns:a16="http://schemas.microsoft.com/office/drawing/2014/main" id="{165F2FDA-79EA-3037-2C13-466CF29431C0}"/>
              </a:ext>
            </a:extLst>
          </p:cNvPr>
          <p:cNvGrpSpPr/>
          <p:nvPr/>
        </p:nvGrpSpPr>
        <p:grpSpPr>
          <a:xfrm>
            <a:off x="3862193" y="4248519"/>
            <a:ext cx="1035428" cy="333746"/>
            <a:chOff x="4743318" y="9189832"/>
            <a:chExt cx="1035428"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grpSp>
      <p:sp>
        <p:nvSpPr>
          <p:cNvPr id="893" name="AutoShape 2">
            <a:extLst>
              <a:ext uri="{FF2B5EF4-FFF2-40B4-BE49-F238E27FC236}">
                <a16:creationId xmlns:a16="http://schemas.microsoft.com/office/drawing/2014/main" id="{90C32981-611E-AAB4-5DF8-69571BDD4E6E}"/>
              </a:ext>
            </a:extLst>
          </p:cNvPr>
          <p:cNvSpPr>
            <a:spLocks noChangeAspect="1" noChangeArrowheads="1"/>
          </p:cNvSpPr>
          <p:nvPr/>
        </p:nvSpPr>
        <p:spPr bwMode="auto">
          <a:xfrm>
            <a:off x="3815343" y="42440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7" name="Google Shape;528;p4">
            <a:extLst>
              <a:ext uri="{FF2B5EF4-FFF2-40B4-BE49-F238E27FC236}">
                <a16:creationId xmlns:a16="http://schemas.microsoft.com/office/drawing/2014/main" id="{257F634B-730B-24FC-A2B9-B952D687E4D5}"/>
              </a:ext>
            </a:extLst>
          </p:cNvPr>
          <p:cNvSpPr/>
          <p:nvPr/>
        </p:nvSpPr>
        <p:spPr>
          <a:xfrm>
            <a:off x="3535725" y="514401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4" name="Google Shape;535;p4">
            <a:extLst>
              <a:ext uri="{FF2B5EF4-FFF2-40B4-BE49-F238E27FC236}">
                <a16:creationId xmlns:a16="http://schemas.microsoft.com/office/drawing/2014/main" id="{DCC579EE-15E3-EB91-79BA-83FB338F84E2}"/>
              </a:ext>
            </a:extLst>
          </p:cNvPr>
          <p:cNvSpPr txBox="1"/>
          <p:nvPr/>
        </p:nvSpPr>
        <p:spPr>
          <a:xfrm>
            <a:off x="3850040" y="5144017"/>
            <a:ext cx="175252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BTLA</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15" name="Group 1114">
            <a:extLst>
              <a:ext uri="{FF2B5EF4-FFF2-40B4-BE49-F238E27FC236}">
                <a16:creationId xmlns:a16="http://schemas.microsoft.com/office/drawing/2014/main" id="{8C43A9E7-68D4-E79C-17C4-CD6B874A1784}"/>
              </a:ext>
            </a:extLst>
          </p:cNvPr>
          <p:cNvGrpSpPr/>
          <p:nvPr/>
        </p:nvGrpSpPr>
        <p:grpSpPr>
          <a:xfrm>
            <a:off x="3749594" y="5634481"/>
            <a:ext cx="1558082" cy="1399962"/>
            <a:chOff x="430288" y="5508635"/>
            <a:chExt cx="1558082" cy="1399962"/>
          </a:xfrm>
        </p:grpSpPr>
        <p:sp>
          <p:nvSpPr>
            <p:cNvPr id="996" name="TextBox 995">
              <a:extLst>
                <a:ext uri="{FF2B5EF4-FFF2-40B4-BE49-F238E27FC236}">
                  <a16:creationId xmlns:a16="http://schemas.microsoft.com/office/drawing/2014/main" id="{F43D8B3B-DD46-BF3C-CA77-6F30C7E7081E}"/>
                </a:ext>
              </a:extLst>
            </p:cNvPr>
            <p:cNvSpPr txBox="1"/>
            <p:nvPr/>
          </p:nvSpPr>
          <p:spPr>
            <a:xfrm>
              <a:off x="1262794" y="5517339"/>
              <a:ext cx="715145" cy="203976"/>
            </a:xfrm>
            <a:prstGeom prst="rect">
              <a:avLst/>
            </a:prstGeom>
            <a:noFill/>
          </p:spPr>
          <p:txBody>
            <a:bodyPr wrap="square" rtlCol="0">
              <a:spAutoFit/>
            </a:bodyPr>
            <a:lstStyle/>
            <a:p>
              <a:r>
                <a:rPr lang="en-US" sz="700" dirty="0"/>
                <a:t>B cell</a:t>
              </a:r>
            </a:p>
          </p:txBody>
        </p:sp>
        <p:sp>
          <p:nvSpPr>
            <p:cNvPr id="995" name="TextBox 994">
              <a:extLst>
                <a:ext uri="{FF2B5EF4-FFF2-40B4-BE49-F238E27FC236}">
                  <a16:creationId xmlns:a16="http://schemas.microsoft.com/office/drawing/2014/main" id="{29DC74F0-76C8-609B-6DAB-AE59EA165157}"/>
                </a:ext>
              </a:extLst>
            </p:cNvPr>
            <p:cNvSpPr txBox="1"/>
            <p:nvPr/>
          </p:nvSpPr>
          <p:spPr>
            <a:xfrm>
              <a:off x="450459" y="5508635"/>
              <a:ext cx="503664" cy="200055"/>
            </a:xfrm>
            <a:prstGeom prst="rect">
              <a:avLst/>
            </a:prstGeom>
            <a:noFill/>
          </p:spPr>
          <p:txBody>
            <a:bodyPr wrap="none" rtlCol="0">
              <a:spAutoFit/>
            </a:bodyPr>
            <a:lstStyle/>
            <a:p>
              <a:pPr algn="ctr"/>
              <a:r>
                <a:rPr lang="en-US" sz="700" dirty="0"/>
                <a:t>senders</a:t>
              </a:r>
            </a:p>
          </p:txBody>
        </p:sp>
        <p:pic>
          <p:nvPicPr>
            <p:cNvPr id="1025" name="Picture 1024">
              <a:extLst>
                <a:ext uri="{FF2B5EF4-FFF2-40B4-BE49-F238E27FC236}">
                  <a16:creationId xmlns:a16="http://schemas.microsoft.com/office/drawing/2014/main" id="{A5052444-79F2-B3D1-F95D-D6CF990F82C7}"/>
                </a:ext>
              </a:extLst>
            </p:cNvPr>
            <p:cNvPicPr>
              <a:picLocks noChangeAspect="1"/>
            </p:cNvPicPr>
            <p:nvPr/>
          </p:nvPicPr>
          <p:blipFill>
            <a:blip r:embed="rId10"/>
            <a:srcRect l="27222" t="49910" r="65161" b="45650"/>
            <a:stretch>
              <a:fillRect/>
            </a:stretch>
          </p:blipFill>
          <p:spPr>
            <a:xfrm>
              <a:off x="878932" y="5547695"/>
              <a:ext cx="422487" cy="147803"/>
            </a:xfrm>
            <a:prstGeom prst="rect">
              <a:avLst/>
            </a:prstGeom>
          </p:spPr>
        </p:pic>
        <p:grpSp>
          <p:nvGrpSpPr>
            <p:cNvPr id="998" name="Group 997">
              <a:extLst>
                <a:ext uri="{FF2B5EF4-FFF2-40B4-BE49-F238E27FC236}">
                  <a16:creationId xmlns:a16="http://schemas.microsoft.com/office/drawing/2014/main" id="{5AFCE359-E43D-7687-3927-385B4079F7CF}"/>
                </a:ext>
              </a:extLst>
            </p:cNvPr>
            <p:cNvGrpSpPr/>
            <p:nvPr/>
          </p:nvGrpSpPr>
          <p:grpSpPr>
            <a:xfrm>
              <a:off x="430288" y="5769823"/>
              <a:ext cx="1558082" cy="1138774"/>
              <a:chOff x="4849969" y="6388501"/>
              <a:chExt cx="1558082" cy="1138774"/>
            </a:xfrm>
          </p:grpSpPr>
          <p:sp>
            <p:nvSpPr>
              <p:cNvPr id="990" name="TextBox 989">
                <a:extLst>
                  <a:ext uri="{FF2B5EF4-FFF2-40B4-BE49-F238E27FC236}">
                    <a16:creationId xmlns:a16="http://schemas.microsoft.com/office/drawing/2014/main" id="{4CC276A8-FAF3-E2DC-FE95-ED4D5E2EA1F5}"/>
                  </a:ext>
                </a:extLst>
              </p:cNvPr>
              <p:cNvSpPr txBox="1"/>
              <p:nvPr/>
            </p:nvSpPr>
            <p:spPr>
              <a:xfrm>
                <a:off x="4849969" y="6709594"/>
                <a:ext cx="548548" cy="200055"/>
              </a:xfrm>
              <a:prstGeom prst="rect">
                <a:avLst/>
              </a:prstGeom>
              <a:noFill/>
            </p:spPr>
            <p:txBody>
              <a:bodyPr wrap="none" rtlCol="0">
                <a:spAutoFit/>
              </a:bodyPr>
              <a:lstStyle/>
              <a:p>
                <a:pPr algn="ctr"/>
                <a:r>
                  <a:rPr lang="en-US" sz="700" dirty="0"/>
                  <a:t>receivers</a:t>
                </a:r>
              </a:p>
            </p:txBody>
          </p:sp>
          <p:sp>
            <p:nvSpPr>
              <p:cNvPr id="999" name="TextBox 998">
                <a:extLst>
                  <a:ext uri="{FF2B5EF4-FFF2-40B4-BE49-F238E27FC236}">
                    <a16:creationId xmlns:a16="http://schemas.microsoft.com/office/drawing/2014/main" id="{70100F48-3658-558C-92C9-96F6A92B703A}"/>
                  </a:ext>
                </a:extLst>
              </p:cNvPr>
              <p:cNvSpPr txBox="1"/>
              <p:nvPr/>
            </p:nvSpPr>
            <p:spPr>
              <a:xfrm>
                <a:off x="5680206" y="6388501"/>
                <a:ext cx="412486" cy="203976"/>
              </a:xfrm>
              <a:prstGeom prst="rect">
                <a:avLst/>
              </a:prstGeom>
              <a:noFill/>
            </p:spPr>
            <p:txBody>
              <a:bodyPr wrap="none" rtlCol="0">
                <a:spAutoFit/>
              </a:bodyPr>
              <a:lstStyle/>
              <a:p>
                <a:r>
                  <a:rPr lang="en-US" sz="700" dirty="0"/>
                  <a:t>B cell</a:t>
                </a:r>
              </a:p>
            </p:txBody>
          </p:sp>
          <p:sp>
            <p:nvSpPr>
              <p:cNvPr id="1000" name="TextBox 999">
                <a:extLst>
                  <a:ext uri="{FF2B5EF4-FFF2-40B4-BE49-F238E27FC236}">
                    <a16:creationId xmlns:a16="http://schemas.microsoft.com/office/drawing/2014/main" id="{01F91854-A376-7582-E103-648663F34BEF}"/>
                  </a:ext>
                </a:extLst>
              </p:cNvPr>
              <p:cNvSpPr txBox="1"/>
              <p:nvPr/>
            </p:nvSpPr>
            <p:spPr>
              <a:xfrm>
                <a:off x="5680206" y="6509539"/>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1001" name="TextBox 1000">
                <a:extLst>
                  <a:ext uri="{FF2B5EF4-FFF2-40B4-BE49-F238E27FC236}">
                    <a16:creationId xmlns:a16="http://schemas.microsoft.com/office/drawing/2014/main" id="{FD605A6A-8F16-7B59-122B-50081156FE6A}"/>
                  </a:ext>
                </a:extLst>
              </p:cNvPr>
              <p:cNvSpPr txBox="1"/>
              <p:nvPr/>
            </p:nvSpPr>
            <p:spPr>
              <a:xfrm>
                <a:off x="5680206" y="6626656"/>
                <a:ext cx="582211" cy="200055"/>
              </a:xfrm>
              <a:prstGeom prst="rect">
                <a:avLst/>
              </a:prstGeom>
              <a:noFill/>
            </p:spPr>
            <p:txBody>
              <a:bodyPr wrap="none" rtlCol="0">
                <a:spAutoFit/>
              </a:bodyPr>
              <a:lstStyle/>
              <a:p>
                <a:r>
                  <a:rPr lang="en-US" sz="700" dirty="0"/>
                  <a:t>CD4 TCM</a:t>
                </a:r>
              </a:p>
            </p:txBody>
          </p:sp>
          <p:sp>
            <p:nvSpPr>
              <p:cNvPr id="1002" name="TextBox 1001">
                <a:extLst>
                  <a:ext uri="{FF2B5EF4-FFF2-40B4-BE49-F238E27FC236}">
                    <a16:creationId xmlns:a16="http://schemas.microsoft.com/office/drawing/2014/main" id="{06F1DFEC-23FC-A0E1-4145-ADCD8705D745}"/>
                  </a:ext>
                </a:extLst>
              </p:cNvPr>
              <p:cNvSpPr txBox="1"/>
              <p:nvPr/>
            </p:nvSpPr>
            <p:spPr>
              <a:xfrm>
                <a:off x="5680206" y="6743773"/>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1003" name="TextBox 1002">
                <a:extLst>
                  <a:ext uri="{FF2B5EF4-FFF2-40B4-BE49-F238E27FC236}">
                    <a16:creationId xmlns:a16="http://schemas.microsoft.com/office/drawing/2014/main" id="{EE2EA44F-E096-645A-DE51-1BB649D316B9}"/>
                  </a:ext>
                </a:extLst>
              </p:cNvPr>
              <p:cNvSpPr txBox="1"/>
              <p:nvPr/>
            </p:nvSpPr>
            <p:spPr>
              <a:xfrm>
                <a:off x="5680206" y="6860890"/>
                <a:ext cx="577402" cy="200055"/>
              </a:xfrm>
              <a:prstGeom prst="rect">
                <a:avLst/>
              </a:prstGeom>
              <a:noFill/>
            </p:spPr>
            <p:txBody>
              <a:bodyPr wrap="none" rtlCol="0">
                <a:spAutoFit/>
              </a:bodyPr>
              <a:lstStyle/>
              <a:p>
                <a:r>
                  <a:rPr lang="en-US" sz="700" dirty="0"/>
                  <a:t>CD8 TEM</a:t>
                </a:r>
              </a:p>
            </p:txBody>
          </p:sp>
          <p:sp>
            <p:nvSpPr>
              <p:cNvPr id="1004" name="TextBox 1003">
                <a:extLst>
                  <a:ext uri="{FF2B5EF4-FFF2-40B4-BE49-F238E27FC236}">
                    <a16:creationId xmlns:a16="http://schemas.microsoft.com/office/drawing/2014/main" id="{7C5C16F2-3F7B-C852-AD1A-83946A333A90}"/>
                  </a:ext>
                </a:extLst>
              </p:cNvPr>
              <p:cNvSpPr txBox="1"/>
              <p:nvPr/>
            </p:nvSpPr>
            <p:spPr>
              <a:xfrm>
                <a:off x="5696081" y="7069158"/>
                <a:ext cx="466794" cy="200055"/>
              </a:xfrm>
              <a:prstGeom prst="rect">
                <a:avLst/>
              </a:prstGeom>
              <a:noFill/>
            </p:spPr>
            <p:txBody>
              <a:bodyPr wrap="none" rtlCol="0">
                <a:spAutoFit/>
              </a:bodyPr>
              <a:lstStyle/>
              <a:p>
                <a:r>
                  <a:rPr lang="en-US" sz="700" dirty="0"/>
                  <a:t>NK cell</a:t>
                </a:r>
              </a:p>
            </p:txBody>
          </p:sp>
          <p:sp>
            <p:nvSpPr>
              <p:cNvPr id="997" name="TextBox 996">
                <a:extLst>
                  <a:ext uri="{FF2B5EF4-FFF2-40B4-BE49-F238E27FC236}">
                    <a16:creationId xmlns:a16="http://schemas.microsoft.com/office/drawing/2014/main" id="{BCEDB83E-92E5-6609-8340-13009D649D5C}"/>
                  </a:ext>
                </a:extLst>
              </p:cNvPr>
              <p:cNvSpPr txBox="1"/>
              <p:nvPr/>
            </p:nvSpPr>
            <p:spPr>
              <a:xfrm>
                <a:off x="5692906" y="6967170"/>
                <a:ext cx="715145" cy="203976"/>
              </a:xfrm>
              <a:prstGeom prst="rect">
                <a:avLst/>
              </a:prstGeom>
              <a:noFill/>
            </p:spPr>
            <p:txBody>
              <a:bodyPr wrap="square" rtlCol="0">
                <a:spAutoFit/>
              </a:bodyPr>
              <a:lstStyle/>
              <a:p>
                <a:r>
                  <a:rPr lang="en-US" sz="700" dirty="0"/>
                  <a:t>Monocytes</a:t>
                </a:r>
              </a:p>
            </p:txBody>
          </p:sp>
          <p:sp>
            <p:nvSpPr>
              <p:cNvPr id="971" name="TextBox 970">
                <a:extLst>
                  <a:ext uri="{FF2B5EF4-FFF2-40B4-BE49-F238E27FC236}">
                    <a16:creationId xmlns:a16="http://schemas.microsoft.com/office/drawing/2014/main" id="{8813C734-385A-37A0-8944-FB5916A781EE}"/>
                  </a:ext>
                </a:extLst>
              </p:cNvPr>
              <p:cNvSpPr txBox="1"/>
              <p:nvPr/>
            </p:nvSpPr>
            <p:spPr>
              <a:xfrm rot="16200000">
                <a:off x="5256491" y="7235527"/>
                <a:ext cx="284052" cy="200055"/>
              </a:xfrm>
              <a:prstGeom prst="rect">
                <a:avLst/>
              </a:prstGeom>
              <a:noFill/>
            </p:spPr>
            <p:txBody>
              <a:bodyPr wrap="none" rtlCol="0">
                <a:spAutoFit/>
              </a:bodyPr>
              <a:lstStyle/>
              <a:p>
                <a:r>
                  <a:rPr lang="en-US" sz="700" dirty="0"/>
                  <a:t>p9</a:t>
                </a:r>
              </a:p>
            </p:txBody>
          </p:sp>
          <p:sp>
            <p:nvSpPr>
              <p:cNvPr id="972" name="TextBox 971">
                <a:extLst>
                  <a:ext uri="{FF2B5EF4-FFF2-40B4-BE49-F238E27FC236}">
                    <a16:creationId xmlns:a16="http://schemas.microsoft.com/office/drawing/2014/main" id="{70494A5F-0223-E834-3EAB-7A8BA70706F1}"/>
                  </a:ext>
                </a:extLst>
              </p:cNvPr>
              <p:cNvSpPr txBox="1"/>
              <p:nvPr/>
            </p:nvSpPr>
            <p:spPr>
              <a:xfrm rot="16200000">
                <a:off x="5357315" y="7260374"/>
                <a:ext cx="333746" cy="200055"/>
              </a:xfrm>
              <a:prstGeom prst="rect">
                <a:avLst/>
              </a:prstGeom>
              <a:noFill/>
            </p:spPr>
            <p:txBody>
              <a:bodyPr wrap="none" rtlCol="0">
                <a:spAutoFit/>
              </a:bodyPr>
              <a:lstStyle/>
              <a:p>
                <a:r>
                  <a:rPr lang="en-US" sz="700" dirty="0"/>
                  <a:t>p18</a:t>
                </a:r>
              </a:p>
            </p:txBody>
          </p:sp>
          <p:sp>
            <p:nvSpPr>
              <p:cNvPr id="973" name="TextBox 972">
                <a:extLst>
                  <a:ext uri="{FF2B5EF4-FFF2-40B4-BE49-F238E27FC236}">
                    <a16:creationId xmlns:a16="http://schemas.microsoft.com/office/drawing/2014/main" id="{393C4BE9-D652-A274-2237-32ABAE552CEC}"/>
                  </a:ext>
                </a:extLst>
              </p:cNvPr>
              <p:cNvSpPr txBox="1"/>
              <p:nvPr/>
            </p:nvSpPr>
            <p:spPr>
              <a:xfrm rot="16200000">
                <a:off x="5475072" y="7260374"/>
                <a:ext cx="333746" cy="200055"/>
              </a:xfrm>
              <a:prstGeom prst="rect">
                <a:avLst/>
              </a:prstGeom>
              <a:noFill/>
            </p:spPr>
            <p:txBody>
              <a:bodyPr wrap="none" rtlCol="0">
                <a:spAutoFit/>
              </a:bodyPr>
              <a:lstStyle/>
              <a:p>
                <a:r>
                  <a:rPr lang="en-US" sz="700" dirty="0"/>
                  <a:t>p23</a:t>
                </a:r>
              </a:p>
            </p:txBody>
          </p:sp>
          <p:pic>
            <p:nvPicPr>
              <p:cNvPr id="1026" name="Picture 1025">
                <a:extLst>
                  <a:ext uri="{FF2B5EF4-FFF2-40B4-BE49-F238E27FC236}">
                    <a16:creationId xmlns:a16="http://schemas.microsoft.com/office/drawing/2014/main" id="{F0AE5C50-FE99-08EB-DEBB-B9B567AF0F3C}"/>
                  </a:ext>
                </a:extLst>
              </p:cNvPr>
              <p:cNvPicPr>
                <a:picLocks noChangeAspect="1"/>
              </p:cNvPicPr>
              <p:nvPr/>
            </p:nvPicPr>
            <p:blipFill>
              <a:blip r:embed="rId11"/>
              <a:srcRect l="27483" t="39650" r="65297" b="35586"/>
              <a:stretch>
                <a:fillRect/>
              </a:stretch>
            </p:blipFill>
            <p:spPr>
              <a:xfrm>
                <a:off x="5315416" y="6418761"/>
                <a:ext cx="400491" cy="824198"/>
              </a:xfrm>
              <a:prstGeom prst="rect">
                <a:avLst/>
              </a:prstGeom>
            </p:spPr>
          </p:pic>
        </p:grpSp>
      </p:grpSp>
      <p:grpSp>
        <p:nvGrpSpPr>
          <p:cNvPr id="13" name="Group 12">
            <a:extLst>
              <a:ext uri="{FF2B5EF4-FFF2-40B4-BE49-F238E27FC236}">
                <a16:creationId xmlns:a16="http://schemas.microsoft.com/office/drawing/2014/main" id="{A9FCBCD1-7CB5-72DF-E63E-51DA4B1C72D8}"/>
              </a:ext>
            </a:extLst>
          </p:cNvPr>
          <p:cNvGrpSpPr/>
          <p:nvPr/>
        </p:nvGrpSpPr>
        <p:grpSpPr>
          <a:xfrm>
            <a:off x="5682140" y="5118758"/>
            <a:ext cx="1789805" cy="553957"/>
            <a:chOff x="5588319" y="7164653"/>
            <a:chExt cx="1789805" cy="553957"/>
          </a:xfrm>
        </p:grpSpPr>
        <p:sp>
          <p:nvSpPr>
            <p:cNvPr id="1085" name="Google Shape;528;p4">
              <a:extLst>
                <a:ext uri="{FF2B5EF4-FFF2-40B4-BE49-F238E27FC236}">
                  <a16:creationId xmlns:a16="http://schemas.microsoft.com/office/drawing/2014/main" id="{ED5916B0-CFC4-7389-9606-4518D229EC7D}"/>
                </a:ext>
              </a:extLst>
            </p:cNvPr>
            <p:cNvSpPr/>
            <p:nvPr/>
          </p:nvSpPr>
          <p:spPr>
            <a:xfrm>
              <a:off x="5588319" y="71646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I</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6" name="Google Shape;535;p4">
              <a:extLst>
                <a:ext uri="{FF2B5EF4-FFF2-40B4-BE49-F238E27FC236}">
                  <a16:creationId xmlns:a16="http://schemas.microsoft.com/office/drawing/2014/main" id="{5D7DF61F-F29C-245E-D478-02447FBA07E3}"/>
                </a:ext>
              </a:extLst>
            </p:cNvPr>
            <p:cNvSpPr txBox="1"/>
            <p:nvPr/>
          </p:nvSpPr>
          <p:spPr>
            <a:xfrm>
              <a:off x="5902634" y="7164653"/>
              <a:ext cx="1475490" cy="553957"/>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BTLA</a:t>
              </a:r>
              <a:endParaRPr lang="en-US" dirty="0">
                <a:latin typeface="Arial" panose="020B0604020202020204" pitchFamily="34" charset="0"/>
                <a:cs typeface="Arial" panose="020B0604020202020204" pitchFamily="34" charset="0"/>
              </a:endParaRPr>
            </a:p>
          </p:txBody>
        </p:sp>
      </p:grpSp>
      <p:grpSp>
        <p:nvGrpSpPr>
          <p:cNvPr id="1116" name="Group 1115">
            <a:extLst>
              <a:ext uri="{FF2B5EF4-FFF2-40B4-BE49-F238E27FC236}">
                <a16:creationId xmlns:a16="http://schemas.microsoft.com/office/drawing/2014/main" id="{4057ED67-6AC9-62E3-8EE8-2C7DE7B6FD3D}"/>
              </a:ext>
            </a:extLst>
          </p:cNvPr>
          <p:cNvGrpSpPr/>
          <p:nvPr/>
        </p:nvGrpSpPr>
        <p:grpSpPr>
          <a:xfrm>
            <a:off x="5682140" y="2606138"/>
            <a:ext cx="1789805" cy="553957"/>
            <a:chOff x="3212205" y="7164653"/>
            <a:chExt cx="1789805" cy="553957"/>
          </a:xfrm>
        </p:grpSpPr>
        <p:sp>
          <p:nvSpPr>
            <p:cNvPr id="1079" name="Google Shape;528;p4">
              <a:extLst>
                <a:ext uri="{FF2B5EF4-FFF2-40B4-BE49-F238E27FC236}">
                  <a16:creationId xmlns:a16="http://schemas.microsoft.com/office/drawing/2014/main" id="{60FE64E5-DF76-403F-F7A9-6BFEF2A395DE}"/>
                </a:ext>
              </a:extLst>
            </p:cNvPr>
            <p:cNvSpPr/>
            <p:nvPr/>
          </p:nvSpPr>
          <p:spPr>
            <a:xfrm>
              <a:off x="3212205" y="71646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0" name="Google Shape;535;p4">
              <a:extLst>
                <a:ext uri="{FF2B5EF4-FFF2-40B4-BE49-F238E27FC236}">
                  <a16:creationId xmlns:a16="http://schemas.microsoft.com/office/drawing/2014/main" id="{AB4BAA37-27FD-D446-265B-B0857327692E}"/>
                </a:ext>
              </a:extLst>
            </p:cNvPr>
            <p:cNvSpPr txBox="1"/>
            <p:nvPr/>
          </p:nvSpPr>
          <p:spPr>
            <a:xfrm>
              <a:off x="3526520" y="7164653"/>
              <a:ext cx="1475490" cy="553957"/>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CD160</a:t>
              </a:r>
              <a:endParaRPr lang="en-US" dirty="0">
                <a:latin typeface="Arial" panose="020B0604020202020204" pitchFamily="34" charset="0"/>
                <a:cs typeface="Arial" panose="020B0604020202020204" pitchFamily="34" charset="0"/>
              </a:endParaRPr>
            </a:p>
          </p:txBody>
        </p:sp>
      </p:grpSp>
      <p:grpSp>
        <p:nvGrpSpPr>
          <p:cNvPr id="782" name="Group 781">
            <a:extLst>
              <a:ext uri="{FF2B5EF4-FFF2-40B4-BE49-F238E27FC236}">
                <a16:creationId xmlns:a16="http://schemas.microsoft.com/office/drawing/2014/main" id="{405AE8F3-2698-4C86-79D4-94DF6F45B747}"/>
              </a:ext>
            </a:extLst>
          </p:cNvPr>
          <p:cNvGrpSpPr/>
          <p:nvPr/>
        </p:nvGrpSpPr>
        <p:grpSpPr>
          <a:xfrm>
            <a:off x="4881923" y="206067"/>
            <a:ext cx="2458847" cy="400069"/>
            <a:chOff x="5567478" y="4762221"/>
            <a:chExt cx="2458847" cy="400069"/>
          </a:xfrm>
        </p:grpSpPr>
        <p:sp>
          <p:nvSpPr>
            <p:cNvPr id="783" name="Google Shape;528;p4">
              <a:extLst>
                <a:ext uri="{FF2B5EF4-FFF2-40B4-BE49-F238E27FC236}">
                  <a16:creationId xmlns:a16="http://schemas.microsoft.com/office/drawing/2014/main" id="{92DF5827-72F8-488F-2136-8F1B9A150CAA}"/>
                </a:ext>
              </a:extLst>
            </p:cNvPr>
            <p:cNvSpPr/>
            <p:nvPr/>
          </p:nvSpPr>
          <p:spPr>
            <a:xfrm>
              <a:off x="5567478" y="47622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07B3BA55-30E4-CF66-9BD6-C4346A24EDF2}"/>
                </a:ext>
              </a:extLst>
            </p:cNvPr>
            <p:cNvSpPr txBox="1"/>
            <p:nvPr/>
          </p:nvSpPr>
          <p:spPr>
            <a:xfrm>
              <a:off x="5881792" y="4762221"/>
              <a:ext cx="2144533" cy="400069"/>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IL16</a:t>
              </a:r>
              <a:endParaRPr lang="en-US"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E6256135-3D09-5550-BA29-84F99812F26A}"/>
              </a:ext>
            </a:extLst>
          </p:cNvPr>
          <p:cNvGrpSpPr/>
          <p:nvPr/>
        </p:nvGrpSpPr>
        <p:grpSpPr>
          <a:xfrm>
            <a:off x="0" y="193541"/>
            <a:ext cx="2659457" cy="1785985"/>
            <a:chOff x="-47299" y="153166"/>
            <a:chExt cx="2659457" cy="1785985"/>
          </a:xfrm>
        </p:grpSpPr>
        <p:sp>
          <p:nvSpPr>
            <p:cNvPr id="5" name="Google Shape;528;p4">
              <a:extLst>
                <a:ext uri="{FF2B5EF4-FFF2-40B4-BE49-F238E27FC236}">
                  <a16:creationId xmlns:a16="http://schemas.microsoft.com/office/drawing/2014/main" id="{6446DB44-4F83-80EE-5C4C-ADE99BAF1785}"/>
                </a:ext>
              </a:extLst>
            </p:cNvPr>
            <p:cNvSpPr/>
            <p:nvPr/>
          </p:nvSpPr>
          <p:spPr>
            <a:xfrm>
              <a:off x="-47299" y="153166"/>
              <a:ext cx="3073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535;p4">
              <a:extLst>
                <a:ext uri="{FF2B5EF4-FFF2-40B4-BE49-F238E27FC236}">
                  <a16:creationId xmlns:a16="http://schemas.microsoft.com/office/drawing/2014/main" id="{EB27BD45-B527-0603-5D52-185EE4F576C5}"/>
                </a:ext>
              </a:extLst>
            </p:cNvPr>
            <p:cNvSpPr txBox="1"/>
            <p:nvPr/>
          </p:nvSpPr>
          <p:spPr>
            <a:xfrm>
              <a:off x="193308" y="153166"/>
              <a:ext cx="235520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7" name="Group 26">
              <a:extLst>
                <a:ext uri="{FF2B5EF4-FFF2-40B4-BE49-F238E27FC236}">
                  <a16:creationId xmlns:a16="http://schemas.microsoft.com/office/drawing/2014/main" id="{F057606B-9D2A-4F9D-5DD3-31907B961E07}"/>
                </a:ext>
              </a:extLst>
            </p:cNvPr>
            <p:cNvGrpSpPr>
              <a:grpSpLocks noChangeAspect="1"/>
            </p:cNvGrpSpPr>
            <p:nvPr/>
          </p:nvGrpSpPr>
          <p:grpSpPr>
            <a:xfrm>
              <a:off x="-1" y="473000"/>
              <a:ext cx="2612159" cy="1466151"/>
              <a:chOff x="29532" y="614723"/>
              <a:chExt cx="4114361" cy="2309312"/>
            </a:xfrm>
          </p:grpSpPr>
          <p:sp>
            <p:nvSpPr>
              <p:cNvPr id="743" name="Rectangle 742">
                <a:extLst>
                  <a:ext uri="{FF2B5EF4-FFF2-40B4-BE49-F238E27FC236}">
                    <a16:creationId xmlns:a16="http://schemas.microsoft.com/office/drawing/2014/main" id="{3DF21660-6EFC-79BD-7348-056EE3092D44}"/>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4" name="TextBox 743">
                <a:extLst>
                  <a:ext uri="{FF2B5EF4-FFF2-40B4-BE49-F238E27FC236}">
                    <a16:creationId xmlns:a16="http://schemas.microsoft.com/office/drawing/2014/main" id="{73579E8C-889D-434A-1101-AB4EAEE21BC7}"/>
                  </a:ext>
                </a:extLst>
              </p:cNvPr>
              <p:cNvSpPr txBox="1"/>
              <p:nvPr/>
            </p:nvSpPr>
            <p:spPr>
              <a:xfrm>
                <a:off x="809844" y="821440"/>
                <a:ext cx="636770" cy="266626"/>
              </a:xfrm>
              <a:prstGeom prst="rect">
                <a:avLst/>
              </a:prstGeom>
              <a:noFill/>
            </p:spPr>
            <p:txBody>
              <a:bodyPr wrap="none" rtlCol="0">
                <a:spAutoFit/>
              </a:bodyPr>
              <a:lstStyle/>
              <a:p>
                <a:r>
                  <a:rPr lang="en-US" sz="500" dirty="0"/>
                  <a:t>Source </a:t>
                </a:r>
              </a:p>
            </p:txBody>
          </p:sp>
          <p:sp>
            <p:nvSpPr>
              <p:cNvPr id="745" name="TextBox 744">
                <a:extLst>
                  <a:ext uri="{FF2B5EF4-FFF2-40B4-BE49-F238E27FC236}">
                    <a16:creationId xmlns:a16="http://schemas.microsoft.com/office/drawing/2014/main" id="{A37E678E-5332-A3CF-8E2C-DB29F9BC9CD3}"/>
                  </a:ext>
                </a:extLst>
              </p:cNvPr>
              <p:cNvSpPr txBox="1"/>
              <p:nvPr/>
            </p:nvSpPr>
            <p:spPr>
              <a:xfrm>
                <a:off x="1621532" y="821440"/>
                <a:ext cx="634244" cy="266626"/>
              </a:xfrm>
              <a:prstGeom prst="rect">
                <a:avLst/>
              </a:prstGeom>
              <a:noFill/>
            </p:spPr>
            <p:txBody>
              <a:bodyPr wrap="none" rtlCol="0">
                <a:spAutoFit/>
              </a:bodyPr>
              <a:lstStyle/>
              <a:p>
                <a:r>
                  <a:rPr lang="en-US" sz="500" dirty="0"/>
                  <a:t>Target  </a:t>
                </a:r>
              </a:p>
            </p:txBody>
          </p:sp>
          <p:sp>
            <p:nvSpPr>
              <p:cNvPr id="746" name="Rectangle 745">
                <a:extLst>
                  <a:ext uri="{FF2B5EF4-FFF2-40B4-BE49-F238E27FC236}">
                    <a16:creationId xmlns:a16="http://schemas.microsoft.com/office/drawing/2014/main" id="{51D91F7C-C452-784F-965C-5F50C0000F31}"/>
                  </a:ext>
                </a:extLst>
              </p:cNvPr>
              <p:cNvSpPr/>
              <p:nvPr/>
            </p:nvSpPr>
            <p:spPr>
              <a:xfrm>
                <a:off x="1233123" y="680370"/>
                <a:ext cx="507159" cy="160953"/>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7" name="TextBox 746">
                <a:extLst>
                  <a:ext uri="{FF2B5EF4-FFF2-40B4-BE49-F238E27FC236}">
                    <a16:creationId xmlns:a16="http://schemas.microsoft.com/office/drawing/2014/main" id="{49E7D7B9-14F6-93C4-06E7-588270C2FEA0}"/>
                  </a:ext>
                </a:extLst>
              </p:cNvPr>
              <p:cNvSpPr txBox="1"/>
              <p:nvPr/>
            </p:nvSpPr>
            <p:spPr>
              <a:xfrm>
                <a:off x="1255274" y="624942"/>
                <a:ext cx="478445" cy="266626"/>
              </a:xfrm>
              <a:prstGeom prst="rect">
                <a:avLst/>
              </a:prstGeom>
              <a:noFill/>
            </p:spPr>
            <p:txBody>
              <a:bodyPr wrap="square" rtlCol="0">
                <a:spAutoFit/>
              </a:bodyPr>
              <a:lstStyle/>
              <a:p>
                <a:pPr algn="ctr"/>
                <a:r>
                  <a:rPr lang="en-US" sz="500" dirty="0"/>
                  <a:t>p48</a:t>
                </a:r>
              </a:p>
            </p:txBody>
          </p:sp>
          <p:sp>
            <p:nvSpPr>
              <p:cNvPr id="748" name="Rectangle 747">
                <a:extLst>
                  <a:ext uri="{FF2B5EF4-FFF2-40B4-BE49-F238E27FC236}">
                    <a16:creationId xmlns:a16="http://schemas.microsoft.com/office/drawing/2014/main" id="{27BE6205-B463-D671-95C3-BFB6DBD3C964}"/>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49" name="TextBox 748">
                <a:extLst>
                  <a:ext uri="{FF2B5EF4-FFF2-40B4-BE49-F238E27FC236}">
                    <a16:creationId xmlns:a16="http://schemas.microsoft.com/office/drawing/2014/main" id="{2428CD95-555E-DFDE-98EF-BB6E695F550F}"/>
                  </a:ext>
                </a:extLst>
              </p:cNvPr>
              <p:cNvSpPr txBox="1"/>
              <p:nvPr/>
            </p:nvSpPr>
            <p:spPr>
              <a:xfrm>
                <a:off x="2697958" y="821440"/>
                <a:ext cx="636770" cy="266626"/>
              </a:xfrm>
              <a:prstGeom prst="rect">
                <a:avLst/>
              </a:prstGeom>
              <a:noFill/>
            </p:spPr>
            <p:txBody>
              <a:bodyPr wrap="none" rtlCol="0">
                <a:spAutoFit/>
              </a:bodyPr>
              <a:lstStyle/>
              <a:p>
                <a:r>
                  <a:rPr lang="en-US" sz="500" dirty="0"/>
                  <a:t>Source </a:t>
                </a:r>
              </a:p>
            </p:txBody>
          </p:sp>
          <p:sp>
            <p:nvSpPr>
              <p:cNvPr id="758" name="TextBox 757">
                <a:extLst>
                  <a:ext uri="{FF2B5EF4-FFF2-40B4-BE49-F238E27FC236}">
                    <a16:creationId xmlns:a16="http://schemas.microsoft.com/office/drawing/2014/main" id="{B341A9AD-1BAB-DE94-C3AE-D8A882CA77B4}"/>
                  </a:ext>
                </a:extLst>
              </p:cNvPr>
              <p:cNvSpPr txBox="1"/>
              <p:nvPr/>
            </p:nvSpPr>
            <p:spPr>
              <a:xfrm>
                <a:off x="3509649" y="821440"/>
                <a:ext cx="634244" cy="266626"/>
              </a:xfrm>
              <a:prstGeom prst="rect">
                <a:avLst/>
              </a:prstGeom>
              <a:noFill/>
            </p:spPr>
            <p:txBody>
              <a:bodyPr wrap="none" rtlCol="0">
                <a:spAutoFit/>
              </a:bodyPr>
              <a:lstStyle/>
              <a:p>
                <a:r>
                  <a:rPr lang="en-US" sz="500" dirty="0"/>
                  <a:t>Target  </a:t>
                </a:r>
              </a:p>
            </p:txBody>
          </p:sp>
          <p:cxnSp>
            <p:nvCxnSpPr>
              <p:cNvPr id="767" name="Straight Arrow Connector 766">
                <a:extLst>
                  <a:ext uri="{FF2B5EF4-FFF2-40B4-BE49-F238E27FC236}">
                    <a16:creationId xmlns:a16="http://schemas.microsoft.com/office/drawing/2014/main" id="{84AD4FBC-112C-C75E-4040-A5C48FA25CA6}"/>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76" name="Rectangle 775">
                <a:extLst>
                  <a:ext uri="{FF2B5EF4-FFF2-40B4-BE49-F238E27FC236}">
                    <a16:creationId xmlns:a16="http://schemas.microsoft.com/office/drawing/2014/main" id="{0DC700B4-0563-6F53-4F72-77FC30003C57}"/>
                  </a:ext>
                </a:extLst>
              </p:cNvPr>
              <p:cNvSpPr/>
              <p:nvPr/>
            </p:nvSpPr>
            <p:spPr>
              <a:xfrm>
                <a:off x="3129455" y="669198"/>
                <a:ext cx="507158" cy="160953"/>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80" name="TextBox 779">
                <a:extLst>
                  <a:ext uri="{FF2B5EF4-FFF2-40B4-BE49-F238E27FC236}">
                    <a16:creationId xmlns:a16="http://schemas.microsoft.com/office/drawing/2014/main" id="{370E2754-6E2D-F944-C82B-7D51BE54FD5B}"/>
                  </a:ext>
                </a:extLst>
              </p:cNvPr>
              <p:cNvSpPr txBox="1"/>
              <p:nvPr/>
            </p:nvSpPr>
            <p:spPr>
              <a:xfrm>
                <a:off x="3175034" y="614723"/>
                <a:ext cx="455356" cy="266626"/>
              </a:xfrm>
              <a:prstGeom prst="rect">
                <a:avLst/>
              </a:prstGeom>
              <a:noFill/>
            </p:spPr>
            <p:txBody>
              <a:bodyPr wrap="square" rtlCol="0">
                <a:spAutoFit/>
              </a:bodyPr>
              <a:lstStyle/>
              <a:p>
                <a:pPr algn="ctr"/>
                <a:r>
                  <a:rPr lang="en-US" sz="500" dirty="0"/>
                  <a:t>p31</a:t>
                </a:r>
              </a:p>
            </p:txBody>
          </p:sp>
          <p:cxnSp>
            <p:nvCxnSpPr>
              <p:cNvPr id="785" name="Straight Arrow Connector 784">
                <a:extLst>
                  <a:ext uri="{FF2B5EF4-FFF2-40B4-BE49-F238E27FC236}">
                    <a16:creationId xmlns:a16="http://schemas.microsoft.com/office/drawing/2014/main" id="{24159295-2F75-4AA7-DA1C-8FB7D6C74649}"/>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806" name="Group 805">
                <a:extLst>
                  <a:ext uri="{FF2B5EF4-FFF2-40B4-BE49-F238E27FC236}">
                    <a16:creationId xmlns:a16="http://schemas.microsoft.com/office/drawing/2014/main" id="{2098F687-AA81-6A95-2407-6BDE1E02647C}"/>
                  </a:ext>
                </a:extLst>
              </p:cNvPr>
              <p:cNvGrpSpPr/>
              <p:nvPr/>
            </p:nvGrpSpPr>
            <p:grpSpPr>
              <a:xfrm>
                <a:off x="1871611" y="1083311"/>
                <a:ext cx="1957820" cy="1840724"/>
                <a:chOff x="139297" y="1114913"/>
                <a:chExt cx="1957820" cy="1840724"/>
              </a:xfrm>
            </p:grpSpPr>
            <p:grpSp>
              <p:nvGrpSpPr>
                <p:cNvPr id="850" name="Group 849">
                  <a:extLst>
                    <a:ext uri="{FF2B5EF4-FFF2-40B4-BE49-F238E27FC236}">
                      <a16:creationId xmlns:a16="http://schemas.microsoft.com/office/drawing/2014/main" id="{59D3AC63-AA15-B0D2-2D67-E838AFCD9335}"/>
                    </a:ext>
                  </a:extLst>
                </p:cNvPr>
                <p:cNvGrpSpPr/>
                <p:nvPr/>
              </p:nvGrpSpPr>
              <p:grpSpPr>
                <a:xfrm>
                  <a:off x="139297" y="1114913"/>
                  <a:ext cx="1957820" cy="1748128"/>
                  <a:chOff x="139297" y="1114913"/>
                  <a:chExt cx="1957820" cy="1748128"/>
                </a:xfrm>
              </p:grpSpPr>
              <p:pic>
                <p:nvPicPr>
                  <p:cNvPr id="852" name="Picture 851">
                    <a:extLst>
                      <a:ext uri="{FF2B5EF4-FFF2-40B4-BE49-F238E27FC236}">
                        <a16:creationId xmlns:a16="http://schemas.microsoft.com/office/drawing/2014/main" id="{CE0477C0-A913-8FC2-6603-27BDC137E392}"/>
                      </a:ext>
                    </a:extLst>
                  </p:cNvPr>
                  <p:cNvPicPr>
                    <a:picLocks noChangeAspect="1"/>
                  </p:cNvPicPr>
                  <p:nvPr/>
                </p:nvPicPr>
                <p:blipFill>
                  <a:blip r:embed="rId12"/>
                  <a:srcRect l="12745" t="18885" r="72417" b="21886"/>
                  <a:stretch/>
                </p:blipFill>
                <p:spPr>
                  <a:xfrm>
                    <a:off x="1186291" y="1148314"/>
                    <a:ext cx="910826" cy="1696630"/>
                  </a:xfrm>
                  <a:prstGeom prst="rect">
                    <a:avLst/>
                  </a:prstGeom>
                </p:spPr>
              </p:pic>
              <p:sp>
                <p:nvSpPr>
                  <p:cNvPr id="853" name="TextBox 852">
                    <a:extLst>
                      <a:ext uri="{FF2B5EF4-FFF2-40B4-BE49-F238E27FC236}">
                        <a16:creationId xmlns:a16="http://schemas.microsoft.com/office/drawing/2014/main" id="{4D653171-783C-750C-0869-9802C114BB44}"/>
                      </a:ext>
                    </a:extLst>
                  </p:cNvPr>
                  <p:cNvSpPr txBox="1"/>
                  <p:nvPr/>
                </p:nvSpPr>
                <p:spPr>
                  <a:xfrm>
                    <a:off x="268063" y="1577884"/>
                    <a:ext cx="977627" cy="266625"/>
                  </a:xfrm>
                  <a:prstGeom prst="rect">
                    <a:avLst/>
                  </a:prstGeom>
                  <a:noFill/>
                </p:spPr>
                <p:txBody>
                  <a:bodyPr wrap="none" rtlCol="0">
                    <a:spAutoFit/>
                  </a:bodyPr>
                  <a:lstStyle/>
                  <a:p>
                    <a:pPr algn="r"/>
                    <a:r>
                      <a:rPr lang="en-US" sz="500" dirty="0"/>
                      <a:t>CD4 TCM – C1</a:t>
                    </a:r>
                  </a:p>
                </p:txBody>
              </p:sp>
              <p:sp>
                <p:nvSpPr>
                  <p:cNvPr id="854" name="TextBox 853">
                    <a:extLst>
                      <a:ext uri="{FF2B5EF4-FFF2-40B4-BE49-F238E27FC236}">
                        <a16:creationId xmlns:a16="http://schemas.microsoft.com/office/drawing/2014/main" id="{80F20925-AEAC-242B-E078-2C5F616DA9EC}"/>
                      </a:ext>
                    </a:extLst>
                  </p:cNvPr>
                  <p:cNvSpPr txBox="1"/>
                  <p:nvPr/>
                </p:nvSpPr>
                <p:spPr>
                  <a:xfrm>
                    <a:off x="139297" y="1114913"/>
                    <a:ext cx="1106393" cy="266625"/>
                  </a:xfrm>
                  <a:prstGeom prst="rect">
                    <a:avLst/>
                  </a:prstGeom>
                  <a:noFill/>
                </p:spPr>
                <p:txBody>
                  <a:bodyPr wrap="none" rtlCol="0">
                    <a:spAutoFit/>
                  </a:bodyPr>
                  <a:lstStyle/>
                  <a:p>
                    <a:pPr algn="r"/>
                    <a:r>
                      <a:rPr lang="en-US" sz="500" dirty="0"/>
                      <a:t>CD4 T Naive – C1</a:t>
                    </a:r>
                  </a:p>
                </p:txBody>
              </p:sp>
              <p:sp>
                <p:nvSpPr>
                  <p:cNvPr id="855" name="TextBox 854">
                    <a:extLst>
                      <a:ext uri="{FF2B5EF4-FFF2-40B4-BE49-F238E27FC236}">
                        <a16:creationId xmlns:a16="http://schemas.microsoft.com/office/drawing/2014/main" id="{0638B4CA-8D46-99F9-D039-1D111B23D6EA}"/>
                      </a:ext>
                    </a:extLst>
                  </p:cNvPr>
                  <p:cNvSpPr txBox="1"/>
                  <p:nvPr/>
                </p:nvSpPr>
                <p:spPr>
                  <a:xfrm>
                    <a:off x="273113" y="2040853"/>
                    <a:ext cx="972577" cy="266625"/>
                  </a:xfrm>
                  <a:prstGeom prst="rect">
                    <a:avLst/>
                  </a:prstGeom>
                  <a:noFill/>
                </p:spPr>
                <p:txBody>
                  <a:bodyPr wrap="none" rtlCol="0">
                    <a:spAutoFit/>
                  </a:bodyPr>
                  <a:lstStyle/>
                  <a:p>
                    <a:pPr algn="r"/>
                    <a:r>
                      <a:rPr lang="en-US" sz="500" dirty="0"/>
                      <a:t>CD8 TEM – C1</a:t>
                    </a:r>
                  </a:p>
                </p:txBody>
              </p:sp>
              <p:sp>
                <p:nvSpPr>
                  <p:cNvPr id="894" name="TextBox 893">
                    <a:extLst>
                      <a:ext uri="{FF2B5EF4-FFF2-40B4-BE49-F238E27FC236}">
                        <a16:creationId xmlns:a16="http://schemas.microsoft.com/office/drawing/2014/main" id="{61A6C1C5-A878-387E-1B6B-4D9633D3BDC9}"/>
                      </a:ext>
                    </a:extLst>
                  </p:cNvPr>
                  <p:cNvSpPr txBox="1"/>
                  <p:nvPr/>
                </p:nvSpPr>
                <p:spPr>
                  <a:xfrm>
                    <a:off x="273113" y="2133447"/>
                    <a:ext cx="972577" cy="266625"/>
                  </a:xfrm>
                  <a:prstGeom prst="rect">
                    <a:avLst/>
                  </a:prstGeom>
                  <a:noFill/>
                </p:spPr>
                <p:txBody>
                  <a:bodyPr wrap="none" rtlCol="0">
                    <a:spAutoFit/>
                  </a:bodyPr>
                  <a:lstStyle/>
                  <a:p>
                    <a:pPr algn="r"/>
                    <a:r>
                      <a:rPr lang="en-US" sz="500" dirty="0"/>
                      <a:t>CD8 TEM – C2</a:t>
                    </a:r>
                  </a:p>
                </p:txBody>
              </p:sp>
              <p:sp>
                <p:nvSpPr>
                  <p:cNvPr id="1088" name="TextBox 1087">
                    <a:extLst>
                      <a:ext uri="{FF2B5EF4-FFF2-40B4-BE49-F238E27FC236}">
                        <a16:creationId xmlns:a16="http://schemas.microsoft.com/office/drawing/2014/main" id="{FBCC6431-4F39-0DAC-EE29-7E952EE4B6C9}"/>
                      </a:ext>
                    </a:extLst>
                  </p:cNvPr>
                  <p:cNvSpPr txBox="1"/>
                  <p:nvPr/>
                </p:nvSpPr>
                <p:spPr>
                  <a:xfrm>
                    <a:off x="273113" y="2226042"/>
                    <a:ext cx="972577" cy="266625"/>
                  </a:xfrm>
                  <a:prstGeom prst="rect">
                    <a:avLst/>
                  </a:prstGeom>
                  <a:noFill/>
                </p:spPr>
                <p:txBody>
                  <a:bodyPr wrap="none" rtlCol="0">
                    <a:spAutoFit/>
                  </a:bodyPr>
                  <a:lstStyle/>
                  <a:p>
                    <a:pPr algn="r"/>
                    <a:r>
                      <a:rPr lang="en-US" sz="500" dirty="0"/>
                      <a:t>CD8 TEM – C3</a:t>
                    </a:r>
                  </a:p>
                </p:txBody>
              </p:sp>
              <p:sp>
                <p:nvSpPr>
                  <p:cNvPr id="1089" name="TextBox 1088">
                    <a:extLst>
                      <a:ext uri="{FF2B5EF4-FFF2-40B4-BE49-F238E27FC236}">
                        <a16:creationId xmlns:a16="http://schemas.microsoft.com/office/drawing/2014/main" id="{AB0392F1-7F7A-EF18-B046-7DE5CAE4E31B}"/>
                      </a:ext>
                    </a:extLst>
                  </p:cNvPr>
                  <p:cNvSpPr txBox="1"/>
                  <p:nvPr/>
                </p:nvSpPr>
                <p:spPr>
                  <a:xfrm>
                    <a:off x="139297" y="1207507"/>
                    <a:ext cx="1106393" cy="266625"/>
                  </a:xfrm>
                  <a:prstGeom prst="rect">
                    <a:avLst/>
                  </a:prstGeom>
                  <a:noFill/>
                </p:spPr>
                <p:txBody>
                  <a:bodyPr wrap="none" rtlCol="0">
                    <a:spAutoFit/>
                  </a:bodyPr>
                  <a:lstStyle/>
                  <a:p>
                    <a:pPr algn="r"/>
                    <a:r>
                      <a:rPr lang="en-US" sz="500" dirty="0"/>
                      <a:t>CD4 T Naive – C2</a:t>
                    </a:r>
                  </a:p>
                </p:txBody>
              </p:sp>
              <p:sp>
                <p:nvSpPr>
                  <p:cNvPr id="1090" name="TextBox 1089">
                    <a:extLst>
                      <a:ext uri="{FF2B5EF4-FFF2-40B4-BE49-F238E27FC236}">
                        <a16:creationId xmlns:a16="http://schemas.microsoft.com/office/drawing/2014/main" id="{F6F2F8AA-290A-4AAE-8C33-7106AE8A221A}"/>
                      </a:ext>
                    </a:extLst>
                  </p:cNvPr>
                  <p:cNvSpPr txBox="1"/>
                  <p:nvPr/>
                </p:nvSpPr>
                <p:spPr>
                  <a:xfrm>
                    <a:off x="139297" y="1300100"/>
                    <a:ext cx="1106393" cy="266625"/>
                  </a:xfrm>
                  <a:prstGeom prst="rect">
                    <a:avLst/>
                  </a:prstGeom>
                  <a:noFill/>
                </p:spPr>
                <p:txBody>
                  <a:bodyPr wrap="none" rtlCol="0">
                    <a:spAutoFit/>
                  </a:bodyPr>
                  <a:lstStyle/>
                  <a:p>
                    <a:pPr algn="r"/>
                    <a:r>
                      <a:rPr lang="en-US" sz="500" dirty="0"/>
                      <a:t>CD4 T Naive – C3</a:t>
                    </a:r>
                  </a:p>
                </p:txBody>
              </p:sp>
              <p:sp>
                <p:nvSpPr>
                  <p:cNvPr id="1091" name="TextBox 1090">
                    <a:extLst>
                      <a:ext uri="{FF2B5EF4-FFF2-40B4-BE49-F238E27FC236}">
                        <a16:creationId xmlns:a16="http://schemas.microsoft.com/office/drawing/2014/main" id="{8BC23881-B896-3A9D-B286-A24B05DFB05A}"/>
                      </a:ext>
                    </a:extLst>
                  </p:cNvPr>
                  <p:cNvSpPr txBox="1"/>
                  <p:nvPr/>
                </p:nvSpPr>
                <p:spPr>
                  <a:xfrm>
                    <a:off x="139297" y="1392695"/>
                    <a:ext cx="1106393" cy="266625"/>
                  </a:xfrm>
                  <a:prstGeom prst="rect">
                    <a:avLst/>
                  </a:prstGeom>
                  <a:noFill/>
                </p:spPr>
                <p:txBody>
                  <a:bodyPr wrap="none" rtlCol="0">
                    <a:spAutoFit/>
                  </a:bodyPr>
                  <a:lstStyle/>
                  <a:p>
                    <a:pPr algn="r"/>
                    <a:r>
                      <a:rPr lang="en-US" sz="500" dirty="0"/>
                      <a:t>CD4 T Naive – C4</a:t>
                    </a:r>
                  </a:p>
                </p:txBody>
              </p:sp>
              <p:sp>
                <p:nvSpPr>
                  <p:cNvPr id="1092" name="TextBox 1091">
                    <a:extLst>
                      <a:ext uri="{FF2B5EF4-FFF2-40B4-BE49-F238E27FC236}">
                        <a16:creationId xmlns:a16="http://schemas.microsoft.com/office/drawing/2014/main" id="{6095AD98-C0A4-64C6-30DA-8CBBE6B8BE9A}"/>
                      </a:ext>
                    </a:extLst>
                  </p:cNvPr>
                  <p:cNvSpPr txBox="1"/>
                  <p:nvPr/>
                </p:nvSpPr>
                <p:spPr>
                  <a:xfrm>
                    <a:off x="139297" y="1485289"/>
                    <a:ext cx="1106393" cy="266625"/>
                  </a:xfrm>
                  <a:prstGeom prst="rect">
                    <a:avLst/>
                  </a:prstGeom>
                  <a:noFill/>
                </p:spPr>
                <p:txBody>
                  <a:bodyPr wrap="none" rtlCol="0">
                    <a:spAutoFit/>
                  </a:bodyPr>
                  <a:lstStyle/>
                  <a:p>
                    <a:pPr algn="r"/>
                    <a:r>
                      <a:rPr lang="en-US" sz="500" dirty="0"/>
                      <a:t>CD4 T Naive – C5</a:t>
                    </a:r>
                  </a:p>
                </p:txBody>
              </p:sp>
              <p:sp>
                <p:nvSpPr>
                  <p:cNvPr id="1093" name="TextBox 1092">
                    <a:extLst>
                      <a:ext uri="{FF2B5EF4-FFF2-40B4-BE49-F238E27FC236}">
                        <a16:creationId xmlns:a16="http://schemas.microsoft.com/office/drawing/2014/main" id="{0AD2C79F-8E97-C0A5-3E59-D095A1641B51}"/>
                      </a:ext>
                    </a:extLst>
                  </p:cNvPr>
                  <p:cNvSpPr txBox="1"/>
                  <p:nvPr/>
                </p:nvSpPr>
                <p:spPr>
                  <a:xfrm>
                    <a:off x="268063" y="1670477"/>
                    <a:ext cx="977627" cy="266625"/>
                  </a:xfrm>
                  <a:prstGeom prst="rect">
                    <a:avLst/>
                  </a:prstGeom>
                  <a:noFill/>
                </p:spPr>
                <p:txBody>
                  <a:bodyPr wrap="none" rtlCol="0">
                    <a:spAutoFit/>
                  </a:bodyPr>
                  <a:lstStyle/>
                  <a:p>
                    <a:pPr algn="r"/>
                    <a:r>
                      <a:rPr lang="en-US" sz="500" dirty="0"/>
                      <a:t>CD4 TCM – C2</a:t>
                    </a:r>
                  </a:p>
                </p:txBody>
              </p:sp>
              <p:sp>
                <p:nvSpPr>
                  <p:cNvPr id="1094" name="TextBox 1093">
                    <a:extLst>
                      <a:ext uri="{FF2B5EF4-FFF2-40B4-BE49-F238E27FC236}">
                        <a16:creationId xmlns:a16="http://schemas.microsoft.com/office/drawing/2014/main" id="{92B01BCB-2AC7-E706-E367-834C5F8ABCA5}"/>
                      </a:ext>
                    </a:extLst>
                  </p:cNvPr>
                  <p:cNvSpPr txBox="1"/>
                  <p:nvPr/>
                </p:nvSpPr>
                <p:spPr>
                  <a:xfrm>
                    <a:off x="268063" y="1763071"/>
                    <a:ext cx="977627" cy="266625"/>
                  </a:xfrm>
                  <a:prstGeom prst="rect">
                    <a:avLst/>
                  </a:prstGeom>
                  <a:noFill/>
                </p:spPr>
                <p:txBody>
                  <a:bodyPr wrap="none" rtlCol="0">
                    <a:spAutoFit/>
                  </a:bodyPr>
                  <a:lstStyle/>
                  <a:p>
                    <a:pPr algn="r"/>
                    <a:r>
                      <a:rPr lang="en-US" sz="500" dirty="0"/>
                      <a:t>CD4 TCM – C3</a:t>
                    </a:r>
                  </a:p>
                </p:txBody>
              </p:sp>
              <p:sp>
                <p:nvSpPr>
                  <p:cNvPr id="1095" name="TextBox 1094">
                    <a:extLst>
                      <a:ext uri="{FF2B5EF4-FFF2-40B4-BE49-F238E27FC236}">
                        <a16:creationId xmlns:a16="http://schemas.microsoft.com/office/drawing/2014/main" id="{1EAEFEA9-8931-73FB-8875-D27F0CF25F40}"/>
                      </a:ext>
                    </a:extLst>
                  </p:cNvPr>
                  <p:cNvSpPr txBox="1"/>
                  <p:nvPr/>
                </p:nvSpPr>
                <p:spPr>
                  <a:xfrm>
                    <a:off x="268063" y="1855665"/>
                    <a:ext cx="977627" cy="266625"/>
                  </a:xfrm>
                  <a:prstGeom prst="rect">
                    <a:avLst/>
                  </a:prstGeom>
                  <a:noFill/>
                </p:spPr>
                <p:txBody>
                  <a:bodyPr wrap="none" rtlCol="0">
                    <a:spAutoFit/>
                  </a:bodyPr>
                  <a:lstStyle/>
                  <a:p>
                    <a:pPr algn="r"/>
                    <a:r>
                      <a:rPr lang="en-US" sz="500" dirty="0"/>
                      <a:t>CD4 TCM – C4</a:t>
                    </a:r>
                  </a:p>
                </p:txBody>
              </p:sp>
              <p:sp>
                <p:nvSpPr>
                  <p:cNvPr id="1096" name="TextBox 1095">
                    <a:extLst>
                      <a:ext uri="{FF2B5EF4-FFF2-40B4-BE49-F238E27FC236}">
                        <a16:creationId xmlns:a16="http://schemas.microsoft.com/office/drawing/2014/main" id="{7FF63194-76E1-4207-803F-0E5A85633D18}"/>
                      </a:ext>
                    </a:extLst>
                  </p:cNvPr>
                  <p:cNvSpPr txBox="1"/>
                  <p:nvPr/>
                </p:nvSpPr>
                <p:spPr>
                  <a:xfrm>
                    <a:off x="268063" y="1948258"/>
                    <a:ext cx="977627" cy="266625"/>
                  </a:xfrm>
                  <a:prstGeom prst="rect">
                    <a:avLst/>
                  </a:prstGeom>
                  <a:noFill/>
                </p:spPr>
                <p:txBody>
                  <a:bodyPr wrap="none" rtlCol="0">
                    <a:spAutoFit/>
                  </a:bodyPr>
                  <a:lstStyle/>
                  <a:p>
                    <a:pPr algn="r"/>
                    <a:r>
                      <a:rPr lang="en-US" sz="500" dirty="0"/>
                      <a:t>CD4 TCM – C5</a:t>
                    </a:r>
                  </a:p>
                </p:txBody>
              </p:sp>
              <p:sp>
                <p:nvSpPr>
                  <p:cNvPr id="1097" name="TextBox 1096">
                    <a:extLst>
                      <a:ext uri="{FF2B5EF4-FFF2-40B4-BE49-F238E27FC236}">
                        <a16:creationId xmlns:a16="http://schemas.microsoft.com/office/drawing/2014/main" id="{5F8D7654-9D54-D467-7DC4-84F885D464F4}"/>
                      </a:ext>
                    </a:extLst>
                  </p:cNvPr>
                  <p:cNvSpPr txBox="1"/>
                  <p:nvPr/>
                </p:nvSpPr>
                <p:spPr>
                  <a:xfrm>
                    <a:off x="273113" y="2411229"/>
                    <a:ext cx="972577" cy="266625"/>
                  </a:xfrm>
                  <a:prstGeom prst="rect">
                    <a:avLst/>
                  </a:prstGeom>
                  <a:noFill/>
                </p:spPr>
                <p:txBody>
                  <a:bodyPr wrap="none" rtlCol="0">
                    <a:spAutoFit/>
                  </a:bodyPr>
                  <a:lstStyle/>
                  <a:p>
                    <a:pPr algn="r"/>
                    <a:r>
                      <a:rPr lang="en-US" sz="500" dirty="0"/>
                      <a:t>CD8 TEM – C5</a:t>
                    </a:r>
                  </a:p>
                </p:txBody>
              </p:sp>
              <p:sp>
                <p:nvSpPr>
                  <p:cNvPr id="1098" name="TextBox 1097">
                    <a:extLst>
                      <a:ext uri="{FF2B5EF4-FFF2-40B4-BE49-F238E27FC236}">
                        <a16:creationId xmlns:a16="http://schemas.microsoft.com/office/drawing/2014/main" id="{AC0AE58E-2CCE-19E5-34E9-13552B406D8D}"/>
                      </a:ext>
                    </a:extLst>
                  </p:cNvPr>
                  <p:cNvSpPr txBox="1"/>
                  <p:nvPr/>
                </p:nvSpPr>
                <p:spPr>
                  <a:xfrm>
                    <a:off x="273113" y="2503823"/>
                    <a:ext cx="972577" cy="266625"/>
                  </a:xfrm>
                  <a:prstGeom prst="rect">
                    <a:avLst/>
                  </a:prstGeom>
                  <a:noFill/>
                </p:spPr>
                <p:txBody>
                  <a:bodyPr wrap="none" rtlCol="0">
                    <a:spAutoFit/>
                  </a:bodyPr>
                  <a:lstStyle/>
                  <a:p>
                    <a:pPr algn="r"/>
                    <a:r>
                      <a:rPr lang="en-US" sz="500" dirty="0"/>
                      <a:t>CD8 TEM – C6</a:t>
                    </a:r>
                  </a:p>
                </p:txBody>
              </p:sp>
              <p:sp>
                <p:nvSpPr>
                  <p:cNvPr id="1099" name="TextBox 1098">
                    <a:extLst>
                      <a:ext uri="{FF2B5EF4-FFF2-40B4-BE49-F238E27FC236}">
                        <a16:creationId xmlns:a16="http://schemas.microsoft.com/office/drawing/2014/main" id="{B0A70E6B-DB96-4200-6706-F2B25866EB10}"/>
                      </a:ext>
                    </a:extLst>
                  </p:cNvPr>
                  <p:cNvSpPr txBox="1"/>
                  <p:nvPr/>
                </p:nvSpPr>
                <p:spPr>
                  <a:xfrm>
                    <a:off x="273113" y="2318635"/>
                    <a:ext cx="972577" cy="266625"/>
                  </a:xfrm>
                  <a:prstGeom prst="rect">
                    <a:avLst/>
                  </a:prstGeom>
                  <a:noFill/>
                </p:spPr>
                <p:txBody>
                  <a:bodyPr wrap="none" rtlCol="0">
                    <a:spAutoFit/>
                  </a:bodyPr>
                  <a:lstStyle/>
                  <a:p>
                    <a:pPr algn="r"/>
                    <a:r>
                      <a:rPr lang="en-US" sz="500" dirty="0"/>
                      <a:t>CD8 TEM – C4</a:t>
                    </a:r>
                  </a:p>
                </p:txBody>
              </p:sp>
              <p:sp>
                <p:nvSpPr>
                  <p:cNvPr id="1100" name="TextBox 1099">
                    <a:extLst>
                      <a:ext uri="{FF2B5EF4-FFF2-40B4-BE49-F238E27FC236}">
                        <a16:creationId xmlns:a16="http://schemas.microsoft.com/office/drawing/2014/main" id="{3F720FB5-6E05-8EF8-B08D-4A952B47EB5D}"/>
                      </a:ext>
                    </a:extLst>
                  </p:cNvPr>
                  <p:cNvSpPr txBox="1"/>
                  <p:nvPr/>
                </p:nvSpPr>
                <p:spPr>
                  <a:xfrm>
                    <a:off x="273113" y="2596416"/>
                    <a:ext cx="972577" cy="266625"/>
                  </a:xfrm>
                  <a:prstGeom prst="rect">
                    <a:avLst/>
                  </a:prstGeom>
                  <a:noFill/>
                </p:spPr>
                <p:txBody>
                  <a:bodyPr wrap="none" rtlCol="0">
                    <a:spAutoFit/>
                  </a:bodyPr>
                  <a:lstStyle/>
                  <a:p>
                    <a:pPr algn="r"/>
                    <a:r>
                      <a:rPr lang="en-US" sz="500" dirty="0"/>
                      <a:t>CD8 TEM – C7</a:t>
                    </a:r>
                  </a:p>
                </p:txBody>
              </p:sp>
            </p:grpSp>
            <p:sp>
              <p:nvSpPr>
                <p:cNvPr id="851" name="TextBox 850">
                  <a:extLst>
                    <a:ext uri="{FF2B5EF4-FFF2-40B4-BE49-F238E27FC236}">
                      <a16:creationId xmlns:a16="http://schemas.microsoft.com/office/drawing/2014/main" id="{A8238622-9A19-B1DA-4CF4-7CAC8C19DDAC}"/>
                    </a:ext>
                  </a:extLst>
                </p:cNvPr>
                <p:cNvSpPr txBox="1"/>
                <p:nvPr/>
              </p:nvSpPr>
              <p:spPr>
                <a:xfrm>
                  <a:off x="273113" y="2689012"/>
                  <a:ext cx="972577" cy="266625"/>
                </a:xfrm>
                <a:prstGeom prst="rect">
                  <a:avLst/>
                </a:prstGeom>
                <a:noFill/>
              </p:spPr>
              <p:txBody>
                <a:bodyPr wrap="none" rtlCol="0">
                  <a:spAutoFit/>
                </a:bodyPr>
                <a:lstStyle/>
                <a:p>
                  <a:pPr algn="r"/>
                  <a:r>
                    <a:rPr lang="en-US" sz="500" dirty="0"/>
                    <a:t>CD8 TEM – C8</a:t>
                  </a:r>
                </a:p>
              </p:txBody>
            </p:sp>
          </p:grpSp>
          <p:grpSp>
            <p:nvGrpSpPr>
              <p:cNvPr id="809" name="Group 808">
                <a:extLst>
                  <a:ext uri="{FF2B5EF4-FFF2-40B4-BE49-F238E27FC236}">
                    <a16:creationId xmlns:a16="http://schemas.microsoft.com/office/drawing/2014/main" id="{D01A0029-18E4-B296-1E33-861C52FB1D97}"/>
                  </a:ext>
                </a:extLst>
              </p:cNvPr>
              <p:cNvGrpSpPr/>
              <p:nvPr/>
            </p:nvGrpSpPr>
            <p:grpSpPr>
              <a:xfrm>
                <a:off x="29532" y="1089999"/>
                <a:ext cx="1921716" cy="1832809"/>
                <a:chOff x="2048388" y="1119084"/>
                <a:chExt cx="1921716" cy="1832809"/>
              </a:xfrm>
            </p:grpSpPr>
            <p:pic>
              <p:nvPicPr>
                <p:cNvPr id="810" name="Picture 809">
                  <a:extLst>
                    <a:ext uri="{FF2B5EF4-FFF2-40B4-BE49-F238E27FC236}">
                      <a16:creationId xmlns:a16="http://schemas.microsoft.com/office/drawing/2014/main" id="{C0C0BE71-3B24-9122-7A86-435CCCFC2DD7}"/>
                    </a:ext>
                  </a:extLst>
                </p:cNvPr>
                <p:cNvPicPr>
                  <a:picLocks noChangeAspect="1"/>
                </p:cNvPicPr>
                <p:nvPr/>
              </p:nvPicPr>
              <p:blipFill>
                <a:blip r:embed="rId12"/>
                <a:srcRect l="62716" t="18885" r="22445" b="21886"/>
                <a:stretch/>
              </p:blipFill>
              <p:spPr>
                <a:xfrm>
                  <a:off x="3059278" y="1148314"/>
                  <a:ext cx="910826" cy="1696630"/>
                </a:xfrm>
                <a:prstGeom prst="rect">
                  <a:avLst/>
                </a:prstGeom>
              </p:spPr>
            </p:pic>
            <p:sp>
              <p:nvSpPr>
                <p:cNvPr id="815" name="TextBox 814">
                  <a:extLst>
                    <a:ext uri="{FF2B5EF4-FFF2-40B4-BE49-F238E27FC236}">
                      <a16:creationId xmlns:a16="http://schemas.microsoft.com/office/drawing/2014/main" id="{8BEDF99F-7B17-2A79-70F0-E7993D7F21BB}"/>
                    </a:ext>
                  </a:extLst>
                </p:cNvPr>
                <p:cNvSpPr txBox="1"/>
                <p:nvPr/>
              </p:nvSpPr>
              <p:spPr>
                <a:xfrm>
                  <a:off x="2048388" y="111908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816" name="TextBox 815">
                  <a:extLst>
                    <a:ext uri="{FF2B5EF4-FFF2-40B4-BE49-F238E27FC236}">
                      <a16:creationId xmlns:a16="http://schemas.microsoft.com/office/drawing/2014/main" id="{4F559163-8FC8-980C-9F95-FA52DAF531F0}"/>
                    </a:ext>
                  </a:extLst>
                </p:cNvPr>
                <p:cNvSpPr txBox="1"/>
                <p:nvPr/>
              </p:nvSpPr>
              <p:spPr>
                <a:xfrm>
                  <a:off x="2182204" y="2337224"/>
                  <a:ext cx="972577" cy="266626"/>
                </a:xfrm>
                <a:prstGeom prst="rect">
                  <a:avLst/>
                </a:prstGeom>
                <a:noFill/>
              </p:spPr>
              <p:txBody>
                <a:bodyPr wrap="none" rtlCol="0">
                  <a:spAutoFit/>
                </a:bodyPr>
                <a:lstStyle/>
                <a:p>
                  <a:pPr algn="r"/>
                  <a:r>
                    <a:rPr lang="en-US" sz="500" dirty="0"/>
                    <a:t>CD8 TEM – C1</a:t>
                  </a:r>
                </a:p>
              </p:txBody>
            </p:sp>
            <p:sp>
              <p:nvSpPr>
                <p:cNvPr id="817" name="TextBox 816">
                  <a:extLst>
                    <a:ext uri="{FF2B5EF4-FFF2-40B4-BE49-F238E27FC236}">
                      <a16:creationId xmlns:a16="http://schemas.microsoft.com/office/drawing/2014/main" id="{BBC57F44-E302-A10D-F333-FECDB4E5C451}"/>
                    </a:ext>
                  </a:extLst>
                </p:cNvPr>
                <p:cNvSpPr txBox="1"/>
                <p:nvPr/>
              </p:nvSpPr>
              <p:spPr>
                <a:xfrm>
                  <a:off x="2182204" y="2511244"/>
                  <a:ext cx="972577" cy="266626"/>
                </a:xfrm>
                <a:prstGeom prst="rect">
                  <a:avLst/>
                </a:prstGeom>
                <a:noFill/>
              </p:spPr>
              <p:txBody>
                <a:bodyPr wrap="none" rtlCol="0">
                  <a:spAutoFit/>
                </a:bodyPr>
                <a:lstStyle/>
                <a:p>
                  <a:pPr algn="r"/>
                  <a:r>
                    <a:rPr lang="en-US" sz="500" dirty="0"/>
                    <a:t>CD8 TEM – C2</a:t>
                  </a:r>
                </a:p>
              </p:txBody>
            </p:sp>
            <p:sp>
              <p:nvSpPr>
                <p:cNvPr id="818" name="TextBox 817">
                  <a:extLst>
                    <a:ext uri="{FF2B5EF4-FFF2-40B4-BE49-F238E27FC236}">
                      <a16:creationId xmlns:a16="http://schemas.microsoft.com/office/drawing/2014/main" id="{1A3BE095-EC27-E94A-AA91-CE5918F1A6F3}"/>
                    </a:ext>
                  </a:extLst>
                </p:cNvPr>
                <p:cNvSpPr txBox="1"/>
                <p:nvPr/>
              </p:nvSpPr>
              <p:spPr>
                <a:xfrm>
                  <a:off x="2182204" y="2685267"/>
                  <a:ext cx="972577" cy="266626"/>
                </a:xfrm>
                <a:prstGeom prst="rect">
                  <a:avLst/>
                </a:prstGeom>
                <a:noFill/>
              </p:spPr>
              <p:txBody>
                <a:bodyPr wrap="none" rtlCol="0">
                  <a:spAutoFit/>
                </a:bodyPr>
                <a:lstStyle/>
                <a:p>
                  <a:pPr algn="r"/>
                  <a:r>
                    <a:rPr lang="en-US" sz="500" dirty="0"/>
                    <a:t>CD8 TEM – C3</a:t>
                  </a:r>
                </a:p>
              </p:txBody>
            </p:sp>
            <p:sp>
              <p:nvSpPr>
                <p:cNvPr id="819" name="TextBox 818">
                  <a:extLst>
                    <a:ext uri="{FF2B5EF4-FFF2-40B4-BE49-F238E27FC236}">
                      <a16:creationId xmlns:a16="http://schemas.microsoft.com/office/drawing/2014/main" id="{2C7D28C1-A417-83C9-DAAC-E3002CA566AE}"/>
                    </a:ext>
                  </a:extLst>
                </p:cNvPr>
                <p:cNvSpPr txBox="1"/>
                <p:nvPr/>
              </p:nvSpPr>
              <p:spPr>
                <a:xfrm>
                  <a:off x="2048388" y="129310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20" name="TextBox 819">
                  <a:extLst>
                    <a:ext uri="{FF2B5EF4-FFF2-40B4-BE49-F238E27FC236}">
                      <a16:creationId xmlns:a16="http://schemas.microsoft.com/office/drawing/2014/main" id="{52309E51-0FEE-90C3-7D82-8CDF6624EB6C}"/>
                    </a:ext>
                  </a:extLst>
                </p:cNvPr>
                <p:cNvSpPr txBox="1"/>
                <p:nvPr/>
              </p:nvSpPr>
              <p:spPr>
                <a:xfrm>
                  <a:off x="2048388" y="146712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21" name="TextBox 820">
                  <a:extLst>
                    <a:ext uri="{FF2B5EF4-FFF2-40B4-BE49-F238E27FC236}">
                      <a16:creationId xmlns:a16="http://schemas.microsoft.com/office/drawing/2014/main" id="{322426F3-D529-E547-DABC-4E8E14DBFD2C}"/>
                    </a:ext>
                  </a:extLst>
                </p:cNvPr>
                <p:cNvSpPr txBox="1"/>
                <p:nvPr/>
              </p:nvSpPr>
              <p:spPr>
                <a:xfrm>
                  <a:off x="2048388" y="164114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22" name="TextBox 821">
                  <a:extLst>
                    <a:ext uri="{FF2B5EF4-FFF2-40B4-BE49-F238E27FC236}">
                      <a16:creationId xmlns:a16="http://schemas.microsoft.com/office/drawing/2014/main" id="{6368F857-9672-EA69-31D5-AB6D8B10452E}"/>
                    </a:ext>
                  </a:extLst>
                </p:cNvPr>
                <p:cNvSpPr txBox="1"/>
                <p:nvPr/>
              </p:nvSpPr>
              <p:spPr>
                <a:xfrm>
                  <a:off x="2048388" y="181516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23" name="TextBox 822">
                  <a:extLst>
                    <a:ext uri="{FF2B5EF4-FFF2-40B4-BE49-F238E27FC236}">
                      <a16:creationId xmlns:a16="http://schemas.microsoft.com/office/drawing/2014/main" id="{24B7736D-3F34-939A-9DA0-F4E1EFEC0337}"/>
                    </a:ext>
                  </a:extLst>
                </p:cNvPr>
                <p:cNvSpPr txBox="1"/>
                <p:nvPr/>
              </p:nvSpPr>
              <p:spPr>
                <a:xfrm>
                  <a:off x="2048388" y="1989184"/>
                  <a:ext cx="1106393" cy="266626"/>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49" name="TextBox 848">
                  <a:extLst>
                    <a:ext uri="{FF2B5EF4-FFF2-40B4-BE49-F238E27FC236}">
                      <a16:creationId xmlns:a16="http://schemas.microsoft.com/office/drawing/2014/main" id="{C6788F32-F8A0-8266-93C7-E63AD9FCD1C0}"/>
                    </a:ext>
                  </a:extLst>
                </p:cNvPr>
                <p:cNvSpPr txBox="1"/>
                <p:nvPr/>
              </p:nvSpPr>
              <p:spPr>
                <a:xfrm>
                  <a:off x="2177154" y="2163204"/>
                  <a:ext cx="977627" cy="266626"/>
                </a:xfrm>
                <a:prstGeom prst="rect">
                  <a:avLst/>
                </a:prstGeom>
                <a:noFill/>
              </p:spPr>
              <p:txBody>
                <a:bodyPr wrap="none" rtlCol="0">
                  <a:spAutoFit/>
                </a:bodyPr>
                <a:lstStyle/>
                <a:p>
                  <a:pPr algn="r"/>
                  <a:r>
                    <a:rPr lang="en-US" sz="500" dirty="0"/>
                    <a:t>CD4 TCM – C1</a:t>
                  </a:r>
                </a:p>
              </p:txBody>
            </p:sp>
          </p:grpSp>
        </p:grpSp>
      </p:grpSp>
      <p:sp>
        <p:nvSpPr>
          <p:cNvPr id="35" name="Google Shape;528;p4">
            <a:extLst>
              <a:ext uri="{FF2B5EF4-FFF2-40B4-BE49-F238E27FC236}">
                <a16:creationId xmlns:a16="http://schemas.microsoft.com/office/drawing/2014/main" id="{575833EE-4F6B-B5ED-A167-0B810A27BD89}"/>
              </a:ext>
            </a:extLst>
          </p:cNvPr>
          <p:cNvSpPr/>
          <p:nvPr/>
        </p:nvSpPr>
        <p:spPr>
          <a:xfrm>
            <a:off x="2602892" y="206067"/>
            <a:ext cx="3196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2BFEA08E-CAA0-27A2-2FC3-77303FBE38E0}"/>
              </a:ext>
            </a:extLst>
          </p:cNvPr>
          <p:cNvSpPr txBox="1"/>
          <p:nvPr/>
        </p:nvSpPr>
        <p:spPr>
          <a:xfrm>
            <a:off x="2917206" y="206067"/>
            <a:ext cx="16374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u="none" strike="noStrike" cap="none" dirty="0">
                <a:solidFill>
                  <a:schemeClr val="dk1"/>
                </a:solidFill>
                <a:latin typeface="Arial" panose="020B0604020202020204" pitchFamily="34" charset="0"/>
                <a:ea typeface="Calibri"/>
                <a:cs typeface="Arial" panose="020B0604020202020204" pitchFamily="34" charset="0"/>
                <a:sym typeface="Calibri"/>
              </a:rPr>
              <a:t>IL16</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C7C9B260-6D55-B721-E772-F75A2C30ECDD}"/>
              </a:ext>
            </a:extLst>
          </p:cNvPr>
          <p:cNvGrpSpPr/>
          <p:nvPr/>
        </p:nvGrpSpPr>
        <p:grpSpPr>
          <a:xfrm>
            <a:off x="189198" y="7675335"/>
            <a:ext cx="7394004" cy="1858352"/>
            <a:chOff x="86319" y="108317"/>
            <a:chExt cx="7394004" cy="1858352"/>
          </a:xfrm>
        </p:grpSpPr>
        <p:grpSp>
          <p:nvGrpSpPr>
            <p:cNvPr id="4" name="Group 3">
              <a:extLst>
                <a:ext uri="{FF2B5EF4-FFF2-40B4-BE49-F238E27FC236}">
                  <a16:creationId xmlns:a16="http://schemas.microsoft.com/office/drawing/2014/main" id="{328C8F8B-4A2A-5E5C-630E-732C9EFD482E}"/>
                </a:ext>
              </a:extLst>
            </p:cNvPr>
            <p:cNvGrpSpPr>
              <a:grpSpLocks noChangeAspect="1"/>
            </p:cNvGrpSpPr>
            <p:nvPr/>
          </p:nvGrpSpPr>
          <p:grpSpPr>
            <a:xfrm>
              <a:off x="86319" y="108317"/>
              <a:ext cx="2500857" cy="1858352"/>
              <a:chOff x="267715" y="6330378"/>
              <a:chExt cx="3171416" cy="2356631"/>
            </a:xfrm>
          </p:grpSpPr>
          <p:grpSp>
            <p:nvGrpSpPr>
              <p:cNvPr id="921" name="Google Shape;824;p9">
                <a:extLst>
                  <a:ext uri="{FF2B5EF4-FFF2-40B4-BE49-F238E27FC236}">
                    <a16:creationId xmlns:a16="http://schemas.microsoft.com/office/drawing/2014/main" id="{46D2DF54-ABEB-9C36-FF00-FC20D36A45B6}"/>
                  </a:ext>
                </a:extLst>
              </p:cNvPr>
              <p:cNvGrpSpPr/>
              <p:nvPr/>
            </p:nvGrpSpPr>
            <p:grpSpPr>
              <a:xfrm>
                <a:off x="267715" y="6330378"/>
                <a:ext cx="2992239" cy="460834"/>
                <a:chOff x="2649646" y="3362034"/>
                <a:chExt cx="2585418" cy="398180"/>
              </a:xfrm>
            </p:grpSpPr>
            <p:sp>
              <p:nvSpPr>
                <p:cNvPr id="516" name="Google Shape;828;p9">
                  <a:extLst>
                    <a:ext uri="{FF2B5EF4-FFF2-40B4-BE49-F238E27FC236}">
                      <a16:creationId xmlns:a16="http://schemas.microsoft.com/office/drawing/2014/main" id="{C09456FE-3847-749E-F4A2-D6EB92AD89B7}"/>
                    </a:ext>
                  </a:extLst>
                </p:cNvPr>
                <p:cNvSpPr/>
                <p:nvPr/>
              </p:nvSpPr>
              <p:spPr>
                <a:xfrm>
                  <a:off x="2649646" y="3366675"/>
                  <a:ext cx="376237" cy="2697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J</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6" name="Google Shape;829;p9">
                  <a:extLst>
                    <a:ext uri="{FF2B5EF4-FFF2-40B4-BE49-F238E27FC236}">
                      <a16:creationId xmlns:a16="http://schemas.microsoft.com/office/drawing/2014/main" id="{1922D97C-75CB-2A84-045B-068DCC5A4DBD}"/>
                    </a:ext>
                  </a:extLst>
                </p:cNvPr>
                <p:cNvSpPr txBox="1"/>
                <p:nvPr/>
              </p:nvSpPr>
              <p:spPr>
                <a:xfrm>
                  <a:off x="2987265" y="3362034"/>
                  <a:ext cx="2247799" cy="398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2" name="Group 921">
                <a:extLst>
                  <a:ext uri="{FF2B5EF4-FFF2-40B4-BE49-F238E27FC236}">
                    <a16:creationId xmlns:a16="http://schemas.microsoft.com/office/drawing/2014/main" id="{0016CAFF-4FEA-3588-69A0-20405897A2EF}"/>
                  </a:ext>
                </a:extLst>
              </p:cNvPr>
              <p:cNvGrpSpPr>
                <a:grpSpLocks noChangeAspect="1"/>
              </p:cNvGrpSpPr>
              <p:nvPr/>
            </p:nvGrpSpPr>
            <p:grpSpPr>
              <a:xfrm>
                <a:off x="372865" y="6765949"/>
                <a:ext cx="3066266" cy="1921060"/>
                <a:chOff x="392766" y="4180496"/>
                <a:chExt cx="3945130" cy="2471681"/>
              </a:xfrm>
            </p:grpSpPr>
            <p:pic>
              <p:nvPicPr>
                <p:cNvPr id="923" name="Picture 922" descr="A graph of different colored lines&#10;&#10;Description automatically generated">
                  <a:extLst>
                    <a:ext uri="{FF2B5EF4-FFF2-40B4-BE49-F238E27FC236}">
                      <a16:creationId xmlns:a16="http://schemas.microsoft.com/office/drawing/2014/main" id="{2A0297F9-AF19-CD0D-AAC9-85F23D3D3DAB}"/>
                    </a:ext>
                  </a:extLst>
                </p:cNvPr>
                <p:cNvPicPr>
                  <a:picLocks noChangeAspect="1"/>
                </p:cNvPicPr>
                <p:nvPr/>
              </p:nvPicPr>
              <p:blipFill>
                <a:blip r:embed="rId13"/>
                <a:srcRect l="12965" t="9389" r="29681" b="14853"/>
                <a:stretch/>
              </p:blipFill>
              <p:spPr>
                <a:xfrm>
                  <a:off x="927708" y="4397651"/>
                  <a:ext cx="2414475" cy="1828800"/>
                </a:xfrm>
                <a:prstGeom prst="rect">
                  <a:avLst/>
                </a:prstGeom>
              </p:spPr>
            </p:pic>
            <p:grpSp>
              <p:nvGrpSpPr>
                <p:cNvPr id="924" name="Google Shape;694;p6">
                  <a:extLst>
                    <a:ext uri="{FF2B5EF4-FFF2-40B4-BE49-F238E27FC236}">
                      <a16:creationId xmlns:a16="http://schemas.microsoft.com/office/drawing/2014/main" id="{D5E4E291-CE29-E515-F44A-77128CB4C8B1}"/>
                    </a:ext>
                  </a:extLst>
                </p:cNvPr>
                <p:cNvGrpSpPr>
                  <a:grpSpLocks noChangeAspect="1"/>
                </p:cNvGrpSpPr>
                <p:nvPr/>
              </p:nvGrpSpPr>
              <p:grpSpPr>
                <a:xfrm>
                  <a:off x="1197150" y="4180496"/>
                  <a:ext cx="1989301" cy="1964306"/>
                  <a:chOff x="1194122" y="3695644"/>
                  <a:chExt cx="2933464" cy="2016723"/>
                </a:xfrm>
              </p:grpSpPr>
              <p:cxnSp>
                <p:nvCxnSpPr>
                  <p:cNvPr id="959" name="Google Shape;696;p6">
                    <a:extLst>
                      <a:ext uri="{FF2B5EF4-FFF2-40B4-BE49-F238E27FC236}">
                        <a16:creationId xmlns:a16="http://schemas.microsoft.com/office/drawing/2014/main" id="{8EEEE608-0784-5FEF-A5F7-BB33124E993F}"/>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515" name="Google Shape;697;p6">
                    <a:extLst>
                      <a:ext uri="{FF2B5EF4-FFF2-40B4-BE49-F238E27FC236}">
                        <a16:creationId xmlns:a16="http://schemas.microsoft.com/office/drawing/2014/main" id="{9CFD7EB9-74BB-126B-76AA-F57B158E2088}"/>
                      </a:ext>
                    </a:extLst>
                  </p:cNvPr>
                  <p:cNvSpPr txBox="1"/>
                  <p:nvPr/>
                </p:nvSpPr>
                <p:spPr>
                  <a:xfrm>
                    <a:off x="1194122" y="3695644"/>
                    <a:ext cx="2933464" cy="335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25" name="TextBox 924">
                  <a:extLst>
                    <a:ext uri="{FF2B5EF4-FFF2-40B4-BE49-F238E27FC236}">
                      <a16:creationId xmlns:a16="http://schemas.microsoft.com/office/drawing/2014/main" id="{0AD5833E-91A0-EEA4-4CB2-3D2896D238BC}"/>
                    </a:ext>
                  </a:extLst>
                </p:cNvPr>
                <p:cNvSpPr txBox="1"/>
                <p:nvPr/>
              </p:nvSpPr>
              <p:spPr>
                <a:xfrm>
                  <a:off x="1221305" y="6394782"/>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26" name="TextBox 925">
                  <a:extLst>
                    <a:ext uri="{FF2B5EF4-FFF2-40B4-BE49-F238E27FC236}">
                      <a16:creationId xmlns:a16="http://schemas.microsoft.com/office/drawing/2014/main" id="{7821CC9E-7156-516A-82D6-AC328D46713B}"/>
                    </a:ext>
                  </a:extLst>
                </p:cNvPr>
                <p:cNvSpPr txBox="1"/>
                <p:nvPr/>
              </p:nvSpPr>
              <p:spPr>
                <a:xfrm>
                  <a:off x="1824119" y="6182589"/>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27" name="TextBox 926">
                  <a:extLst>
                    <a:ext uri="{FF2B5EF4-FFF2-40B4-BE49-F238E27FC236}">
                      <a16:creationId xmlns:a16="http://schemas.microsoft.com/office/drawing/2014/main" id="{5AA363F9-2D25-DFE0-1C38-6DBF8B6432F3}"/>
                    </a:ext>
                  </a:extLst>
                </p:cNvPr>
                <p:cNvSpPr txBox="1"/>
                <p:nvPr/>
              </p:nvSpPr>
              <p:spPr>
                <a:xfrm>
                  <a:off x="501991" y="4567151"/>
                  <a:ext cx="462404"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28" name="TextBox 927">
                  <a:extLst>
                    <a:ext uri="{FF2B5EF4-FFF2-40B4-BE49-F238E27FC236}">
                      <a16:creationId xmlns:a16="http://schemas.microsoft.com/office/drawing/2014/main" id="{FBC86FA0-AB1C-0CA9-8060-D13D96F257D1}"/>
                    </a:ext>
                  </a:extLst>
                </p:cNvPr>
                <p:cNvSpPr txBox="1"/>
                <p:nvPr/>
              </p:nvSpPr>
              <p:spPr>
                <a:xfrm>
                  <a:off x="672074" y="5700253"/>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5" name="TextBox 934">
                  <a:extLst>
                    <a:ext uri="{FF2B5EF4-FFF2-40B4-BE49-F238E27FC236}">
                      <a16:creationId xmlns:a16="http://schemas.microsoft.com/office/drawing/2014/main" id="{738070D1-8B8D-BFDB-9350-5E0DE2CDBF7A}"/>
                    </a:ext>
                  </a:extLst>
                </p:cNvPr>
                <p:cNvSpPr txBox="1"/>
                <p:nvPr/>
              </p:nvSpPr>
              <p:spPr>
                <a:xfrm rot="16200000">
                  <a:off x="-397323" y="5163980"/>
                  <a:ext cx="1906589" cy="326411"/>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6" name="Oval 935">
                  <a:extLst>
                    <a:ext uri="{FF2B5EF4-FFF2-40B4-BE49-F238E27FC236}">
                      <a16:creationId xmlns:a16="http://schemas.microsoft.com/office/drawing/2014/main" id="{E19EF4EE-586B-C552-1979-032EF26D37BB}"/>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7" name="TextBox 936">
                  <a:extLst>
                    <a:ext uri="{FF2B5EF4-FFF2-40B4-BE49-F238E27FC236}">
                      <a16:creationId xmlns:a16="http://schemas.microsoft.com/office/drawing/2014/main" id="{1A6037E5-E2F0-4921-04CF-BEC3D7676C7D}"/>
                    </a:ext>
                  </a:extLst>
                </p:cNvPr>
                <p:cNvSpPr txBox="1"/>
                <p:nvPr/>
              </p:nvSpPr>
              <p:spPr>
                <a:xfrm>
                  <a:off x="2950042" y="6182589"/>
                  <a:ext cx="365469"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163A1921-BD11-5BD1-B336-A3ED2BC703AB}"/>
                    </a:ext>
                  </a:extLst>
                </p:cNvPr>
                <p:cNvGrpSpPr/>
                <p:nvPr/>
              </p:nvGrpSpPr>
              <p:grpSpPr>
                <a:xfrm>
                  <a:off x="3265003" y="4736236"/>
                  <a:ext cx="1072893" cy="1225426"/>
                  <a:chOff x="6895606" y="1091881"/>
                  <a:chExt cx="788708" cy="851524"/>
                </a:xfrm>
              </p:grpSpPr>
              <p:pic>
                <p:nvPicPr>
                  <p:cNvPr id="944" name="Picture 943" descr="A group of colorful circles with black text&#10;&#10;Description automatically generated">
                    <a:extLst>
                      <a:ext uri="{FF2B5EF4-FFF2-40B4-BE49-F238E27FC236}">
                        <a16:creationId xmlns:a16="http://schemas.microsoft.com/office/drawing/2014/main" id="{3C7DCCD4-FFC5-748B-215A-877D746AE4DD}"/>
                      </a:ext>
                    </a:extLst>
                  </p:cNvPr>
                  <p:cNvPicPr>
                    <a:picLocks noChangeAspect="1"/>
                  </p:cNvPicPr>
                  <p:nvPr/>
                </p:nvPicPr>
                <p:blipFill rotWithShape="1">
                  <a:blip r:embed="rId14"/>
                  <a:srcRect t="18614" r="70204"/>
                  <a:stretch/>
                </p:blipFill>
                <p:spPr>
                  <a:xfrm>
                    <a:off x="6925866" y="1268782"/>
                    <a:ext cx="191865" cy="624649"/>
                  </a:xfrm>
                  <a:prstGeom prst="rect">
                    <a:avLst/>
                  </a:prstGeom>
                </p:spPr>
              </p:pic>
              <p:grpSp>
                <p:nvGrpSpPr>
                  <p:cNvPr id="948" name="Group 947">
                    <a:extLst>
                      <a:ext uri="{FF2B5EF4-FFF2-40B4-BE49-F238E27FC236}">
                        <a16:creationId xmlns:a16="http://schemas.microsoft.com/office/drawing/2014/main" id="{4F40040D-4139-F776-0381-14DC04894DF1}"/>
                      </a:ext>
                    </a:extLst>
                  </p:cNvPr>
                  <p:cNvGrpSpPr/>
                  <p:nvPr/>
                </p:nvGrpSpPr>
                <p:grpSpPr>
                  <a:xfrm>
                    <a:off x="6895606" y="1091881"/>
                    <a:ext cx="788708" cy="851524"/>
                    <a:chOff x="6895606" y="1091881"/>
                    <a:chExt cx="788708" cy="851524"/>
                  </a:xfrm>
                </p:grpSpPr>
                <p:sp>
                  <p:nvSpPr>
                    <p:cNvPr id="949" name="TextBox 948">
                      <a:extLst>
                        <a:ext uri="{FF2B5EF4-FFF2-40B4-BE49-F238E27FC236}">
                          <a16:creationId xmlns:a16="http://schemas.microsoft.com/office/drawing/2014/main" id="{09471B90-50D2-776D-25D9-9586FE2DDBE8}"/>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50" name="TextBox 949">
                      <a:extLst>
                        <a:ext uri="{FF2B5EF4-FFF2-40B4-BE49-F238E27FC236}">
                          <a16:creationId xmlns:a16="http://schemas.microsoft.com/office/drawing/2014/main" id="{6249009D-874F-BECB-2DBB-E3A7144378C7}"/>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52" name="TextBox 951">
                      <a:extLst>
                        <a:ext uri="{FF2B5EF4-FFF2-40B4-BE49-F238E27FC236}">
                          <a16:creationId xmlns:a16="http://schemas.microsoft.com/office/drawing/2014/main" id="{0F22CD32-4C99-BFBB-2298-908B885097B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54" name="TextBox 953">
                      <a:extLst>
                        <a:ext uri="{FF2B5EF4-FFF2-40B4-BE49-F238E27FC236}">
                          <a16:creationId xmlns:a16="http://schemas.microsoft.com/office/drawing/2014/main" id="{F32A7F56-EC58-B742-49F5-89B50914028C}"/>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56" name="TextBox 955">
                      <a:extLst>
                        <a:ext uri="{FF2B5EF4-FFF2-40B4-BE49-F238E27FC236}">
                          <a16:creationId xmlns:a16="http://schemas.microsoft.com/office/drawing/2014/main" id="{202705C8-43D7-63C9-7562-A197480EE83D}"/>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58" name="TextBox 957">
                      <a:extLst>
                        <a:ext uri="{FF2B5EF4-FFF2-40B4-BE49-F238E27FC236}">
                          <a16:creationId xmlns:a16="http://schemas.microsoft.com/office/drawing/2014/main" id="{166F8118-D052-1716-625A-29BB836ADA5E}"/>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F7397D75-B089-3207-1A3C-3DC5E32D7DA4}"/>
                    </a:ext>
                  </a:extLst>
                </p:cNvPr>
                <p:cNvSpPr txBox="1"/>
                <p:nvPr/>
              </p:nvSpPr>
              <p:spPr>
                <a:xfrm>
                  <a:off x="501991" y="5137681"/>
                  <a:ext cx="462404"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grpSp>
          <p:nvGrpSpPr>
            <p:cNvPr id="14" name="Group 13">
              <a:extLst>
                <a:ext uri="{FF2B5EF4-FFF2-40B4-BE49-F238E27FC236}">
                  <a16:creationId xmlns:a16="http://schemas.microsoft.com/office/drawing/2014/main" id="{2C279559-2139-1F2F-57DA-BC7CEF948AD4}"/>
                </a:ext>
              </a:extLst>
            </p:cNvPr>
            <p:cNvGrpSpPr/>
            <p:nvPr/>
          </p:nvGrpSpPr>
          <p:grpSpPr>
            <a:xfrm>
              <a:off x="2781125" y="132911"/>
              <a:ext cx="2220843" cy="1814370"/>
              <a:chOff x="3924252" y="4549407"/>
              <a:chExt cx="2220843" cy="1814370"/>
            </a:xfrm>
          </p:grpSpPr>
          <p:grpSp>
            <p:nvGrpSpPr>
              <p:cNvPr id="917" name="Google Shape;843;p9">
                <a:extLst>
                  <a:ext uri="{FF2B5EF4-FFF2-40B4-BE49-F238E27FC236}">
                    <a16:creationId xmlns:a16="http://schemas.microsoft.com/office/drawing/2014/main" id="{1AC768A5-F330-8EF3-ED28-1D2A6C158C97}"/>
                  </a:ext>
                </a:extLst>
              </p:cNvPr>
              <p:cNvGrpSpPr/>
              <p:nvPr/>
            </p:nvGrpSpPr>
            <p:grpSpPr>
              <a:xfrm>
                <a:off x="3924252" y="4549407"/>
                <a:ext cx="2220843" cy="400069"/>
                <a:chOff x="4270610" y="3801946"/>
                <a:chExt cx="1670497" cy="400069"/>
              </a:xfrm>
            </p:grpSpPr>
            <p:sp>
              <p:nvSpPr>
                <p:cNvPr id="919" name="Google Shape;844;p9">
                  <a:extLst>
                    <a:ext uri="{FF2B5EF4-FFF2-40B4-BE49-F238E27FC236}">
                      <a16:creationId xmlns:a16="http://schemas.microsoft.com/office/drawing/2014/main" id="{AB5FA313-D062-7CB1-48EE-CC46E297F25D}"/>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K</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20" name="Google Shape;845;p9">
                  <a:extLst>
                    <a:ext uri="{FF2B5EF4-FFF2-40B4-BE49-F238E27FC236}">
                      <a16:creationId xmlns:a16="http://schemas.microsoft.com/office/drawing/2014/main" id="{6169AB49-223B-1AD4-5773-E2CA4153B2EA}"/>
                    </a:ext>
                  </a:extLst>
                </p:cNvPr>
                <p:cNvSpPr txBox="1"/>
                <p:nvPr/>
              </p:nvSpPr>
              <p:spPr>
                <a:xfrm>
                  <a:off x="4526590" y="3801946"/>
                  <a:ext cx="14145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918" name="Picture 917" descr="A diagram of a number of squares&#10;&#10;Description automatically generated with medium confidence">
                <a:extLst>
                  <a:ext uri="{FF2B5EF4-FFF2-40B4-BE49-F238E27FC236}">
                    <a16:creationId xmlns:a16="http://schemas.microsoft.com/office/drawing/2014/main" id="{835D50AC-1B15-74D8-DC2C-C3BF1EC77EE0}"/>
                  </a:ext>
                </a:extLst>
              </p:cNvPr>
              <p:cNvPicPr>
                <a:picLocks noChangeAspect="1"/>
              </p:cNvPicPr>
              <p:nvPr/>
            </p:nvPicPr>
            <p:blipFill>
              <a:blip r:embed="rId15"/>
              <a:srcRect l="6300" t="8581"/>
              <a:stretch/>
            </p:blipFill>
            <p:spPr>
              <a:xfrm>
                <a:off x="4108824" y="5055914"/>
                <a:ext cx="1880530" cy="1307863"/>
              </a:xfrm>
              <a:prstGeom prst="rect">
                <a:avLst/>
              </a:prstGeom>
            </p:spPr>
          </p:pic>
        </p:grpSp>
        <p:grpSp>
          <p:nvGrpSpPr>
            <p:cNvPr id="23" name="Group 22">
              <a:extLst>
                <a:ext uri="{FF2B5EF4-FFF2-40B4-BE49-F238E27FC236}">
                  <a16:creationId xmlns:a16="http://schemas.microsoft.com/office/drawing/2014/main" id="{0A977A35-390B-1C25-9463-5D5AC5B9ECCB}"/>
                </a:ext>
              </a:extLst>
            </p:cNvPr>
            <p:cNvGrpSpPr/>
            <p:nvPr/>
          </p:nvGrpSpPr>
          <p:grpSpPr>
            <a:xfrm>
              <a:off x="5027833" y="133941"/>
              <a:ext cx="2452490" cy="1702679"/>
              <a:chOff x="5027833" y="133941"/>
              <a:chExt cx="2452490" cy="1702679"/>
            </a:xfrm>
          </p:grpSpPr>
          <p:grpSp>
            <p:nvGrpSpPr>
              <p:cNvPr id="52" name="Google Shape;821;p9">
                <a:extLst>
                  <a:ext uri="{FF2B5EF4-FFF2-40B4-BE49-F238E27FC236}">
                    <a16:creationId xmlns:a16="http://schemas.microsoft.com/office/drawing/2014/main" id="{679B00FA-AF94-D446-C418-A1215DCD2358}"/>
                  </a:ext>
                </a:extLst>
              </p:cNvPr>
              <p:cNvGrpSpPr/>
              <p:nvPr/>
            </p:nvGrpSpPr>
            <p:grpSpPr>
              <a:xfrm>
                <a:off x="5027833" y="133941"/>
                <a:ext cx="2436233" cy="247456"/>
                <a:chOff x="-209519" y="204826"/>
                <a:chExt cx="2436233" cy="247456"/>
              </a:xfrm>
            </p:grpSpPr>
            <p:sp>
              <p:nvSpPr>
                <p:cNvPr id="915" name="Google Shape;822;p9">
                  <a:extLst>
                    <a:ext uri="{FF2B5EF4-FFF2-40B4-BE49-F238E27FC236}">
                      <a16:creationId xmlns:a16="http://schemas.microsoft.com/office/drawing/2014/main" id="{851B3DD1-F304-AB02-BC83-CA78E922867A}"/>
                    </a:ext>
                  </a:extLst>
                </p:cNvPr>
                <p:cNvSpPr/>
                <p:nvPr/>
              </p:nvSpPr>
              <p:spPr>
                <a:xfrm>
                  <a:off x="-209519" y="2061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6" name="Google Shape;823;p9">
                  <a:extLst>
                    <a:ext uri="{FF2B5EF4-FFF2-40B4-BE49-F238E27FC236}">
                      <a16:creationId xmlns:a16="http://schemas.microsoft.com/office/drawing/2014/main" id="{7CC66F07-2E42-6E91-F0DE-1980298731CD}"/>
                    </a:ext>
                  </a:extLst>
                </p:cNvPr>
                <p:cNvSpPr txBox="1"/>
                <p:nvPr/>
              </p:nvSpPr>
              <p:spPr>
                <a:xfrm>
                  <a:off x="92253" y="204826"/>
                  <a:ext cx="21344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Clustering by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3" name="Group 52">
                <a:extLst>
                  <a:ext uri="{FF2B5EF4-FFF2-40B4-BE49-F238E27FC236}">
                    <a16:creationId xmlns:a16="http://schemas.microsoft.com/office/drawing/2014/main" id="{5C9C58CE-F464-0306-3EDD-F1ED893FAF10}"/>
                  </a:ext>
                </a:extLst>
              </p:cNvPr>
              <p:cNvGrpSpPr>
                <a:grpSpLocks noChangeAspect="1"/>
              </p:cNvGrpSpPr>
              <p:nvPr/>
            </p:nvGrpSpPr>
            <p:grpSpPr>
              <a:xfrm>
                <a:off x="5233654" y="385262"/>
                <a:ext cx="2246669" cy="1451358"/>
                <a:chOff x="290244" y="3252280"/>
                <a:chExt cx="5267793" cy="1685522"/>
              </a:xfrm>
            </p:grpSpPr>
            <p:grpSp>
              <p:nvGrpSpPr>
                <p:cNvPr id="54" name="Group 53">
                  <a:extLst>
                    <a:ext uri="{FF2B5EF4-FFF2-40B4-BE49-F238E27FC236}">
                      <a16:creationId xmlns:a16="http://schemas.microsoft.com/office/drawing/2014/main" id="{1335F9E8-29B9-9492-C729-9CE208C06B1B}"/>
                    </a:ext>
                  </a:extLst>
                </p:cNvPr>
                <p:cNvGrpSpPr/>
                <p:nvPr/>
              </p:nvGrpSpPr>
              <p:grpSpPr>
                <a:xfrm>
                  <a:off x="290244" y="3455925"/>
                  <a:ext cx="5086867" cy="1481877"/>
                  <a:chOff x="338056" y="3246748"/>
                  <a:chExt cx="5086867" cy="1481877"/>
                </a:xfrm>
              </p:grpSpPr>
              <p:pic>
                <p:nvPicPr>
                  <p:cNvPr id="913" name="Picture 912" descr="A close-up of a screen&#10;&#10;Description automatically generated">
                    <a:extLst>
                      <a:ext uri="{FF2B5EF4-FFF2-40B4-BE49-F238E27FC236}">
                        <a16:creationId xmlns:a16="http://schemas.microsoft.com/office/drawing/2014/main" id="{EC0F9E06-ECF0-FEFD-C922-B0D0DB9F7261}"/>
                      </a:ext>
                    </a:extLst>
                  </p:cNvPr>
                  <p:cNvPicPr>
                    <a:picLocks noChangeAspect="1"/>
                  </p:cNvPicPr>
                  <p:nvPr/>
                </p:nvPicPr>
                <p:blipFill>
                  <a:blip r:embed="rId16"/>
                  <a:srcRect t="16913" r="18353"/>
                  <a:stretch/>
                </p:blipFill>
                <p:spPr>
                  <a:xfrm>
                    <a:off x="338056" y="3383564"/>
                    <a:ext cx="5086867" cy="1345061"/>
                  </a:xfrm>
                  <a:prstGeom prst="rect">
                    <a:avLst/>
                  </a:prstGeom>
                </p:spPr>
              </p:pic>
              <p:pic>
                <p:nvPicPr>
                  <p:cNvPr id="914" name="Picture 913" descr="A close-up of a screen&#10;&#10;Description automatically generated">
                    <a:extLst>
                      <a:ext uri="{FF2B5EF4-FFF2-40B4-BE49-F238E27FC236}">
                        <a16:creationId xmlns:a16="http://schemas.microsoft.com/office/drawing/2014/main" id="{5FCF2FD0-C50E-9703-AA32-40C7453C3DCF}"/>
                      </a:ext>
                    </a:extLst>
                  </p:cNvPr>
                  <p:cNvPicPr>
                    <a:picLocks noChangeAspect="1"/>
                  </p:cNvPicPr>
                  <p:nvPr/>
                </p:nvPicPr>
                <p:blipFill>
                  <a:blip r:embed="rId16"/>
                  <a:srcRect t="2380" r="18353" b="93499"/>
                  <a:stretch/>
                </p:blipFill>
                <p:spPr>
                  <a:xfrm>
                    <a:off x="338056" y="3246748"/>
                    <a:ext cx="5086867" cy="186154"/>
                  </a:xfrm>
                  <a:prstGeom prst="rect">
                    <a:avLst/>
                  </a:prstGeom>
                </p:spPr>
              </p:pic>
            </p:grpSp>
            <p:sp>
              <p:nvSpPr>
                <p:cNvPr id="55" name="Google Shape;721;p6">
                  <a:extLst>
                    <a:ext uri="{FF2B5EF4-FFF2-40B4-BE49-F238E27FC236}">
                      <a16:creationId xmlns:a16="http://schemas.microsoft.com/office/drawing/2014/main" id="{12213958-3C2F-B347-5770-DE3FE31A1F0A}"/>
                    </a:ext>
                  </a:extLst>
                </p:cNvPr>
                <p:cNvSpPr txBox="1"/>
                <p:nvPr/>
              </p:nvSpPr>
              <p:spPr>
                <a:xfrm>
                  <a:off x="844532" y="3261609"/>
                  <a:ext cx="1038230"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Google Shape;722;p6">
                  <a:extLst>
                    <a:ext uri="{FF2B5EF4-FFF2-40B4-BE49-F238E27FC236}">
                      <a16:creationId xmlns:a16="http://schemas.microsoft.com/office/drawing/2014/main" id="{9E38347F-8FA3-D2CB-1287-514D02455269}"/>
                    </a:ext>
                  </a:extLst>
                </p:cNvPr>
                <p:cNvSpPr txBox="1"/>
                <p:nvPr/>
              </p:nvSpPr>
              <p:spPr>
                <a:xfrm>
                  <a:off x="2497690" y="3261609"/>
                  <a:ext cx="740343"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723;p6">
                  <a:extLst>
                    <a:ext uri="{FF2B5EF4-FFF2-40B4-BE49-F238E27FC236}">
                      <a16:creationId xmlns:a16="http://schemas.microsoft.com/office/drawing/2014/main" id="{77CF27A8-0029-BBC3-4BAF-336331E0610A}"/>
                    </a:ext>
                  </a:extLst>
                </p:cNvPr>
                <p:cNvSpPr txBox="1"/>
                <p:nvPr/>
              </p:nvSpPr>
              <p:spPr>
                <a:xfrm>
                  <a:off x="3972064" y="3252281"/>
                  <a:ext cx="79174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7" name="Google Shape;724;p6">
                  <a:extLst>
                    <a:ext uri="{FF2B5EF4-FFF2-40B4-BE49-F238E27FC236}">
                      <a16:creationId xmlns:a16="http://schemas.microsoft.com/office/drawing/2014/main" id="{3004A60C-0B44-6E85-76C2-9A4E8A05C232}"/>
                    </a:ext>
                  </a:extLst>
                </p:cNvPr>
                <p:cNvSpPr txBox="1"/>
                <p:nvPr/>
              </p:nvSpPr>
              <p:spPr>
                <a:xfrm>
                  <a:off x="4410975" y="3252280"/>
                  <a:ext cx="74886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2" name="Google Shape;725;p6">
                  <a:extLst>
                    <a:ext uri="{FF2B5EF4-FFF2-40B4-BE49-F238E27FC236}">
                      <a16:creationId xmlns:a16="http://schemas.microsoft.com/office/drawing/2014/main" id="{5FD8A4BB-6800-E2F7-4A6D-4D423AFD1E02}"/>
                    </a:ext>
                  </a:extLst>
                </p:cNvPr>
                <p:cNvSpPr txBox="1"/>
                <p:nvPr/>
              </p:nvSpPr>
              <p:spPr>
                <a:xfrm>
                  <a:off x="4809171" y="3252280"/>
                  <a:ext cx="748866" cy="232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grpSp>
        <p:nvGrpSpPr>
          <p:cNvPr id="566" name="Group 565">
            <a:extLst>
              <a:ext uri="{FF2B5EF4-FFF2-40B4-BE49-F238E27FC236}">
                <a16:creationId xmlns:a16="http://schemas.microsoft.com/office/drawing/2014/main" id="{B51BE9C5-B0CF-3499-D6CF-DBA00DC8E38F}"/>
              </a:ext>
            </a:extLst>
          </p:cNvPr>
          <p:cNvGrpSpPr/>
          <p:nvPr/>
        </p:nvGrpSpPr>
        <p:grpSpPr>
          <a:xfrm>
            <a:off x="7857237" y="680331"/>
            <a:ext cx="2320800" cy="1989811"/>
            <a:chOff x="5095817" y="449708"/>
            <a:chExt cx="2320800" cy="1989811"/>
          </a:xfrm>
        </p:grpSpPr>
        <p:pic>
          <p:nvPicPr>
            <p:cNvPr id="532" name="Picture 531">
              <a:extLst>
                <a:ext uri="{FF2B5EF4-FFF2-40B4-BE49-F238E27FC236}">
                  <a16:creationId xmlns:a16="http://schemas.microsoft.com/office/drawing/2014/main" id="{BACE4FD5-12C4-4ADA-7FEB-C7C1B6D9997D}"/>
                </a:ext>
              </a:extLst>
            </p:cNvPr>
            <p:cNvPicPr>
              <a:picLocks noChangeAspect="1"/>
            </p:cNvPicPr>
            <p:nvPr/>
          </p:nvPicPr>
          <p:blipFill>
            <a:blip r:embed="rId17"/>
            <a:srcRect r="22668" b="19337"/>
            <a:stretch>
              <a:fillRect/>
            </a:stretch>
          </p:blipFill>
          <p:spPr>
            <a:xfrm>
              <a:off x="5175924" y="459233"/>
              <a:ext cx="1828800" cy="1500362"/>
            </a:xfrm>
            <a:prstGeom prst="rect">
              <a:avLst/>
            </a:prstGeom>
          </p:spPr>
        </p:pic>
        <p:sp>
          <p:nvSpPr>
            <p:cNvPr id="562" name="TextBox 561">
              <a:extLst>
                <a:ext uri="{FF2B5EF4-FFF2-40B4-BE49-F238E27FC236}">
                  <a16:creationId xmlns:a16="http://schemas.microsoft.com/office/drawing/2014/main" id="{76AD7BCE-5B52-21B1-029C-2D93B8EAC477}"/>
                </a:ext>
              </a:extLst>
            </p:cNvPr>
            <p:cNvSpPr txBox="1"/>
            <p:nvPr/>
          </p:nvSpPr>
          <p:spPr>
            <a:xfrm>
              <a:off x="6927381" y="449708"/>
              <a:ext cx="489236" cy="1569660"/>
            </a:xfrm>
            <a:prstGeom prst="rect">
              <a:avLst/>
            </a:prstGeom>
            <a:noFill/>
          </p:spPr>
          <p:txBody>
            <a:bodyPr wrap="none" rtlCol="0">
              <a:spAutoFit/>
            </a:bodyPr>
            <a:lstStyle/>
            <a:p>
              <a:pPr>
                <a:lnSpc>
                  <a:spcPct val="80000"/>
                </a:lnSpc>
              </a:pPr>
              <a:r>
                <a:rPr lang="en-US" sz="400" dirty="0"/>
                <a:t>TNFSF13B</a:t>
              </a:r>
            </a:p>
            <a:p>
              <a:pPr>
                <a:lnSpc>
                  <a:spcPct val="80000"/>
                </a:lnSpc>
              </a:pPr>
              <a:r>
                <a:rPr lang="en-US" sz="400" dirty="0"/>
                <a:t>TGFBI</a:t>
              </a:r>
            </a:p>
            <a:p>
              <a:pPr>
                <a:lnSpc>
                  <a:spcPct val="80000"/>
                </a:lnSpc>
              </a:pPr>
              <a:r>
                <a:rPr lang="en-US" sz="400" dirty="0"/>
                <a:t>TNFAIP2</a:t>
              </a:r>
            </a:p>
            <a:p>
              <a:pPr>
                <a:lnSpc>
                  <a:spcPct val="80000"/>
                </a:lnSpc>
              </a:pPr>
              <a:r>
                <a:rPr lang="en-US" sz="400" dirty="0"/>
                <a:t>CCL4</a:t>
              </a:r>
            </a:p>
            <a:p>
              <a:pPr>
                <a:lnSpc>
                  <a:spcPct val="80000"/>
                </a:lnSpc>
              </a:pPr>
              <a:r>
                <a:rPr lang="en-US" sz="400" dirty="0"/>
                <a:t>TNFAIP3</a:t>
              </a:r>
            </a:p>
            <a:p>
              <a:pPr>
                <a:lnSpc>
                  <a:spcPct val="80000"/>
                </a:lnSpc>
              </a:pPr>
              <a:r>
                <a:rPr lang="en-US" sz="400" dirty="0"/>
                <a:t>TNFAIP8L2</a:t>
              </a:r>
            </a:p>
            <a:p>
              <a:pPr>
                <a:lnSpc>
                  <a:spcPct val="80000"/>
                </a:lnSpc>
              </a:pPr>
              <a:r>
                <a:rPr lang="en-US" sz="400" dirty="0"/>
                <a:t>IL2RA</a:t>
              </a:r>
            </a:p>
            <a:p>
              <a:pPr>
                <a:lnSpc>
                  <a:spcPct val="80000"/>
                </a:lnSpc>
              </a:pPr>
              <a:r>
                <a:rPr lang="en-US" sz="400" dirty="0"/>
                <a:t>TNF</a:t>
              </a:r>
            </a:p>
            <a:p>
              <a:pPr>
                <a:lnSpc>
                  <a:spcPct val="80000"/>
                </a:lnSpc>
              </a:pPr>
              <a:r>
                <a:rPr lang="en-US" sz="400" dirty="0"/>
                <a:t>IMMP1L</a:t>
              </a:r>
            </a:p>
            <a:p>
              <a:pPr>
                <a:lnSpc>
                  <a:spcPct val="80000"/>
                </a:lnSpc>
              </a:pPr>
              <a:r>
                <a:rPr lang="en-US" sz="400" dirty="0"/>
                <a:t>CCL28</a:t>
              </a:r>
            </a:p>
            <a:p>
              <a:pPr>
                <a:lnSpc>
                  <a:spcPct val="80000"/>
                </a:lnSpc>
              </a:pPr>
              <a:r>
                <a:rPr lang="en-US" sz="400" dirty="0"/>
                <a:t>IL2RB</a:t>
              </a:r>
            </a:p>
            <a:p>
              <a:pPr>
                <a:lnSpc>
                  <a:spcPct val="80000"/>
                </a:lnSpc>
              </a:pPr>
              <a:r>
                <a:rPr lang="en-US" sz="400" dirty="0"/>
                <a:t>NOTCH2</a:t>
              </a:r>
            </a:p>
            <a:p>
              <a:pPr>
                <a:lnSpc>
                  <a:spcPct val="80000"/>
                </a:lnSpc>
              </a:pPr>
              <a:r>
                <a:rPr lang="en-US" sz="400" dirty="0"/>
                <a:t>TNFSF14</a:t>
              </a:r>
            </a:p>
            <a:p>
              <a:pPr>
                <a:lnSpc>
                  <a:spcPct val="80000"/>
                </a:lnSpc>
              </a:pPr>
              <a:r>
                <a:rPr lang="en-US" sz="400" dirty="0"/>
                <a:t>TNFSF8</a:t>
              </a:r>
            </a:p>
            <a:p>
              <a:pPr>
                <a:lnSpc>
                  <a:spcPct val="80000"/>
                </a:lnSpc>
              </a:pPr>
              <a:r>
                <a:rPr lang="en-US" sz="400" dirty="0"/>
                <a:t>IL23A</a:t>
              </a:r>
            </a:p>
            <a:p>
              <a:pPr>
                <a:lnSpc>
                  <a:spcPct val="80000"/>
                </a:lnSpc>
              </a:pPr>
              <a:r>
                <a:rPr lang="en-US" sz="400" dirty="0"/>
                <a:t>SKP2</a:t>
              </a:r>
            </a:p>
            <a:p>
              <a:pPr>
                <a:lnSpc>
                  <a:spcPct val="80000"/>
                </a:lnSpc>
              </a:pPr>
              <a:r>
                <a:rPr lang="en-US" sz="400" dirty="0"/>
                <a:t>MMP25−AS1</a:t>
              </a:r>
            </a:p>
            <a:p>
              <a:pPr>
                <a:lnSpc>
                  <a:spcPct val="80000"/>
                </a:lnSpc>
              </a:pPr>
              <a:r>
                <a:rPr lang="en-US" sz="400" dirty="0"/>
                <a:t>IMMP2L</a:t>
              </a:r>
            </a:p>
            <a:p>
              <a:pPr>
                <a:lnSpc>
                  <a:spcPct val="80000"/>
                </a:lnSpc>
              </a:pPr>
              <a:r>
                <a:rPr lang="en-US" sz="400" dirty="0"/>
                <a:t>TNFAIP8L1</a:t>
              </a:r>
            </a:p>
            <a:p>
              <a:pPr>
                <a:lnSpc>
                  <a:spcPct val="80000"/>
                </a:lnSpc>
              </a:pPr>
              <a:r>
                <a:rPr lang="en-US" sz="400" dirty="0"/>
                <a:t>IL16</a:t>
              </a:r>
            </a:p>
            <a:p>
              <a:pPr>
                <a:lnSpc>
                  <a:spcPct val="80000"/>
                </a:lnSpc>
              </a:pPr>
              <a:r>
                <a:rPr lang="en-US" sz="400" dirty="0"/>
                <a:t>TNFSF10</a:t>
              </a:r>
            </a:p>
            <a:p>
              <a:pPr>
                <a:lnSpc>
                  <a:spcPct val="80000"/>
                </a:lnSpc>
              </a:pPr>
              <a:r>
                <a:rPr lang="en-US" sz="400" dirty="0"/>
                <a:t>TGFB1</a:t>
              </a:r>
            </a:p>
            <a:p>
              <a:pPr>
                <a:lnSpc>
                  <a:spcPct val="80000"/>
                </a:lnSpc>
              </a:pPr>
              <a:r>
                <a:rPr lang="en-US" sz="400" dirty="0"/>
                <a:t>TIMP1</a:t>
              </a:r>
            </a:p>
            <a:p>
              <a:pPr>
                <a:lnSpc>
                  <a:spcPct val="80000"/>
                </a:lnSpc>
              </a:pPr>
              <a:r>
                <a:rPr lang="en-US" sz="400" dirty="0"/>
                <a:t>CCL5</a:t>
              </a:r>
            </a:p>
            <a:p>
              <a:pPr>
                <a:lnSpc>
                  <a:spcPct val="80000"/>
                </a:lnSpc>
              </a:pPr>
              <a:r>
                <a:rPr lang="en-US" sz="400" dirty="0"/>
                <a:t>CDKN1B</a:t>
              </a:r>
            </a:p>
            <a:p>
              <a:pPr>
                <a:lnSpc>
                  <a:spcPct val="80000"/>
                </a:lnSpc>
              </a:pPr>
              <a:r>
                <a:rPr lang="en-US" sz="400" dirty="0"/>
                <a:t>IL32</a:t>
              </a:r>
            </a:p>
            <a:p>
              <a:pPr>
                <a:lnSpc>
                  <a:spcPct val="80000"/>
                </a:lnSpc>
              </a:pPr>
              <a:r>
                <a:rPr lang="en-US" sz="400" dirty="0"/>
                <a:t>TNFAIP8</a:t>
              </a:r>
            </a:p>
            <a:p>
              <a:pPr>
                <a:lnSpc>
                  <a:spcPct val="80000"/>
                </a:lnSpc>
              </a:pPr>
              <a:r>
                <a:rPr lang="en-US" sz="400" dirty="0"/>
                <a:t>IL6ST</a:t>
              </a:r>
            </a:p>
            <a:p>
              <a:pPr>
                <a:lnSpc>
                  <a:spcPct val="80000"/>
                </a:lnSpc>
              </a:pPr>
              <a:r>
                <a:rPr lang="en-US" sz="400" dirty="0"/>
                <a:t>TNFSF12</a:t>
              </a:r>
            </a:p>
            <a:p>
              <a:pPr>
                <a:lnSpc>
                  <a:spcPct val="80000"/>
                </a:lnSpc>
              </a:pPr>
              <a:r>
                <a:rPr lang="en-US" sz="400" dirty="0"/>
                <a:t>MMP24OS</a:t>
              </a:r>
            </a:p>
          </p:txBody>
        </p:sp>
        <p:sp>
          <p:nvSpPr>
            <p:cNvPr id="564" name="TextBox 563">
              <a:extLst>
                <a:ext uri="{FF2B5EF4-FFF2-40B4-BE49-F238E27FC236}">
                  <a16:creationId xmlns:a16="http://schemas.microsoft.com/office/drawing/2014/main" id="{6B70578F-E202-0E68-C899-A30C217C59A2}"/>
                </a:ext>
              </a:extLst>
            </p:cNvPr>
            <p:cNvSpPr txBox="1"/>
            <p:nvPr/>
          </p:nvSpPr>
          <p:spPr>
            <a:xfrm rot="5400000">
              <a:off x="5803350" y="1183438"/>
              <a:ext cx="548548" cy="1963614"/>
            </a:xfrm>
            <a:prstGeom prst="rect">
              <a:avLst/>
            </a:prstGeom>
            <a:noFill/>
          </p:spPr>
          <p:txBody>
            <a:bodyPr wrap="none" rtlCol="0">
              <a:spAutoFit/>
            </a:bodyPr>
            <a:lstStyle/>
            <a:p>
              <a:pPr>
                <a:lnSpc>
                  <a:spcPct val="95000"/>
                </a:lnSpc>
              </a:pPr>
              <a:r>
                <a:rPr lang="en-US" sz="400" dirty="0"/>
                <a:t>p9_CD4 TCM</a:t>
              </a:r>
            </a:p>
            <a:p>
              <a:pPr>
                <a:lnSpc>
                  <a:spcPct val="95000"/>
                </a:lnSpc>
              </a:pPr>
              <a:r>
                <a:rPr lang="en-US" sz="400" dirty="0"/>
                <a:t>p7_CD4 TCM</a:t>
              </a:r>
            </a:p>
            <a:p>
              <a:pPr>
                <a:lnSpc>
                  <a:spcPct val="95000"/>
                </a:lnSpc>
              </a:pPr>
              <a:r>
                <a:rPr lang="en-US" sz="400" dirty="0"/>
                <a:t>p6_CD4 TCM</a:t>
              </a:r>
            </a:p>
            <a:p>
              <a:pPr>
                <a:lnSpc>
                  <a:spcPct val="95000"/>
                </a:lnSpc>
              </a:pPr>
              <a:r>
                <a:rPr lang="en-US" sz="400" dirty="0"/>
                <a:t>p31_CD8 TEM</a:t>
              </a:r>
            </a:p>
            <a:p>
              <a:pPr>
                <a:lnSpc>
                  <a:spcPct val="95000"/>
                </a:lnSpc>
              </a:pPr>
              <a:r>
                <a:rPr lang="en-US" sz="400" dirty="0"/>
                <a:t>p8_CD4 TCM</a:t>
              </a:r>
            </a:p>
            <a:p>
              <a:pPr>
                <a:lnSpc>
                  <a:spcPct val="95000"/>
                </a:lnSpc>
              </a:pPr>
              <a:r>
                <a:rPr lang="en-US" sz="400" dirty="0"/>
                <a:t>p16_CD4 Naive</a:t>
              </a:r>
            </a:p>
            <a:p>
              <a:pPr>
                <a:lnSpc>
                  <a:spcPct val="95000"/>
                </a:lnSpc>
              </a:pPr>
              <a:r>
                <a:rPr lang="en-US" sz="400" dirty="0"/>
                <a:t>p19_CD4 TCM</a:t>
              </a:r>
            </a:p>
            <a:p>
              <a:pPr>
                <a:lnSpc>
                  <a:spcPct val="95000"/>
                </a:lnSpc>
              </a:pPr>
              <a:r>
                <a:rPr lang="en-US" sz="400" dirty="0"/>
                <a:t>p20_CD4 TCM</a:t>
              </a:r>
            </a:p>
            <a:p>
              <a:pPr>
                <a:lnSpc>
                  <a:spcPct val="95000"/>
                </a:lnSpc>
              </a:pPr>
              <a:r>
                <a:rPr lang="en-US" sz="400" dirty="0"/>
                <a:t>p1_CD4 TCM</a:t>
              </a:r>
            </a:p>
            <a:p>
              <a:pPr>
                <a:lnSpc>
                  <a:spcPct val="95000"/>
                </a:lnSpc>
              </a:pPr>
              <a:r>
                <a:rPr lang="en-US" sz="400" dirty="0"/>
                <a:t>p15_CD4 Naive</a:t>
              </a:r>
            </a:p>
            <a:p>
              <a:pPr>
                <a:lnSpc>
                  <a:spcPct val="95000"/>
                </a:lnSpc>
              </a:pPr>
              <a:r>
                <a:rPr lang="en-US" sz="400" dirty="0"/>
                <a:t>p21_CD4 TCM</a:t>
              </a:r>
            </a:p>
            <a:p>
              <a:pPr>
                <a:lnSpc>
                  <a:spcPct val="95000"/>
                </a:lnSpc>
              </a:pPr>
              <a:r>
                <a:rPr lang="en-US" sz="400" dirty="0"/>
                <a:t>p18_CD4 Naive</a:t>
              </a:r>
            </a:p>
            <a:p>
              <a:pPr>
                <a:lnSpc>
                  <a:spcPct val="95000"/>
                </a:lnSpc>
              </a:pPr>
              <a:r>
                <a:rPr lang="en-US" sz="400" dirty="0"/>
                <a:t>p28_CD4 TCM</a:t>
              </a:r>
            </a:p>
            <a:p>
              <a:pPr>
                <a:lnSpc>
                  <a:spcPct val="95000"/>
                </a:lnSpc>
              </a:pPr>
              <a:r>
                <a:rPr lang="en-US" sz="400" dirty="0"/>
                <a:t>p14_CD4 Naive</a:t>
              </a:r>
            </a:p>
            <a:p>
              <a:pPr>
                <a:lnSpc>
                  <a:spcPct val="95000"/>
                </a:lnSpc>
              </a:pPr>
              <a:r>
                <a:rPr lang="en-US" sz="400" dirty="0"/>
                <a:t>p2_CD4 TCM</a:t>
              </a:r>
            </a:p>
            <a:p>
              <a:pPr>
                <a:lnSpc>
                  <a:spcPct val="95000"/>
                </a:lnSpc>
              </a:pPr>
              <a:r>
                <a:rPr lang="en-US" sz="400" dirty="0"/>
                <a:t>p31_CD4 TCM</a:t>
              </a:r>
            </a:p>
            <a:p>
              <a:pPr>
                <a:lnSpc>
                  <a:spcPct val="95000"/>
                </a:lnSpc>
              </a:pPr>
              <a:r>
                <a:rPr lang="en-US" sz="400" dirty="0"/>
                <a:t>p25_CD4 TCM</a:t>
              </a:r>
            </a:p>
            <a:p>
              <a:pPr>
                <a:lnSpc>
                  <a:spcPct val="95000"/>
                </a:lnSpc>
              </a:pPr>
              <a:r>
                <a:rPr lang="en-US" sz="400" dirty="0"/>
                <a:t>p30_CD4 TCM</a:t>
              </a:r>
            </a:p>
            <a:p>
              <a:pPr>
                <a:lnSpc>
                  <a:spcPct val="95000"/>
                </a:lnSpc>
              </a:pPr>
              <a:r>
                <a:rPr lang="en-US" sz="400" dirty="0"/>
                <a:t>p19_CD4 Naive</a:t>
              </a:r>
            </a:p>
            <a:p>
              <a:pPr>
                <a:lnSpc>
                  <a:spcPct val="95000"/>
                </a:lnSpc>
              </a:pPr>
              <a:r>
                <a:rPr lang="en-US" sz="400" dirty="0"/>
                <a:t>p17_CD4 Naive</a:t>
              </a:r>
            </a:p>
            <a:p>
              <a:pPr>
                <a:lnSpc>
                  <a:spcPct val="95000"/>
                </a:lnSpc>
              </a:pPr>
              <a:r>
                <a:rPr lang="en-US" sz="400" dirty="0"/>
                <a:t>p1_CD4 Naive</a:t>
              </a:r>
            </a:p>
            <a:p>
              <a:pPr>
                <a:lnSpc>
                  <a:spcPct val="95000"/>
                </a:lnSpc>
              </a:pPr>
              <a:r>
                <a:rPr lang="en-US" sz="400" dirty="0"/>
                <a:t>p25_CD8 Naive</a:t>
              </a:r>
            </a:p>
            <a:p>
              <a:pPr>
                <a:lnSpc>
                  <a:spcPct val="95000"/>
                </a:lnSpc>
              </a:pPr>
              <a:r>
                <a:rPr lang="en-US" sz="400" dirty="0"/>
                <a:t>p2_CD4 Naive</a:t>
              </a:r>
            </a:p>
            <a:p>
              <a:pPr>
                <a:lnSpc>
                  <a:spcPct val="95000"/>
                </a:lnSpc>
              </a:pPr>
              <a:r>
                <a:rPr lang="en-US" sz="400" dirty="0"/>
                <a:t>p8_CD4 Naive</a:t>
              </a:r>
            </a:p>
            <a:p>
              <a:pPr>
                <a:lnSpc>
                  <a:spcPct val="95000"/>
                </a:lnSpc>
              </a:pPr>
              <a:r>
                <a:rPr lang="en-US" sz="400" dirty="0"/>
                <a:t>p23_CD4 Naive</a:t>
              </a:r>
            </a:p>
            <a:p>
              <a:pPr>
                <a:lnSpc>
                  <a:spcPct val="95000"/>
                </a:lnSpc>
              </a:pPr>
              <a:r>
                <a:rPr lang="en-US" sz="400" dirty="0"/>
                <a:t>p31_CD4 Naive</a:t>
              </a:r>
            </a:p>
            <a:p>
              <a:pPr>
                <a:lnSpc>
                  <a:spcPct val="95000"/>
                </a:lnSpc>
              </a:pPr>
              <a:r>
                <a:rPr lang="en-US" sz="400" dirty="0"/>
                <a:t>p20_CD4 Naive</a:t>
              </a:r>
            </a:p>
            <a:p>
              <a:pPr>
                <a:lnSpc>
                  <a:spcPct val="95000"/>
                </a:lnSpc>
              </a:pPr>
              <a:r>
                <a:rPr lang="en-US" sz="400" dirty="0"/>
                <a:t>p3_CD8 Naive</a:t>
              </a:r>
            </a:p>
            <a:p>
              <a:pPr>
                <a:lnSpc>
                  <a:spcPct val="95000"/>
                </a:lnSpc>
              </a:pPr>
              <a:r>
                <a:rPr lang="en-US" sz="400" dirty="0"/>
                <a:t>p23_CD4 TCM</a:t>
              </a:r>
            </a:p>
            <a:p>
              <a:pPr>
                <a:lnSpc>
                  <a:spcPct val="95000"/>
                </a:lnSpc>
              </a:pPr>
              <a:r>
                <a:rPr lang="en-US" sz="400" dirty="0"/>
                <a:t>p7_CD4 Naive</a:t>
              </a:r>
            </a:p>
            <a:p>
              <a:pPr>
                <a:lnSpc>
                  <a:spcPct val="95000"/>
                </a:lnSpc>
              </a:pPr>
              <a:r>
                <a:rPr lang="en-US" sz="400" dirty="0"/>
                <a:t>p9_Monocytes</a:t>
              </a:r>
            </a:p>
            <a:p>
              <a:pPr>
                <a:lnSpc>
                  <a:spcPct val="95000"/>
                </a:lnSpc>
              </a:pPr>
              <a:endParaRPr lang="en-US" sz="400" dirty="0"/>
            </a:p>
          </p:txBody>
        </p:sp>
      </p:grpSp>
      <p:grpSp>
        <p:nvGrpSpPr>
          <p:cNvPr id="976" name="Group 975">
            <a:extLst>
              <a:ext uri="{FF2B5EF4-FFF2-40B4-BE49-F238E27FC236}">
                <a16:creationId xmlns:a16="http://schemas.microsoft.com/office/drawing/2014/main" id="{1C4AED0D-D6D0-BAE4-395C-4B96E71862BE}"/>
              </a:ext>
            </a:extLst>
          </p:cNvPr>
          <p:cNvGrpSpPr/>
          <p:nvPr/>
        </p:nvGrpSpPr>
        <p:grpSpPr>
          <a:xfrm>
            <a:off x="2715685" y="660491"/>
            <a:ext cx="2084975" cy="1327876"/>
            <a:chOff x="2730599" y="749391"/>
            <a:chExt cx="2084975" cy="1327876"/>
          </a:xfrm>
        </p:grpSpPr>
        <p:grpSp>
          <p:nvGrpSpPr>
            <p:cNvPr id="61" name="Group 60">
              <a:extLst>
                <a:ext uri="{FF2B5EF4-FFF2-40B4-BE49-F238E27FC236}">
                  <a16:creationId xmlns:a16="http://schemas.microsoft.com/office/drawing/2014/main" id="{7A127008-F36D-7A43-367E-DC7181FCC15D}"/>
                </a:ext>
              </a:extLst>
            </p:cNvPr>
            <p:cNvGrpSpPr/>
            <p:nvPr/>
          </p:nvGrpSpPr>
          <p:grpSpPr>
            <a:xfrm>
              <a:off x="4272236" y="749391"/>
              <a:ext cx="541160" cy="623071"/>
              <a:chOff x="7425409" y="726836"/>
              <a:chExt cx="603628" cy="694994"/>
            </a:xfrm>
          </p:grpSpPr>
          <p:sp>
            <p:nvSpPr>
              <p:cNvPr id="1072" name="TextBox 1071">
                <a:extLst>
                  <a:ext uri="{FF2B5EF4-FFF2-40B4-BE49-F238E27FC236}">
                    <a16:creationId xmlns:a16="http://schemas.microsoft.com/office/drawing/2014/main" id="{319CC2AB-3AF5-925D-8F8D-6C8A451C04A0}"/>
                  </a:ext>
                </a:extLst>
              </p:cNvPr>
              <p:cNvSpPr txBox="1"/>
              <p:nvPr/>
            </p:nvSpPr>
            <p:spPr>
              <a:xfrm>
                <a:off x="7425409" y="816310"/>
                <a:ext cx="603628" cy="177755"/>
              </a:xfrm>
              <a:prstGeom prst="rect">
                <a:avLst/>
              </a:prstGeom>
              <a:noFill/>
            </p:spPr>
            <p:txBody>
              <a:bodyPr wrap="none" rtlCol="0">
                <a:spAutoFit/>
              </a:bodyPr>
              <a:lstStyle/>
              <a:p>
                <a:r>
                  <a:rPr lang="en-US" sz="600" dirty="0"/>
                  <a:t>CD4</a:t>
                </a:r>
                <a:r>
                  <a:rPr lang="el-GR" sz="600" dirty="0"/>
                  <a:t> Τ</a:t>
                </a:r>
                <a:r>
                  <a:rPr lang="en-US" sz="600" dirty="0"/>
                  <a:t> Naive</a:t>
                </a:r>
              </a:p>
            </p:txBody>
          </p:sp>
          <p:sp>
            <p:nvSpPr>
              <p:cNvPr id="1073" name="TextBox 1072">
                <a:extLst>
                  <a:ext uri="{FF2B5EF4-FFF2-40B4-BE49-F238E27FC236}">
                    <a16:creationId xmlns:a16="http://schemas.microsoft.com/office/drawing/2014/main" id="{6F5C3194-767D-3E64-DE5B-363E7CFD0F01}"/>
                  </a:ext>
                </a:extLst>
              </p:cNvPr>
              <p:cNvSpPr txBox="1"/>
              <p:nvPr/>
            </p:nvSpPr>
            <p:spPr>
              <a:xfrm>
                <a:off x="7425409" y="987415"/>
                <a:ext cx="603628" cy="177755"/>
              </a:xfrm>
              <a:prstGeom prst="rect">
                <a:avLst/>
              </a:prstGeom>
              <a:noFill/>
            </p:spPr>
            <p:txBody>
              <a:bodyPr wrap="none" rtlCol="0">
                <a:spAutoFit/>
              </a:bodyPr>
              <a:lstStyle/>
              <a:p>
                <a:r>
                  <a:rPr lang="en-US" sz="600" dirty="0"/>
                  <a:t>CD8 </a:t>
                </a:r>
                <a:r>
                  <a:rPr lang="el-GR" sz="600" dirty="0"/>
                  <a:t>Τ </a:t>
                </a:r>
                <a:r>
                  <a:rPr lang="en-US" sz="600" dirty="0"/>
                  <a:t>Naive</a:t>
                </a:r>
              </a:p>
            </p:txBody>
          </p:sp>
          <p:sp>
            <p:nvSpPr>
              <p:cNvPr id="1075" name="TextBox 1074">
                <a:extLst>
                  <a:ext uri="{FF2B5EF4-FFF2-40B4-BE49-F238E27FC236}">
                    <a16:creationId xmlns:a16="http://schemas.microsoft.com/office/drawing/2014/main" id="{77954D62-2E3C-E94B-D534-1F6C096CBE8B}"/>
                  </a:ext>
                </a:extLst>
              </p:cNvPr>
              <p:cNvSpPr txBox="1"/>
              <p:nvPr/>
            </p:nvSpPr>
            <p:spPr>
              <a:xfrm>
                <a:off x="7425409" y="1158522"/>
                <a:ext cx="537279" cy="177755"/>
              </a:xfrm>
              <a:prstGeom prst="rect">
                <a:avLst/>
              </a:prstGeom>
              <a:noFill/>
            </p:spPr>
            <p:txBody>
              <a:bodyPr wrap="none" rtlCol="0">
                <a:spAutoFit/>
              </a:bodyPr>
              <a:lstStyle/>
              <a:p>
                <a:r>
                  <a:rPr lang="en-US" sz="600" dirty="0"/>
                  <a:t>Monocytes</a:t>
                </a:r>
              </a:p>
            </p:txBody>
          </p:sp>
          <p:grpSp>
            <p:nvGrpSpPr>
              <p:cNvPr id="1081" name="Group 1080">
                <a:extLst>
                  <a:ext uri="{FF2B5EF4-FFF2-40B4-BE49-F238E27FC236}">
                    <a16:creationId xmlns:a16="http://schemas.microsoft.com/office/drawing/2014/main" id="{6FE23474-B8D8-74DF-85E5-B415BA5AB93C}"/>
                  </a:ext>
                </a:extLst>
              </p:cNvPr>
              <p:cNvGrpSpPr/>
              <p:nvPr/>
            </p:nvGrpSpPr>
            <p:grpSpPr>
              <a:xfrm>
                <a:off x="7425409" y="726836"/>
                <a:ext cx="507962" cy="694994"/>
                <a:chOff x="7425409" y="726836"/>
                <a:chExt cx="507962" cy="694994"/>
              </a:xfrm>
            </p:grpSpPr>
            <p:sp>
              <p:nvSpPr>
                <p:cNvPr id="1082" name="TextBox 1081">
                  <a:extLst>
                    <a:ext uri="{FF2B5EF4-FFF2-40B4-BE49-F238E27FC236}">
                      <a16:creationId xmlns:a16="http://schemas.microsoft.com/office/drawing/2014/main" id="{BA6EF7EE-79EA-C94B-BD61-D0BCD2F4D9E1}"/>
                    </a:ext>
                  </a:extLst>
                </p:cNvPr>
                <p:cNvSpPr txBox="1"/>
                <p:nvPr/>
              </p:nvSpPr>
              <p:spPr>
                <a:xfrm>
                  <a:off x="7425409" y="726836"/>
                  <a:ext cx="359831" cy="177755"/>
                </a:xfrm>
                <a:prstGeom prst="rect">
                  <a:avLst/>
                </a:prstGeom>
                <a:noFill/>
              </p:spPr>
              <p:txBody>
                <a:bodyPr wrap="none" rtlCol="0">
                  <a:spAutoFit/>
                </a:bodyPr>
                <a:lstStyle/>
                <a:p>
                  <a:r>
                    <a:rPr lang="en-US" sz="600" dirty="0"/>
                    <a:t>B cell</a:t>
                  </a:r>
                </a:p>
              </p:txBody>
            </p:sp>
            <p:sp>
              <p:nvSpPr>
                <p:cNvPr id="1087" name="TextBox 1086">
                  <a:extLst>
                    <a:ext uri="{FF2B5EF4-FFF2-40B4-BE49-F238E27FC236}">
                      <a16:creationId xmlns:a16="http://schemas.microsoft.com/office/drawing/2014/main" id="{7A4A99E6-4729-A663-65CC-DA3E943018B8}"/>
                    </a:ext>
                  </a:extLst>
                </p:cNvPr>
                <p:cNvSpPr txBox="1"/>
                <p:nvPr/>
              </p:nvSpPr>
              <p:spPr>
                <a:xfrm>
                  <a:off x="7425409" y="901863"/>
                  <a:ext cx="507962" cy="177755"/>
                </a:xfrm>
                <a:prstGeom prst="rect">
                  <a:avLst/>
                </a:prstGeom>
                <a:noFill/>
              </p:spPr>
              <p:txBody>
                <a:bodyPr wrap="none" rtlCol="0">
                  <a:spAutoFit/>
                </a:bodyPr>
                <a:lstStyle/>
                <a:p>
                  <a:r>
                    <a:rPr lang="en-US" sz="600" dirty="0"/>
                    <a:t>CD4 TCM</a:t>
                  </a:r>
                </a:p>
              </p:txBody>
            </p:sp>
            <p:sp>
              <p:nvSpPr>
                <p:cNvPr id="709" name="TextBox 708">
                  <a:extLst>
                    <a:ext uri="{FF2B5EF4-FFF2-40B4-BE49-F238E27FC236}">
                      <a16:creationId xmlns:a16="http://schemas.microsoft.com/office/drawing/2014/main" id="{2C24C680-7385-69F3-966C-D09BCDBB97E6}"/>
                    </a:ext>
                  </a:extLst>
                </p:cNvPr>
                <p:cNvSpPr txBox="1"/>
                <p:nvPr/>
              </p:nvSpPr>
              <p:spPr>
                <a:xfrm>
                  <a:off x="7425409" y="1072969"/>
                  <a:ext cx="503332" cy="177755"/>
                </a:xfrm>
                <a:prstGeom prst="rect">
                  <a:avLst/>
                </a:prstGeom>
                <a:noFill/>
              </p:spPr>
              <p:txBody>
                <a:bodyPr wrap="none" rtlCol="0">
                  <a:spAutoFit/>
                </a:bodyPr>
                <a:lstStyle/>
                <a:p>
                  <a:r>
                    <a:rPr lang="en-US" sz="600" dirty="0"/>
                    <a:t>CD8 TEM</a:t>
                  </a:r>
                </a:p>
              </p:txBody>
            </p:sp>
            <p:sp>
              <p:nvSpPr>
                <p:cNvPr id="710" name="TextBox 709">
                  <a:extLst>
                    <a:ext uri="{FF2B5EF4-FFF2-40B4-BE49-F238E27FC236}">
                      <a16:creationId xmlns:a16="http://schemas.microsoft.com/office/drawing/2014/main" id="{E2BEF851-B902-A5D8-5AFB-C1D29F631078}"/>
                    </a:ext>
                  </a:extLst>
                </p:cNvPr>
                <p:cNvSpPr txBox="1"/>
                <p:nvPr/>
              </p:nvSpPr>
              <p:spPr>
                <a:xfrm>
                  <a:off x="7425409" y="1244075"/>
                  <a:ext cx="413837" cy="177755"/>
                </a:xfrm>
                <a:prstGeom prst="rect">
                  <a:avLst/>
                </a:prstGeom>
                <a:noFill/>
              </p:spPr>
              <p:txBody>
                <a:bodyPr wrap="none" rtlCol="0">
                  <a:spAutoFit/>
                </a:bodyPr>
                <a:lstStyle/>
                <a:p>
                  <a:r>
                    <a:rPr lang="en-US" sz="600" dirty="0"/>
                    <a:t>NK cell</a:t>
                  </a:r>
                </a:p>
              </p:txBody>
            </p:sp>
          </p:grpSp>
        </p:grpSp>
        <p:grpSp>
          <p:nvGrpSpPr>
            <p:cNvPr id="896" name="Group 895">
              <a:extLst>
                <a:ext uri="{FF2B5EF4-FFF2-40B4-BE49-F238E27FC236}">
                  <a16:creationId xmlns:a16="http://schemas.microsoft.com/office/drawing/2014/main" id="{86796D46-34E8-0301-AAFD-9054D30026BC}"/>
                </a:ext>
              </a:extLst>
            </p:cNvPr>
            <p:cNvGrpSpPr/>
            <p:nvPr/>
          </p:nvGrpSpPr>
          <p:grpSpPr>
            <a:xfrm>
              <a:off x="4274414" y="1397430"/>
              <a:ext cx="541160" cy="472981"/>
              <a:chOff x="7256602" y="1441815"/>
              <a:chExt cx="603628" cy="527578"/>
            </a:xfrm>
          </p:grpSpPr>
          <p:sp>
            <p:nvSpPr>
              <p:cNvPr id="530" name="TextBox 529">
                <a:extLst>
                  <a:ext uri="{FF2B5EF4-FFF2-40B4-BE49-F238E27FC236}">
                    <a16:creationId xmlns:a16="http://schemas.microsoft.com/office/drawing/2014/main" id="{A51B8394-0470-8653-EF6C-94D7D6375521}"/>
                  </a:ext>
                </a:extLst>
              </p:cNvPr>
              <p:cNvSpPr txBox="1"/>
              <p:nvPr/>
            </p:nvSpPr>
            <p:spPr>
              <a:xfrm>
                <a:off x="7256602" y="1441815"/>
                <a:ext cx="603628" cy="177756"/>
              </a:xfrm>
              <a:prstGeom prst="rect">
                <a:avLst/>
              </a:prstGeom>
              <a:noFill/>
            </p:spPr>
            <p:txBody>
              <a:bodyPr wrap="none" rtlCol="0">
                <a:spAutoFit/>
              </a:bodyPr>
              <a:lstStyle/>
              <a:p>
                <a:r>
                  <a:rPr lang="en-US" sz="600" dirty="0"/>
                  <a:t>CD4</a:t>
                </a:r>
                <a:r>
                  <a:rPr lang="el-GR" sz="600" dirty="0"/>
                  <a:t> Τ</a:t>
                </a:r>
                <a:r>
                  <a:rPr lang="en-US" sz="600" dirty="0"/>
                  <a:t> Naive</a:t>
                </a:r>
              </a:p>
            </p:txBody>
          </p:sp>
          <p:sp>
            <p:nvSpPr>
              <p:cNvPr id="531" name="TextBox 530">
                <a:extLst>
                  <a:ext uri="{FF2B5EF4-FFF2-40B4-BE49-F238E27FC236}">
                    <a16:creationId xmlns:a16="http://schemas.microsoft.com/office/drawing/2014/main" id="{78AF039A-27C2-9536-6BEF-E490559EE2A2}"/>
                  </a:ext>
                </a:extLst>
              </p:cNvPr>
              <p:cNvSpPr txBox="1"/>
              <p:nvPr/>
            </p:nvSpPr>
            <p:spPr>
              <a:xfrm>
                <a:off x="7256602" y="1620531"/>
                <a:ext cx="603628" cy="177756"/>
              </a:xfrm>
              <a:prstGeom prst="rect">
                <a:avLst/>
              </a:prstGeom>
              <a:noFill/>
            </p:spPr>
            <p:txBody>
              <a:bodyPr wrap="none" rtlCol="0">
                <a:spAutoFit/>
              </a:bodyPr>
              <a:lstStyle/>
              <a:p>
                <a:r>
                  <a:rPr lang="en-US" sz="600" dirty="0"/>
                  <a:t>CD8 </a:t>
                </a:r>
                <a:r>
                  <a:rPr lang="el-GR" sz="600" dirty="0"/>
                  <a:t>Τ </a:t>
                </a:r>
                <a:r>
                  <a:rPr lang="en-US" sz="600" dirty="0"/>
                  <a:t>Naive</a:t>
                </a:r>
              </a:p>
            </p:txBody>
          </p:sp>
          <p:sp>
            <p:nvSpPr>
              <p:cNvPr id="565" name="TextBox 564">
                <a:extLst>
                  <a:ext uri="{FF2B5EF4-FFF2-40B4-BE49-F238E27FC236}">
                    <a16:creationId xmlns:a16="http://schemas.microsoft.com/office/drawing/2014/main" id="{78025CE5-9A3A-C1A8-7B72-4BCD6EFF8663}"/>
                  </a:ext>
                </a:extLst>
              </p:cNvPr>
              <p:cNvSpPr txBox="1"/>
              <p:nvPr/>
            </p:nvSpPr>
            <p:spPr>
              <a:xfrm>
                <a:off x="7256602" y="1791637"/>
                <a:ext cx="537279" cy="177756"/>
              </a:xfrm>
              <a:prstGeom prst="rect">
                <a:avLst/>
              </a:prstGeom>
              <a:noFill/>
            </p:spPr>
            <p:txBody>
              <a:bodyPr wrap="none" rtlCol="0">
                <a:spAutoFit/>
              </a:bodyPr>
              <a:lstStyle/>
              <a:p>
                <a:r>
                  <a:rPr lang="en-US" sz="600" dirty="0"/>
                  <a:t>Monocytes</a:t>
                </a:r>
              </a:p>
            </p:txBody>
          </p:sp>
          <p:sp>
            <p:nvSpPr>
              <p:cNvPr id="573" name="TextBox 572">
                <a:extLst>
                  <a:ext uri="{FF2B5EF4-FFF2-40B4-BE49-F238E27FC236}">
                    <a16:creationId xmlns:a16="http://schemas.microsoft.com/office/drawing/2014/main" id="{219D0C5D-78AC-5EC5-76E9-FFE0D1928932}"/>
                  </a:ext>
                </a:extLst>
              </p:cNvPr>
              <p:cNvSpPr txBox="1"/>
              <p:nvPr/>
            </p:nvSpPr>
            <p:spPr>
              <a:xfrm>
                <a:off x="7256602" y="1534978"/>
                <a:ext cx="507962" cy="177756"/>
              </a:xfrm>
              <a:prstGeom prst="rect">
                <a:avLst/>
              </a:prstGeom>
              <a:noFill/>
            </p:spPr>
            <p:txBody>
              <a:bodyPr wrap="none" rtlCol="0">
                <a:spAutoFit/>
              </a:bodyPr>
              <a:lstStyle/>
              <a:p>
                <a:r>
                  <a:rPr lang="en-US" sz="600" dirty="0"/>
                  <a:t>CD4 TCM</a:t>
                </a:r>
              </a:p>
            </p:txBody>
          </p:sp>
          <p:sp>
            <p:nvSpPr>
              <p:cNvPr id="1029" name="TextBox 1028">
                <a:extLst>
                  <a:ext uri="{FF2B5EF4-FFF2-40B4-BE49-F238E27FC236}">
                    <a16:creationId xmlns:a16="http://schemas.microsoft.com/office/drawing/2014/main" id="{E1D6C7A1-6ABF-AB4E-FA24-7C72204DA2DF}"/>
                  </a:ext>
                </a:extLst>
              </p:cNvPr>
              <p:cNvSpPr txBox="1"/>
              <p:nvPr/>
            </p:nvSpPr>
            <p:spPr>
              <a:xfrm>
                <a:off x="7256602" y="1706084"/>
                <a:ext cx="503333" cy="177756"/>
              </a:xfrm>
              <a:prstGeom prst="rect">
                <a:avLst/>
              </a:prstGeom>
              <a:noFill/>
            </p:spPr>
            <p:txBody>
              <a:bodyPr wrap="none" rtlCol="0">
                <a:spAutoFit/>
              </a:bodyPr>
              <a:lstStyle/>
              <a:p>
                <a:r>
                  <a:rPr lang="en-US" sz="600" dirty="0"/>
                  <a:t>CD8 TEM</a:t>
                </a:r>
              </a:p>
            </p:txBody>
          </p:sp>
        </p:grpSp>
        <p:sp>
          <p:nvSpPr>
            <p:cNvPr id="899" name="TextBox 898">
              <a:extLst>
                <a:ext uri="{FF2B5EF4-FFF2-40B4-BE49-F238E27FC236}">
                  <a16:creationId xmlns:a16="http://schemas.microsoft.com/office/drawing/2014/main" id="{85311830-85D5-50C2-11BD-F3613F438911}"/>
                </a:ext>
              </a:extLst>
            </p:cNvPr>
            <p:cNvSpPr txBox="1"/>
            <p:nvPr/>
          </p:nvSpPr>
          <p:spPr>
            <a:xfrm rot="16200000">
              <a:off x="2612809" y="1001071"/>
              <a:ext cx="397293" cy="159360"/>
            </a:xfrm>
            <a:prstGeom prst="rect">
              <a:avLst/>
            </a:prstGeom>
            <a:noFill/>
          </p:spPr>
          <p:txBody>
            <a:bodyPr wrap="none" rtlCol="0">
              <a:spAutoFit/>
            </a:bodyPr>
            <a:lstStyle/>
            <a:p>
              <a:pPr algn="ctr"/>
              <a:r>
                <a:rPr lang="en-US" sz="600" dirty="0"/>
                <a:t>senders</a:t>
              </a:r>
            </a:p>
          </p:txBody>
        </p:sp>
        <p:sp>
          <p:nvSpPr>
            <p:cNvPr id="901" name="TextBox 900">
              <a:extLst>
                <a:ext uri="{FF2B5EF4-FFF2-40B4-BE49-F238E27FC236}">
                  <a16:creationId xmlns:a16="http://schemas.microsoft.com/office/drawing/2014/main" id="{88AC4CFF-3AD5-9951-3BA6-6C4B70140B9D}"/>
                </a:ext>
              </a:extLst>
            </p:cNvPr>
            <p:cNvSpPr txBox="1"/>
            <p:nvPr/>
          </p:nvSpPr>
          <p:spPr>
            <a:xfrm rot="16200000">
              <a:off x="2595032" y="1575720"/>
              <a:ext cx="430494" cy="159360"/>
            </a:xfrm>
            <a:prstGeom prst="rect">
              <a:avLst/>
            </a:prstGeom>
            <a:noFill/>
          </p:spPr>
          <p:txBody>
            <a:bodyPr wrap="none" rtlCol="0">
              <a:spAutoFit/>
            </a:bodyPr>
            <a:lstStyle/>
            <a:p>
              <a:pPr algn="ctr"/>
              <a:r>
                <a:rPr lang="en-US" sz="600" dirty="0"/>
                <a:t>receivers</a:t>
              </a:r>
            </a:p>
          </p:txBody>
        </p:sp>
        <p:sp>
          <p:nvSpPr>
            <p:cNvPr id="962" name="TextBox 961">
              <a:extLst>
                <a:ext uri="{FF2B5EF4-FFF2-40B4-BE49-F238E27FC236}">
                  <a16:creationId xmlns:a16="http://schemas.microsoft.com/office/drawing/2014/main" id="{A501A337-906A-8BB1-73C4-EC638392892E}"/>
                </a:ext>
              </a:extLst>
            </p:cNvPr>
            <p:cNvSpPr txBox="1"/>
            <p:nvPr/>
          </p:nvSpPr>
          <p:spPr>
            <a:xfrm rot="16200000">
              <a:off x="2811206" y="1806038"/>
              <a:ext cx="271228" cy="184666"/>
            </a:xfrm>
            <a:prstGeom prst="rect">
              <a:avLst/>
            </a:prstGeom>
            <a:noFill/>
          </p:spPr>
          <p:txBody>
            <a:bodyPr wrap="none" rtlCol="0">
              <a:spAutoFit/>
            </a:bodyPr>
            <a:lstStyle/>
            <a:p>
              <a:pPr algn="r"/>
              <a:r>
                <a:rPr lang="en-US" sz="600" dirty="0"/>
                <a:t>p1</a:t>
              </a:r>
            </a:p>
          </p:txBody>
        </p:sp>
        <p:sp>
          <p:nvSpPr>
            <p:cNvPr id="964" name="TextBox 963">
              <a:extLst>
                <a:ext uri="{FF2B5EF4-FFF2-40B4-BE49-F238E27FC236}">
                  <a16:creationId xmlns:a16="http://schemas.microsoft.com/office/drawing/2014/main" id="{7A7EDE9E-DC7C-EDE3-5F2A-99412C022ADC}"/>
                </a:ext>
              </a:extLst>
            </p:cNvPr>
            <p:cNvSpPr txBox="1"/>
            <p:nvPr/>
          </p:nvSpPr>
          <p:spPr>
            <a:xfrm rot="16200000">
              <a:off x="2882200" y="1806038"/>
              <a:ext cx="271228" cy="184666"/>
            </a:xfrm>
            <a:prstGeom prst="rect">
              <a:avLst/>
            </a:prstGeom>
            <a:noFill/>
          </p:spPr>
          <p:txBody>
            <a:bodyPr wrap="none" rtlCol="0">
              <a:spAutoFit/>
            </a:bodyPr>
            <a:lstStyle/>
            <a:p>
              <a:pPr algn="r"/>
              <a:r>
                <a:rPr lang="en-US" sz="600" dirty="0"/>
                <a:t>p2</a:t>
              </a:r>
            </a:p>
          </p:txBody>
        </p:sp>
        <p:sp>
          <p:nvSpPr>
            <p:cNvPr id="967" name="TextBox 966">
              <a:extLst>
                <a:ext uri="{FF2B5EF4-FFF2-40B4-BE49-F238E27FC236}">
                  <a16:creationId xmlns:a16="http://schemas.microsoft.com/office/drawing/2014/main" id="{4139B38E-25A7-E137-D739-7AFDF5E55D04}"/>
                </a:ext>
              </a:extLst>
            </p:cNvPr>
            <p:cNvSpPr txBox="1"/>
            <p:nvPr/>
          </p:nvSpPr>
          <p:spPr>
            <a:xfrm rot="16200000">
              <a:off x="2953194" y="1806038"/>
              <a:ext cx="271228" cy="184666"/>
            </a:xfrm>
            <a:prstGeom prst="rect">
              <a:avLst/>
            </a:prstGeom>
            <a:noFill/>
          </p:spPr>
          <p:txBody>
            <a:bodyPr wrap="none" rtlCol="0">
              <a:spAutoFit/>
            </a:bodyPr>
            <a:lstStyle/>
            <a:p>
              <a:pPr algn="r"/>
              <a:r>
                <a:rPr lang="en-US" sz="600" dirty="0"/>
                <a:t>p3</a:t>
              </a:r>
            </a:p>
          </p:txBody>
        </p:sp>
        <p:sp>
          <p:nvSpPr>
            <p:cNvPr id="968" name="TextBox 967">
              <a:extLst>
                <a:ext uri="{FF2B5EF4-FFF2-40B4-BE49-F238E27FC236}">
                  <a16:creationId xmlns:a16="http://schemas.microsoft.com/office/drawing/2014/main" id="{CBF4BD29-D724-1F8A-8BF2-03ADDDB8F870}"/>
                </a:ext>
              </a:extLst>
            </p:cNvPr>
            <p:cNvSpPr txBox="1"/>
            <p:nvPr/>
          </p:nvSpPr>
          <p:spPr>
            <a:xfrm rot="16200000">
              <a:off x="3024188" y="1806038"/>
              <a:ext cx="271228" cy="184666"/>
            </a:xfrm>
            <a:prstGeom prst="rect">
              <a:avLst/>
            </a:prstGeom>
            <a:noFill/>
          </p:spPr>
          <p:txBody>
            <a:bodyPr wrap="none" rtlCol="0">
              <a:spAutoFit/>
            </a:bodyPr>
            <a:lstStyle/>
            <a:p>
              <a:pPr algn="r"/>
              <a:r>
                <a:rPr lang="en-US" sz="600" dirty="0"/>
                <a:t>p6</a:t>
              </a:r>
            </a:p>
          </p:txBody>
        </p:sp>
        <p:sp>
          <p:nvSpPr>
            <p:cNvPr id="969" name="TextBox 968">
              <a:extLst>
                <a:ext uri="{FF2B5EF4-FFF2-40B4-BE49-F238E27FC236}">
                  <a16:creationId xmlns:a16="http://schemas.microsoft.com/office/drawing/2014/main" id="{4B338FEF-58EA-D420-7C9B-C2F961165321}"/>
                </a:ext>
              </a:extLst>
            </p:cNvPr>
            <p:cNvSpPr txBox="1"/>
            <p:nvPr/>
          </p:nvSpPr>
          <p:spPr>
            <a:xfrm rot="16200000">
              <a:off x="3166176" y="1806038"/>
              <a:ext cx="271228" cy="184666"/>
            </a:xfrm>
            <a:prstGeom prst="rect">
              <a:avLst/>
            </a:prstGeom>
            <a:noFill/>
          </p:spPr>
          <p:txBody>
            <a:bodyPr wrap="none" rtlCol="0">
              <a:spAutoFit/>
            </a:bodyPr>
            <a:lstStyle/>
            <a:p>
              <a:pPr algn="r"/>
              <a:r>
                <a:rPr lang="en-US" sz="600" dirty="0"/>
                <a:t>p8</a:t>
              </a:r>
            </a:p>
          </p:txBody>
        </p:sp>
        <p:sp>
          <p:nvSpPr>
            <p:cNvPr id="970" name="TextBox 969">
              <a:extLst>
                <a:ext uri="{FF2B5EF4-FFF2-40B4-BE49-F238E27FC236}">
                  <a16:creationId xmlns:a16="http://schemas.microsoft.com/office/drawing/2014/main" id="{6F931172-5479-E4F6-5E9B-8DDF5FD91FA3}"/>
                </a:ext>
              </a:extLst>
            </p:cNvPr>
            <p:cNvSpPr txBox="1"/>
            <p:nvPr/>
          </p:nvSpPr>
          <p:spPr>
            <a:xfrm rot="16200000">
              <a:off x="3237170" y="1806038"/>
              <a:ext cx="271228" cy="184666"/>
            </a:xfrm>
            <a:prstGeom prst="rect">
              <a:avLst/>
            </a:prstGeom>
            <a:noFill/>
          </p:spPr>
          <p:txBody>
            <a:bodyPr wrap="none" rtlCol="0">
              <a:spAutoFit/>
            </a:bodyPr>
            <a:lstStyle/>
            <a:p>
              <a:pPr algn="r"/>
              <a:r>
                <a:rPr lang="en-US" sz="600" dirty="0"/>
                <a:t>p9</a:t>
              </a:r>
            </a:p>
          </p:txBody>
        </p:sp>
        <p:sp>
          <p:nvSpPr>
            <p:cNvPr id="988" name="TextBox 987">
              <a:extLst>
                <a:ext uri="{FF2B5EF4-FFF2-40B4-BE49-F238E27FC236}">
                  <a16:creationId xmlns:a16="http://schemas.microsoft.com/office/drawing/2014/main" id="{AE03EF66-2CDD-84F1-6C54-E412F15023DE}"/>
                </a:ext>
              </a:extLst>
            </p:cNvPr>
            <p:cNvSpPr txBox="1"/>
            <p:nvPr/>
          </p:nvSpPr>
          <p:spPr>
            <a:xfrm rot="16200000">
              <a:off x="3286523" y="1827679"/>
              <a:ext cx="314510" cy="184666"/>
            </a:xfrm>
            <a:prstGeom prst="rect">
              <a:avLst/>
            </a:prstGeom>
            <a:noFill/>
          </p:spPr>
          <p:txBody>
            <a:bodyPr wrap="none" rtlCol="0">
              <a:spAutoFit/>
            </a:bodyPr>
            <a:lstStyle/>
            <a:p>
              <a:pPr algn="r"/>
              <a:r>
                <a:rPr lang="en-US" sz="600" dirty="0"/>
                <a:t>p14</a:t>
              </a:r>
            </a:p>
          </p:txBody>
        </p:sp>
        <p:sp>
          <p:nvSpPr>
            <p:cNvPr id="989" name="TextBox 988">
              <a:extLst>
                <a:ext uri="{FF2B5EF4-FFF2-40B4-BE49-F238E27FC236}">
                  <a16:creationId xmlns:a16="http://schemas.microsoft.com/office/drawing/2014/main" id="{A1C5CB63-9769-9745-C5E5-6BD289EB60FA}"/>
                </a:ext>
              </a:extLst>
            </p:cNvPr>
            <p:cNvSpPr txBox="1"/>
            <p:nvPr/>
          </p:nvSpPr>
          <p:spPr>
            <a:xfrm rot="16200000">
              <a:off x="3357517" y="1827679"/>
              <a:ext cx="314510" cy="184666"/>
            </a:xfrm>
            <a:prstGeom prst="rect">
              <a:avLst/>
            </a:prstGeom>
            <a:noFill/>
          </p:spPr>
          <p:txBody>
            <a:bodyPr wrap="none" rtlCol="0">
              <a:spAutoFit/>
            </a:bodyPr>
            <a:lstStyle/>
            <a:p>
              <a:pPr algn="r"/>
              <a:r>
                <a:rPr lang="en-US" sz="600" dirty="0"/>
                <a:t>p15</a:t>
              </a:r>
            </a:p>
          </p:txBody>
        </p:sp>
        <p:sp>
          <p:nvSpPr>
            <p:cNvPr id="994" name="TextBox 993">
              <a:extLst>
                <a:ext uri="{FF2B5EF4-FFF2-40B4-BE49-F238E27FC236}">
                  <a16:creationId xmlns:a16="http://schemas.microsoft.com/office/drawing/2014/main" id="{FC2B67A8-A593-B4DC-FBDE-354569F3EF2E}"/>
                </a:ext>
              </a:extLst>
            </p:cNvPr>
            <p:cNvSpPr txBox="1"/>
            <p:nvPr/>
          </p:nvSpPr>
          <p:spPr>
            <a:xfrm rot="16200000">
              <a:off x="3428511" y="1827679"/>
              <a:ext cx="314510" cy="184666"/>
            </a:xfrm>
            <a:prstGeom prst="rect">
              <a:avLst/>
            </a:prstGeom>
            <a:noFill/>
          </p:spPr>
          <p:txBody>
            <a:bodyPr wrap="none" rtlCol="0">
              <a:spAutoFit/>
            </a:bodyPr>
            <a:lstStyle/>
            <a:p>
              <a:pPr algn="r"/>
              <a:r>
                <a:rPr lang="en-US" sz="600" dirty="0"/>
                <a:t>p16</a:t>
              </a:r>
            </a:p>
          </p:txBody>
        </p:sp>
        <p:sp>
          <p:nvSpPr>
            <p:cNvPr id="1006" name="TextBox 1005">
              <a:extLst>
                <a:ext uri="{FF2B5EF4-FFF2-40B4-BE49-F238E27FC236}">
                  <a16:creationId xmlns:a16="http://schemas.microsoft.com/office/drawing/2014/main" id="{E679D6D6-F4D2-4E08-970F-1693F46A01C2}"/>
                </a:ext>
              </a:extLst>
            </p:cNvPr>
            <p:cNvSpPr txBox="1"/>
            <p:nvPr/>
          </p:nvSpPr>
          <p:spPr>
            <a:xfrm rot="16200000">
              <a:off x="3570499" y="1827679"/>
              <a:ext cx="314510" cy="184666"/>
            </a:xfrm>
            <a:prstGeom prst="rect">
              <a:avLst/>
            </a:prstGeom>
            <a:noFill/>
          </p:spPr>
          <p:txBody>
            <a:bodyPr wrap="none" rtlCol="0">
              <a:spAutoFit/>
            </a:bodyPr>
            <a:lstStyle/>
            <a:p>
              <a:pPr algn="r"/>
              <a:r>
                <a:rPr lang="en-US" sz="600" dirty="0"/>
                <a:t>p18</a:t>
              </a:r>
            </a:p>
          </p:txBody>
        </p:sp>
        <p:sp>
          <p:nvSpPr>
            <p:cNvPr id="1008" name="TextBox 1007">
              <a:extLst>
                <a:ext uri="{FF2B5EF4-FFF2-40B4-BE49-F238E27FC236}">
                  <a16:creationId xmlns:a16="http://schemas.microsoft.com/office/drawing/2014/main" id="{DD005B49-9841-9323-4514-F73B9B3A9FC1}"/>
                </a:ext>
              </a:extLst>
            </p:cNvPr>
            <p:cNvSpPr txBox="1"/>
            <p:nvPr/>
          </p:nvSpPr>
          <p:spPr>
            <a:xfrm rot="16200000">
              <a:off x="3641493" y="1827679"/>
              <a:ext cx="314510" cy="184666"/>
            </a:xfrm>
            <a:prstGeom prst="rect">
              <a:avLst/>
            </a:prstGeom>
            <a:noFill/>
          </p:spPr>
          <p:txBody>
            <a:bodyPr wrap="none" rtlCol="0">
              <a:spAutoFit/>
            </a:bodyPr>
            <a:lstStyle/>
            <a:p>
              <a:pPr algn="r"/>
              <a:r>
                <a:rPr lang="en-US" sz="600" dirty="0"/>
                <a:t>p19</a:t>
              </a:r>
            </a:p>
          </p:txBody>
        </p:sp>
        <p:sp>
          <p:nvSpPr>
            <p:cNvPr id="517" name="TextBox 516">
              <a:extLst>
                <a:ext uri="{FF2B5EF4-FFF2-40B4-BE49-F238E27FC236}">
                  <a16:creationId xmlns:a16="http://schemas.microsoft.com/office/drawing/2014/main" id="{564C8C05-7495-264F-434B-6EBB6EE0098F}"/>
                </a:ext>
              </a:extLst>
            </p:cNvPr>
            <p:cNvSpPr txBox="1"/>
            <p:nvPr/>
          </p:nvSpPr>
          <p:spPr>
            <a:xfrm rot="16200000">
              <a:off x="3712487" y="1827679"/>
              <a:ext cx="314510" cy="184666"/>
            </a:xfrm>
            <a:prstGeom prst="rect">
              <a:avLst/>
            </a:prstGeom>
            <a:noFill/>
          </p:spPr>
          <p:txBody>
            <a:bodyPr wrap="none" rtlCol="0">
              <a:spAutoFit/>
            </a:bodyPr>
            <a:lstStyle/>
            <a:p>
              <a:pPr algn="r"/>
              <a:r>
                <a:rPr lang="en-US" sz="600" dirty="0"/>
                <a:t>p20</a:t>
              </a:r>
            </a:p>
          </p:txBody>
        </p:sp>
        <p:sp>
          <p:nvSpPr>
            <p:cNvPr id="518" name="TextBox 517">
              <a:extLst>
                <a:ext uri="{FF2B5EF4-FFF2-40B4-BE49-F238E27FC236}">
                  <a16:creationId xmlns:a16="http://schemas.microsoft.com/office/drawing/2014/main" id="{152DE1E9-0E14-28F9-3668-93A9048F30D2}"/>
                </a:ext>
              </a:extLst>
            </p:cNvPr>
            <p:cNvSpPr txBox="1"/>
            <p:nvPr/>
          </p:nvSpPr>
          <p:spPr>
            <a:xfrm rot="16200000">
              <a:off x="3783481" y="1827679"/>
              <a:ext cx="314510" cy="184666"/>
            </a:xfrm>
            <a:prstGeom prst="rect">
              <a:avLst/>
            </a:prstGeom>
            <a:noFill/>
          </p:spPr>
          <p:txBody>
            <a:bodyPr wrap="none" rtlCol="0">
              <a:spAutoFit/>
            </a:bodyPr>
            <a:lstStyle/>
            <a:p>
              <a:pPr algn="r"/>
              <a:r>
                <a:rPr lang="en-US" sz="600" dirty="0"/>
                <a:t>p21</a:t>
              </a:r>
            </a:p>
          </p:txBody>
        </p:sp>
        <p:sp>
          <p:nvSpPr>
            <p:cNvPr id="519" name="TextBox 518">
              <a:extLst>
                <a:ext uri="{FF2B5EF4-FFF2-40B4-BE49-F238E27FC236}">
                  <a16:creationId xmlns:a16="http://schemas.microsoft.com/office/drawing/2014/main" id="{D0558B9D-2EEC-61FE-76D6-C4DAA6922BC3}"/>
                </a:ext>
              </a:extLst>
            </p:cNvPr>
            <p:cNvSpPr txBox="1"/>
            <p:nvPr/>
          </p:nvSpPr>
          <p:spPr>
            <a:xfrm rot="16200000">
              <a:off x="3854475" y="1827679"/>
              <a:ext cx="314510" cy="184666"/>
            </a:xfrm>
            <a:prstGeom prst="rect">
              <a:avLst/>
            </a:prstGeom>
            <a:noFill/>
          </p:spPr>
          <p:txBody>
            <a:bodyPr wrap="none" rtlCol="0">
              <a:spAutoFit/>
            </a:bodyPr>
            <a:lstStyle/>
            <a:p>
              <a:pPr algn="r"/>
              <a:r>
                <a:rPr lang="en-US" sz="600" dirty="0"/>
                <a:t>p23</a:t>
              </a:r>
            </a:p>
          </p:txBody>
        </p:sp>
        <p:sp>
          <p:nvSpPr>
            <p:cNvPr id="520" name="TextBox 519">
              <a:extLst>
                <a:ext uri="{FF2B5EF4-FFF2-40B4-BE49-F238E27FC236}">
                  <a16:creationId xmlns:a16="http://schemas.microsoft.com/office/drawing/2014/main" id="{F6AB660A-F0BD-D13E-0C92-091068355A03}"/>
                </a:ext>
              </a:extLst>
            </p:cNvPr>
            <p:cNvSpPr txBox="1"/>
            <p:nvPr/>
          </p:nvSpPr>
          <p:spPr>
            <a:xfrm rot="16200000">
              <a:off x="3925469" y="1827678"/>
              <a:ext cx="314510" cy="184666"/>
            </a:xfrm>
            <a:prstGeom prst="rect">
              <a:avLst/>
            </a:prstGeom>
            <a:noFill/>
          </p:spPr>
          <p:txBody>
            <a:bodyPr wrap="none" rtlCol="0">
              <a:spAutoFit/>
            </a:bodyPr>
            <a:lstStyle/>
            <a:p>
              <a:pPr algn="r"/>
              <a:r>
                <a:rPr lang="en-US" sz="600" dirty="0"/>
                <a:t>p25</a:t>
              </a:r>
            </a:p>
          </p:txBody>
        </p:sp>
        <p:sp>
          <p:nvSpPr>
            <p:cNvPr id="521" name="TextBox 520">
              <a:extLst>
                <a:ext uri="{FF2B5EF4-FFF2-40B4-BE49-F238E27FC236}">
                  <a16:creationId xmlns:a16="http://schemas.microsoft.com/office/drawing/2014/main" id="{ADB08876-FDA4-C803-DED0-8959B69FB9AF}"/>
                </a:ext>
              </a:extLst>
            </p:cNvPr>
            <p:cNvSpPr txBox="1"/>
            <p:nvPr/>
          </p:nvSpPr>
          <p:spPr>
            <a:xfrm rot="16200000">
              <a:off x="3996463" y="1827678"/>
              <a:ext cx="314510" cy="184666"/>
            </a:xfrm>
            <a:prstGeom prst="rect">
              <a:avLst/>
            </a:prstGeom>
            <a:noFill/>
          </p:spPr>
          <p:txBody>
            <a:bodyPr wrap="none" rtlCol="0">
              <a:spAutoFit/>
            </a:bodyPr>
            <a:lstStyle/>
            <a:p>
              <a:pPr algn="r"/>
              <a:r>
                <a:rPr lang="en-US" sz="600" dirty="0"/>
                <a:t>p28</a:t>
              </a:r>
            </a:p>
          </p:txBody>
        </p:sp>
        <p:sp>
          <p:nvSpPr>
            <p:cNvPr id="523" name="TextBox 522">
              <a:extLst>
                <a:ext uri="{FF2B5EF4-FFF2-40B4-BE49-F238E27FC236}">
                  <a16:creationId xmlns:a16="http://schemas.microsoft.com/office/drawing/2014/main" id="{6B797F31-9238-3CA0-D741-36FA471682C4}"/>
                </a:ext>
              </a:extLst>
            </p:cNvPr>
            <p:cNvSpPr txBox="1"/>
            <p:nvPr/>
          </p:nvSpPr>
          <p:spPr>
            <a:xfrm rot="16200000">
              <a:off x="4067457" y="1827678"/>
              <a:ext cx="314510" cy="184666"/>
            </a:xfrm>
            <a:prstGeom prst="rect">
              <a:avLst/>
            </a:prstGeom>
            <a:noFill/>
          </p:spPr>
          <p:txBody>
            <a:bodyPr wrap="none" rtlCol="0">
              <a:spAutoFit/>
            </a:bodyPr>
            <a:lstStyle/>
            <a:p>
              <a:pPr algn="r"/>
              <a:r>
                <a:rPr lang="en-US" sz="600" dirty="0"/>
                <a:t>p30</a:t>
              </a:r>
            </a:p>
          </p:txBody>
        </p:sp>
        <p:sp>
          <p:nvSpPr>
            <p:cNvPr id="525" name="TextBox 524">
              <a:extLst>
                <a:ext uri="{FF2B5EF4-FFF2-40B4-BE49-F238E27FC236}">
                  <a16:creationId xmlns:a16="http://schemas.microsoft.com/office/drawing/2014/main" id="{8B966831-E7DB-4CCB-7186-A88D10C4B4FF}"/>
                </a:ext>
              </a:extLst>
            </p:cNvPr>
            <p:cNvSpPr txBox="1"/>
            <p:nvPr/>
          </p:nvSpPr>
          <p:spPr>
            <a:xfrm rot="16200000">
              <a:off x="4138444" y="1827678"/>
              <a:ext cx="314510" cy="184666"/>
            </a:xfrm>
            <a:prstGeom prst="rect">
              <a:avLst/>
            </a:prstGeom>
            <a:noFill/>
          </p:spPr>
          <p:txBody>
            <a:bodyPr wrap="none" rtlCol="0">
              <a:spAutoFit/>
            </a:bodyPr>
            <a:lstStyle/>
            <a:p>
              <a:pPr algn="r"/>
              <a:r>
                <a:rPr lang="en-US" sz="600" dirty="0"/>
                <a:t>p31</a:t>
              </a:r>
            </a:p>
          </p:txBody>
        </p:sp>
        <p:pic>
          <p:nvPicPr>
            <p:cNvPr id="963" name="Picture 962">
              <a:extLst>
                <a:ext uri="{FF2B5EF4-FFF2-40B4-BE49-F238E27FC236}">
                  <a16:creationId xmlns:a16="http://schemas.microsoft.com/office/drawing/2014/main" id="{7C90B1C8-FC4C-5483-A4D7-A81B8B5E6CF8}"/>
                </a:ext>
              </a:extLst>
            </p:cNvPr>
            <p:cNvPicPr>
              <a:picLocks noChangeAspect="1"/>
            </p:cNvPicPr>
            <p:nvPr/>
          </p:nvPicPr>
          <p:blipFill>
            <a:blip r:embed="rId18"/>
            <a:srcRect l="24046" t="33452" r="40789" b="41499"/>
            <a:stretch>
              <a:fillRect/>
            </a:stretch>
          </p:blipFill>
          <p:spPr>
            <a:xfrm>
              <a:off x="2898156" y="793750"/>
              <a:ext cx="1432006" cy="549274"/>
            </a:xfrm>
            <a:prstGeom prst="rect">
              <a:avLst/>
            </a:prstGeom>
          </p:spPr>
        </p:pic>
        <p:sp>
          <p:nvSpPr>
            <p:cNvPr id="965" name="TextBox 964">
              <a:extLst>
                <a:ext uri="{FF2B5EF4-FFF2-40B4-BE49-F238E27FC236}">
                  <a16:creationId xmlns:a16="http://schemas.microsoft.com/office/drawing/2014/main" id="{67F21BED-8FC1-06EC-44C7-F8942B750DCF}"/>
                </a:ext>
              </a:extLst>
            </p:cNvPr>
            <p:cNvSpPr txBox="1"/>
            <p:nvPr/>
          </p:nvSpPr>
          <p:spPr>
            <a:xfrm rot="16200000">
              <a:off x="3095182" y="1806038"/>
              <a:ext cx="271228" cy="184666"/>
            </a:xfrm>
            <a:prstGeom prst="rect">
              <a:avLst/>
            </a:prstGeom>
            <a:noFill/>
          </p:spPr>
          <p:txBody>
            <a:bodyPr wrap="none" rtlCol="0">
              <a:spAutoFit/>
            </a:bodyPr>
            <a:lstStyle/>
            <a:p>
              <a:pPr algn="r"/>
              <a:r>
                <a:rPr lang="en-US" sz="600" dirty="0"/>
                <a:t>p7</a:t>
              </a:r>
            </a:p>
          </p:txBody>
        </p:sp>
        <p:sp>
          <p:nvSpPr>
            <p:cNvPr id="966" name="TextBox 965">
              <a:extLst>
                <a:ext uri="{FF2B5EF4-FFF2-40B4-BE49-F238E27FC236}">
                  <a16:creationId xmlns:a16="http://schemas.microsoft.com/office/drawing/2014/main" id="{038615C8-3832-73DF-6DFB-4FE5893D355D}"/>
                </a:ext>
              </a:extLst>
            </p:cNvPr>
            <p:cNvSpPr txBox="1"/>
            <p:nvPr/>
          </p:nvSpPr>
          <p:spPr>
            <a:xfrm rot="16200000">
              <a:off x="3499505" y="1827679"/>
              <a:ext cx="314510" cy="184666"/>
            </a:xfrm>
            <a:prstGeom prst="rect">
              <a:avLst/>
            </a:prstGeom>
            <a:noFill/>
          </p:spPr>
          <p:txBody>
            <a:bodyPr wrap="none" rtlCol="0">
              <a:spAutoFit/>
            </a:bodyPr>
            <a:lstStyle/>
            <a:p>
              <a:pPr algn="r"/>
              <a:r>
                <a:rPr lang="en-US" sz="600" dirty="0"/>
                <a:t>p17</a:t>
              </a:r>
            </a:p>
          </p:txBody>
        </p:sp>
        <p:pic>
          <p:nvPicPr>
            <p:cNvPr id="975" name="Picture 974">
              <a:extLst>
                <a:ext uri="{FF2B5EF4-FFF2-40B4-BE49-F238E27FC236}">
                  <a16:creationId xmlns:a16="http://schemas.microsoft.com/office/drawing/2014/main" id="{022D349C-DAEE-02F3-E965-B55F7E746846}"/>
                </a:ext>
              </a:extLst>
            </p:cNvPr>
            <p:cNvPicPr>
              <a:picLocks noChangeAspect="1"/>
            </p:cNvPicPr>
            <p:nvPr/>
          </p:nvPicPr>
          <p:blipFill>
            <a:blip r:embed="rId19"/>
            <a:srcRect l="24183" t="37092" r="40687" b="44934"/>
            <a:stretch>
              <a:fillRect/>
            </a:stretch>
          </p:blipFill>
          <p:spPr>
            <a:xfrm>
              <a:off x="2906045" y="1440152"/>
              <a:ext cx="1420942" cy="400068"/>
            </a:xfrm>
            <a:prstGeom prst="rect">
              <a:avLst/>
            </a:prstGeom>
          </p:spPr>
        </p:pic>
      </p:grpSp>
      <p:pic>
        <p:nvPicPr>
          <p:cNvPr id="977" name="Picture 976">
            <a:extLst>
              <a:ext uri="{FF2B5EF4-FFF2-40B4-BE49-F238E27FC236}">
                <a16:creationId xmlns:a16="http://schemas.microsoft.com/office/drawing/2014/main" id="{B1B67C16-7A76-6F23-DF8D-D4C0BD9E9FBE}"/>
              </a:ext>
            </a:extLst>
          </p:cNvPr>
          <p:cNvPicPr>
            <a:picLocks noChangeAspect="1"/>
          </p:cNvPicPr>
          <p:nvPr/>
        </p:nvPicPr>
        <p:blipFill>
          <a:blip r:embed="rId20"/>
          <a:srcRect l="8333" t="18530" r="16775" b="18528"/>
          <a:stretch>
            <a:fillRect/>
          </a:stretch>
        </p:blipFill>
        <p:spPr>
          <a:xfrm>
            <a:off x="5112327" y="606136"/>
            <a:ext cx="2175991" cy="1828800"/>
          </a:xfrm>
          <a:prstGeom prst="rect">
            <a:avLst/>
          </a:prstGeom>
        </p:spPr>
      </p:pic>
      <p:pic>
        <p:nvPicPr>
          <p:cNvPr id="980" name="Picture 979">
            <a:extLst>
              <a:ext uri="{FF2B5EF4-FFF2-40B4-BE49-F238E27FC236}">
                <a16:creationId xmlns:a16="http://schemas.microsoft.com/office/drawing/2014/main" id="{26B9F4F9-768C-1B4F-CAE2-D50E010BCE08}"/>
              </a:ext>
            </a:extLst>
          </p:cNvPr>
          <p:cNvPicPr>
            <a:picLocks noChangeAspect="1"/>
          </p:cNvPicPr>
          <p:nvPr/>
        </p:nvPicPr>
        <p:blipFill>
          <a:blip r:embed="rId21"/>
          <a:srcRect l="22619" t="19611" r="30844" b="19351"/>
          <a:stretch>
            <a:fillRect/>
          </a:stretch>
        </p:blipFill>
        <p:spPr>
          <a:xfrm>
            <a:off x="5969924" y="3200400"/>
            <a:ext cx="1394297" cy="1828800"/>
          </a:xfrm>
          <a:prstGeom prst="rect">
            <a:avLst/>
          </a:prstGeom>
        </p:spPr>
      </p:pic>
      <p:pic>
        <p:nvPicPr>
          <p:cNvPr id="981" name="Picture 980">
            <a:extLst>
              <a:ext uri="{FF2B5EF4-FFF2-40B4-BE49-F238E27FC236}">
                <a16:creationId xmlns:a16="http://schemas.microsoft.com/office/drawing/2014/main" id="{81EC065B-9586-7D4A-29B1-0B393D08141D}"/>
              </a:ext>
            </a:extLst>
          </p:cNvPr>
          <p:cNvPicPr>
            <a:picLocks noChangeAspect="1"/>
          </p:cNvPicPr>
          <p:nvPr/>
        </p:nvPicPr>
        <p:blipFill>
          <a:blip r:embed="rId22"/>
          <a:srcRect l="26852" t="19366" r="34577" b="19947"/>
          <a:stretch>
            <a:fillRect/>
          </a:stretch>
        </p:blipFill>
        <p:spPr>
          <a:xfrm>
            <a:off x="6025677" y="5674194"/>
            <a:ext cx="1162332" cy="1828800"/>
          </a:xfrm>
          <a:prstGeom prst="rect">
            <a:avLst/>
          </a:prstGeom>
        </p:spPr>
      </p:pic>
      <p:grpSp>
        <p:nvGrpSpPr>
          <p:cNvPr id="898" name="Group 897">
            <a:extLst>
              <a:ext uri="{FF2B5EF4-FFF2-40B4-BE49-F238E27FC236}">
                <a16:creationId xmlns:a16="http://schemas.microsoft.com/office/drawing/2014/main" id="{E55B9B2F-A925-DF98-112D-719DB74CE699}"/>
              </a:ext>
            </a:extLst>
          </p:cNvPr>
          <p:cNvGrpSpPr/>
          <p:nvPr/>
        </p:nvGrpSpPr>
        <p:grpSpPr>
          <a:xfrm>
            <a:off x="138549" y="5169069"/>
            <a:ext cx="3141048" cy="2099729"/>
            <a:chOff x="138549" y="5169069"/>
            <a:chExt cx="3141048" cy="2099729"/>
          </a:xfrm>
        </p:grpSpPr>
        <p:sp>
          <p:nvSpPr>
            <p:cNvPr id="938" name="Google Shape;527;p4">
              <a:extLst>
                <a:ext uri="{FF2B5EF4-FFF2-40B4-BE49-F238E27FC236}">
                  <a16:creationId xmlns:a16="http://schemas.microsoft.com/office/drawing/2014/main" id="{6D9CB095-317F-6E12-DF63-74F867D8DC1C}"/>
                </a:ext>
              </a:extLst>
            </p:cNvPr>
            <p:cNvSpPr/>
            <p:nvPr/>
          </p:nvSpPr>
          <p:spPr>
            <a:xfrm>
              <a:off x="138549" y="517996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5" name="Google Shape;535;p4">
              <a:extLst>
                <a:ext uri="{FF2B5EF4-FFF2-40B4-BE49-F238E27FC236}">
                  <a16:creationId xmlns:a16="http://schemas.microsoft.com/office/drawing/2014/main" id="{1AA1C2EA-D7A5-9977-13E9-3929CCA0BA0D}"/>
                </a:ext>
              </a:extLst>
            </p:cNvPr>
            <p:cNvSpPr txBox="1"/>
            <p:nvPr/>
          </p:nvSpPr>
          <p:spPr>
            <a:xfrm>
              <a:off x="452862" y="516906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BTLA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2" name="Rectangle 1011">
              <a:extLst>
                <a:ext uri="{FF2B5EF4-FFF2-40B4-BE49-F238E27FC236}">
                  <a16:creationId xmlns:a16="http://schemas.microsoft.com/office/drawing/2014/main" id="{8E39101D-1C1E-8D4B-CB59-34148C98B1FF}"/>
                </a:ext>
              </a:extLst>
            </p:cNvPr>
            <p:cNvSpPr/>
            <p:nvPr/>
          </p:nvSpPr>
          <p:spPr>
            <a:xfrm>
              <a:off x="1018532" y="5488271"/>
              <a:ext cx="404009" cy="129489"/>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013" name="TextBox 1012">
              <a:extLst>
                <a:ext uri="{FF2B5EF4-FFF2-40B4-BE49-F238E27FC236}">
                  <a16:creationId xmlns:a16="http://schemas.microsoft.com/office/drawing/2014/main" id="{9EE4964E-522C-007D-2E3A-4082D2DDF11F}"/>
                </a:ext>
              </a:extLst>
            </p:cNvPr>
            <p:cNvSpPr txBox="1"/>
            <p:nvPr/>
          </p:nvSpPr>
          <p:spPr>
            <a:xfrm>
              <a:off x="1051769" y="5461753"/>
              <a:ext cx="321538" cy="169277"/>
            </a:xfrm>
            <a:prstGeom prst="rect">
              <a:avLst/>
            </a:prstGeom>
            <a:noFill/>
          </p:spPr>
          <p:txBody>
            <a:bodyPr wrap="square" rtlCol="0">
              <a:spAutoFit/>
            </a:bodyPr>
            <a:lstStyle/>
            <a:p>
              <a:pPr algn="ctr"/>
              <a:r>
                <a:rPr lang="en-US" sz="500" dirty="0"/>
                <a:t>p33</a:t>
              </a:r>
            </a:p>
          </p:txBody>
        </p:sp>
        <p:grpSp>
          <p:nvGrpSpPr>
            <p:cNvPr id="1016" name="Group 1015">
              <a:extLst>
                <a:ext uri="{FF2B5EF4-FFF2-40B4-BE49-F238E27FC236}">
                  <a16:creationId xmlns:a16="http://schemas.microsoft.com/office/drawing/2014/main" id="{FC235B82-AB1B-B3BA-03BE-4ADBEF99653B}"/>
                </a:ext>
              </a:extLst>
            </p:cNvPr>
            <p:cNvGrpSpPr/>
            <p:nvPr/>
          </p:nvGrpSpPr>
          <p:grpSpPr>
            <a:xfrm>
              <a:off x="2271486" y="5601765"/>
              <a:ext cx="977004" cy="196505"/>
              <a:chOff x="4733048" y="7579675"/>
              <a:chExt cx="1313735" cy="264231"/>
            </a:xfrm>
          </p:grpSpPr>
          <p:sp>
            <p:nvSpPr>
              <p:cNvPr id="890" name="Rectangle 889">
                <a:extLst>
                  <a:ext uri="{FF2B5EF4-FFF2-40B4-BE49-F238E27FC236}">
                    <a16:creationId xmlns:a16="http://schemas.microsoft.com/office/drawing/2014/main" id="{6B271047-18E7-97EB-F415-B507D6FD1642}"/>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91" name="TextBox 890">
                <a:extLst>
                  <a:ext uri="{FF2B5EF4-FFF2-40B4-BE49-F238E27FC236}">
                    <a16:creationId xmlns:a16="http://schemas.microsoft.com/office/drawing/2014/main" id="{EA5F442A-B163-A811-C333-3A27062F0229}"/>
                  </a:ext>
                </a:extLst>
              </p:cNvPr>
              <p:cNvSpPr txBox="1"/>
              <p:nvPr/>
            </p:nvSpPr>
            <p:spPr>
              <a:xfrm>
                <a:off x="4733048" y="7579675"/>
                <a:ext cx="437348" cy="183123"/>
              </a:xfrm>
              <a:prstGeom prst="rect">
                <a:avLst/>
              </a:prstGeom>
              <a:noFill/>
            </p:spPr>
            <p:txBody>
              <a:bodyPr wrap="none" rtlCol="0">
                <a:spAutoFit/>
              </a:bodyPr>
              <a:lstStyle/>
              <a:p>
                <a:r>
                  <a:rPr lang="en-US" sz="500" dirty="0"/>
                  <a:t>Source </a:t>
                </a:r>
              </a:p>
            </p:txBody>
          </p:sp>
          <p:sp>
            <p:nvSpPr>
              <p:cNvPr id="892" name="TextBox 891">
                <a:extLst>
                  <a:ext uri="{FF2B5EF4-FFF2-40B4-BE49-F238E27FC236}">
                    <a16:creationId xmlns:a16="http://schemas.microsoft.com/office/drawing/2014/main" id="{016461A1-92D2-CF75-7E6D-900A1C5C7161}"/>
                  </a:ext>
                </a:extLst>
              </p:cNvPr>
              <p:cNvSpPr txBox="1"/>
              <p:nvPr/>
            </p:nvSpPr>
            <p:spPr>
              <a:xfrm>
                <a:off x="5611170" y="7579675"/>
                <a:ext cx="435613" cy="183123"/>
              </a:xfrm>
              <a:prstGeom prst="rect">
                <a:avLst/>
              </a:prstGeom>
              <a:noFill/>
            </p:spPr>
            <p:txBody>
              <a:bodyPr wrap="none" rtlCol="0">
                <a:spAutoFit/>
              </a:bodyPr>
              <a:lstStyle/>
              <a:p>
                <a:r>
                  <a:rPr lang="en-US" sz="500" dirty="0"/>
                  <a:t>Target  </a:t>
                </a:r>
              </a:p>
            </p:txBody>
          </p:sp>
        </p:grpSp>
        <p:cxnSp>
          <p:nvCxnSpPr>
            <p:cNvPr id="1019" name="Straight Arrow Connector 1018">
              <a:extLst>
                <a:ext uri="{FF2B5EF4-FFF2-40B4-BE49-F238E27FC236}">
                  <a16:creationId xmlns:a16="http://schemas.microsoft.com/office/drawing/2014/main" id="{EB7AB9B4-7222-3105-8099-B6755A2A2098}"/>
                </a:ext>
              </a:extLst>
            </p:cNvPr>
            <p:cNvCxnSpPr>
              <a:cxnSpLocks/>
            </p:cNvCxnSpPr>
            <p:nvPr/>
          </p:nvCxnSpPr>
          <p:spPr>
            <a:xfrm flipV="1">
              <a:off x="2500897" y="5767938"/>
              <a:ext cx="631158" cy="44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20" name="Rectangle 1019">
              <a:extLst>
                <a:ext uri="{FF2B5EF4-FFF2-40B4-BE49-F238E27FC236}">
                  <a16:creationId xmlns:a16="http://schemas.microsoft.com/office/drawing/2014/main" id="{0DE38CFC-D47B-5FF4-5214-89EEA64E885E}"/>
                </a:ext>
              </a:extLst>
            </p:cNvPr>
            <p:cNvSpPr/>
            <p:nvPr/>
          </p:nvSpPr>
          <p:spPr>
            <a:xfrm>
              <a:off x="2615227" y="5479284"/>
              <a:ext cx="404009" cy="129489"/>
            </a:xfrm>
            <a:prstGeom prst="rect">
              <a:avLst/>
            </a:prstGeom>
            <a:solidFill>
              <a:srgbClr val="FFF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021" name="TextBox 1020">
              <a:extLst>
                <a:ext uri="{FF2B5EF4-FFF2-40B4-BE49-F238E27FC236}">
                  <a16:creationId xmlns:a16="http://schemas.microsoft.com/office/drawing/2014/main" id="{129039D0-0286-DE76-62C8-E46D47DCFEB4}"/>
                </a:ext>
              </a:extLst>
            </p:cNvPr>
            <p:cNvSpPr txBox="1"/>
            <p:nvPr/>
          </p:nvSpPr>
          <p:spPr>
            <a:xfrm>
              <a:off x="2669926" y="5449446"/>
              <a:ext cx="321538" cy="136186"/>
            </a:xfrm>
            <a:prstGeom prst="rect">
              <a:avLst/>
            </a:prstGeom>
            <a:noFill/>
          </p:spPr>
          <p:txBody>
            <a:bodyPr wrap="square" rtlCol="0">
              <a:spAutoFit/>
            </a:bodyPr>
            <a:lstStyle/>
            <a:p>
              <a:pPr algn="ctr"/>
              <a:r>
                <a:rPr lang="en-US" sz="500" dirty="0"/>
                <a:t>p18</a:t>
              </a:r>
            </a:p>
          </p:txBody>
        </p:sp>
        <p:grpSp>
          <p:nvGrpSpPr>
            <p:cNvPr id="1022" name="Group 1021">
              <a:extLst>
                <a:ext uri="{FF2B5EF4-FFF2-40B4-BE49-F238E27FC236}">
                  <a16:creationId xmlns:a16="http://schemas.microsoft.com/office/drawing/2014/main" id="{5BDF9B71-61A1-3366-698A-70BCBFED755E}"/>
                </a:ext>
              </a:extLst>
            </p:cNvPr>
            <p:cNvGrpSpPr/>
            <p:nvPr/>
          </p:nvGrpSpPr>
          <p:grpSpPr>
            <a:xfrm>
              <a:off x="1921648" y="5776227"/>
              <a:ext cx="565121" cy="1453819"/>
              <a:chOff x="1900376" y="8115681"/>
              <a:chExt cx="702435" cy="1807072"/>
            </a:xfrm>
          </p:grpSpPr>
          <p:sp>
            <p:nvSpPr>
              <p:cNvPr id="871" name="TextBox 870">
                <a:extLst>
                  <a:ext uri="{FF2B5EF4-FFF2-40B4-BE49-F238E27FC236}">
                    <a16:creationId xmlns:a16="http://schemas.microsoft.com/office/drawing/2014/main" id="{C0F91923-151F-DEFB-68BE-D954F852A343}"/>
                  </a:ext>
                </a:extLst>
              </p:cNvPr>
              <p:cNvSpPr txBox="1"/>
              <p:nvPr/>
            </p:nvSpPr>
            <p:spPr>
              <a:xfrm>
                <a:off x="2108765" y="8115681"/>
                <a:ext cx="494046" cy="169277"/>
              </a:xfrm>
              <a:prstGeom prst="rect">
                <a:avLst/>
              </a:prstGeom>
              <a:noFill/>
            </p:spPr>
            <p:txBody>
              <a:bodyPr wrap="none" rtlCol="0">
                <a:spAutoFit/>
              </a:bodyPr>
              <a:lstStyle/>
              <a:p>
                <a:pPr algn="r"/>
                <a:r>
                  <a:rPr lang="en-US" sz="500" dirty="0"/>
                  <a:t>B cell – C1</a:t>
                </a:r>
              </a:p>
            </p:txBody>
          </p:sp>
          <p:sp>
            <p:nvSpPr>
              <p:cNvPr id="872" name="TextBox 871">
                <a:extLst>
                  <a:ext uri="{FF2B5EF4-FFF2-40B4-BE49-F238E27FC236}">
                    <a16:creationId xmlns:a16="http://schemas.microsoft.com/office/drawing/2014/main" id="{69BB3341-0323-2407-2E35-D81ECCF10D21}"/>
                  </a:ext>
                </a:extLst>
              </p:cNvPr>
              <p:cNvSpPr txBox="1"/>
              <p:nvPr/>
            </p:nvSpPr>
            <p:spPr>
              <a:xfrm>
                <a:off x="1900376" y="8404704"/>
                <a:ext cx="702435"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873" name="TextBox 872">
                <a:extLst>
                  <a:ext uri="{FF2B5EF4-FFF2-40B4-BE49-F238E27FC236}">
                    <a16:creationId xmlns:a16="http://schemas.microsoft.com/office/drawing/2014/main" id="{949B6880-EDDA-DC88-0BF8-A40BC08AB7B2}"/>
                  </a:ext>
                </a:extLst>
              </p:cNvPr>
              <p:cNvSpPr txBox="1"/>
              <p:nvPr/>
            </p:nvSpPr>
            <p:spPr>
              <a:xfrm>
                <a:off x="1985334" y="9079091"/>
                <a:ext cx="617477" cy="169277"/>
              </a:xfrm>
              <a:prstGeom prst="rect">
                <a:avLst/>
              </a:prstGeom>
              <a:noFill/>
            </p:spPr>
            <p:txBody>
              <a:bodyPr wrap="none" rtlCol="0">
                <a:spAutoFit/>
              </a:bodyPr>
              <a:lstStyle/>
              <a:p>
                <a:pPr algn="r"/>
                <a:r>
                  <a:rPr lang="en-US" sz="500" dirty="0"/>
                  <a:t>CD8 TEM – C1</a:t>
                </a:r>
              </a:p>
            </p:txBody>
          </p:sp>
          <p:sp>
            <p:nvSpPr>
              <p:cNvPr id="874" name="TextBox 873">
                <a:extLst>
                  <a:ext uri="{FF2B5EF4-FFF2-40B4-BE49-F238E27FC236}">
                    <a16:creationId xmlns:a16="http://schemas.microsoft.com/office/drawing/2014/main" id="{62CD3136-65CE-DF9F-CBB5-D9FD92B530B5}"/>
                  </a:ext>
                </a:extLst>
              </p:cNvPr>
              <p:cNvSpPr txBox="1"/>
              <p:nvPr/>
            </p:nvSpPr>
            <p:spPr>
              <a:xfrm>
                <a:off x="2108765" y="8212022"/>
                <a:ext cx="494046" cy="169277"/>
              </a:xfrm>
              <a:prstGeom prst="rect">
                <a:avLst/>
              </a:prstGeom>
              <a:noFill/>
            </p:spPr>
            <p:txBody>
              <a:bodyPr wrap="none" rtlCol="0">
                <a:spAutoFit/>
              </a:bodyPr>
              <a:lstStyle/>
              <a:p>
                <a:pPr algn="r"/>
                <a:r>
                  <a:rPr lang="en-US" sz="500" dirty="0"/>
                  <a:t>B cell – C2</a:t>
                </a:r>
              </a:p>
            </p:txBody>
          </p:sp>
          <p:sp>
            <p:nvSpPr>
              <p:cNvPr id="875" name="TextBox 874">
                <a:extLst>
                  <a:ext uri="{FF2B5EF4-FFF2-40B4-BE49-F238E27FC236}">
                    <a16:creationId xmlns:a16="http://schemas.microsoft.com/office/drawing/2014/main" id="{2A0DAF30-CE3D-2BF7-BA11-32C6B6D30699}"/>
                  </a:ext>
                </a:extLst>
              </p:cNvPr>
              <p:cNvSpPr txBox="1"/>
              <p:nvPr/>
            </p:nvSpPr>
            <p:spPr>
              <a:xfrm>
                <a:off x="1985334" y="9175432"/>
                <a:ext cx="617477" cy="169277"/>
              </a:xfrm>
              <a:prstGeom prst="rect">
                <a:avLst/>
              </a:prstGeom>
              <a:noFill/>
            </p:spPr>
            <p:txBody>
              <a:bodyPr wrap="none" rtlCol="0">
                <a:spAutoFit/>
              </a:bodyPr>
              <a:lstStyle/>
              <a:p>
                <a:pPr algn="r"/>
                <a:r>
                  <a:rPr lang="en-US" sz="500" dirty="0"/>
                  <a:t>CD8 TEM – C2</a:t>
                </a:r>
              </a:p>
            </p:txBody>
          </p:sp>
          <p:sp>
            <p:nvSpPr>
              <p:cNvPr id="876" name="TextBox 875">
                <a:extLst>
                  <a:ext uri="{FF2B5EF4-FFF2-40B4-BE49-F238E27FC236}">
                    <a16:creationId xmlns:a16="http://schemas.microsoft.com/office/drawing/2014/main" id="{702129C0-32B3-D991-48BA-BA50F093B07B}"/>
                  </a:ext>
                </a:extLst>
              </p:cNvPr>
              <p:cNvSpPr txBox="1"/>
              <p:nvPr/>
            </p:nvSpPr>
            <p:spPr>
              <a:xfrm>
                <a:off x="1985334" y="9271773"/>
                <a:ext cx="617477" cy="169277"/>
              </a:xfrm>
              <a:prstGeom prst="rect">
                <a:avLst/>
              </a:prstGeom>
              <a:noFill/>
            </p:spPr>
            <p:txBody>
              <a:bodyPr wrap="none" rtlCol="0">
                <a:spAutoFit/>
              </a:bodyPr>
              <a:lstStyle/>
              <a:p>
                <a:pPr algn="r"/>
                <a:r>
                  <a:rPr lang="en-US" sz="500" dirty="0"/>
                  <a:t>CD8 TEM – C3</a:t>
                </a:r>
              </a:p>
            </p:txBody>
          </p:sp>
          <p:sp>
            <p:nvSpPr>
              <p:cNvPr id="877" name="TextBox 876">
                <a:extLst>
                  <a:ext uri="{FF2B5EF4-FFF2-40B4-BE49-F238E27FC236}">
                    <a16:creationId xmlns:a16="http://schemas.microsoft.com/office/drawing/2014/main" id="{370A8A4C-B80F-32B8-6E85-E5C00AB40A68}"/>
                  </a:ext>
                </a:extLst>
              </p:cNvPr>
              <p:cNvSpPr txBox="1"/>
              <p:nvPr/>
            </p:nvSpPr>
            <p:spPr>
              <a:xfrm>
                <a:off x="1985334" y="9368114"/>
                <a:ext cx="617477" cy="169277"/>
              </a:xfrm>
              <a:prstGeom prst="rect">
                <a:avLst/>
              </a:prstGeom>
              <a:noFill/>
            </p:spPr>
            <p:txBody>
              <a:bodyPr wrap="none" rtlCol="0">
                <a:spAutoFit/>
              </a:bodyPr>
              <a:lstStyle/>
              <a:p>
                <a:pPr algn="r"/>
                <a:r>
                  <a:rPr lang="en-US" sz="500" dirty="0"/>
                  <a:t>CD8 TEM – C4</a:t>
                </a:r>
              </a:p>
            </p:txBody>
          </p:sp>
          <p:sp>
            <p:nvSpPr>
              <p:cNvPr id="878" name="TextBox 877">
                <a:extLst>
                  <a:ext uri="{FF2B5EF4-FFF2-40B4-BE49-F238E27FC236}">
                    <a16:creationId xmlns:a16="http://schemas.microsoft.com/office/drawing/2014/main" id="{D5C1F66A-6C7B-C2A4-C925-FF8747209789}"/>
                  </a:ext>
                </a:extLst>
              </p:cNvPr>
              <p:cNvSpPr txBox="1"/>
              <p:nvPr/>
            </p:nvSpPr>
            <p:spPr>
              <a:xfrm>
                <a:off x="1985334" y="9464455"/>
                <a:ext cx="617477" cy="169277"/>
              </a:xfrm>
              <a:prstGeom prst="rect">
                <a:avLst/>
              </a:prstGeom>
              <a:noFill/>
            </p:spPr>
            <p:txBody>
              <a:bodyPr wrap="none" rtlCol="0">
                <a:spAutoFit/>
              </a:bodyPr>
              <a:lstStyle/>
              <a:p>
                <a:pPr algn="r"/>
                <a:r>
                  <a:rPr lang="en-US" sz="500" dirty="0"/>
                  <a:t>CD8 TEM – C5</a:t>
                </a:r>
              </a:p>
            </p:txBody>
          </p:sp>
          <p:sp>
            <p:nvSpPr>
              <p:cNvPr id="879" name="TextBox 878">
                <a:extLst>
                  <a:ext uri="{FF2B5EF4-FFF2-40B4-BE49-F238E27FC236}">
                    <a16:creationId xmlns:a16="http://schemas.microsoft.com/office/drawing/2014/main" id="{1EE25B77-974F-F727-5C42-9456CEA03211}"/>
                  </a:ext>
                </a:extLst>
              </p:cNvPr>
              <p:cNvSpPr txBox="1"/>
              <p:nvPr/>
            </p:nvSpPr>
            <p:spPr>
              <a:xfrm>
                <a:off x="1985334" y="9560796"/>
                <a:ext cx="617477" cy="169277"/>
              </a:xfrm>
              <a:prstGeom prst="rect">
                <a:avLst/>
              </a:prstGeom>
              <a:noFill/>
            </p:spPr>
            <p:txBody>
              <a:bodyPr wrap="none" rtlCol="0">
                <a:spAutoFit/>
              </a:bodyPr>
              <a:lstStyle/>
              <a:p>
                <a:pPr algn="r"/>
                <a:r>
                  <a:rPr lang="en-US" sz="500" dirty="0"/>
                  <a:t>CD8 TEM – C6</a:t>
                </a:r>
              </a:p>
            </p:txBody>
          </p:sp>
          <p:sp>
            <p:nvSpPr>
              <p:cNvPr id="880" name="TextBox 879">
                <a:extLst>
                  <a:ext uri="{FF2B5EF4-FFF2-40B4-BE49-F238E27FC236}">
                    <a16:creationId xmlns:a16="http://schemas.microsoft.com/office/drawing/2014/main" id="{C3AC074B-F352-1734-089D-AAE075665DE5}"/>
                  </a:ext>
                </a:extLst>
              </p:cNvPr>
              <p:cNvSpPr txBox="1"/>
              <p:nvPr/>
            </p:nvSpPr>
            <p:spPr>
              <a:xfrm>
                <a:off x="1985334" y="9657137"/>
                <a:ext cx="617477" cy="169277"/>
              </a:xfrm>
              <a:prstGeom prst="rect">
                <a:avLst/>
              </a:prstGeom>
              <a:noFill/>
            </p:spPr>
            <p:txBody>
              <a:bodyPr wrap="none" rtlCol="0">
                <a:spAutoFit/>
              </a:bodyPr>
              <a:lstStyle/>
              <a:p>
                <a:pPr algn="r"/>
                <a:r>
                  <a:rPr lang="en-US" sz="500" dirty="0"/>
                  <a:t>CD8 TEM – C7</a:t>
                </a:r>
              </a:p>
            </p:txBody>
          </p:sp>
          <p:sp>
            <p:nvSpPr>
              <p:cNvPr id="881" name="TextBox 880">
                <a:extLst>
                  <a:ext uri="{FF2B5EF4-FFF2-40B4-BE49-F238E27FC236}">
                    <a16:creationId xmlns:a16="http://schemas.microsoft.com/office/drawing/2014/main" id="{E394CED4-C627-82FB-677A-21920963FC23}"/>
                  </a:ext>
                </a:extLst>
              </p:cNvPr>
              <p:cNvSpPr txBox="1"/>
              <p:nvPr/>
            </p:nvSpPr>
            <p:spPr>
              <a:xfrm>
                <a:off x="1900376" y="8501045"/>
                <a:ext cx="702435"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82" name="TextBox 881">
                <a:extLst>
                  <a:ext uri="{FF2B5EF4-FFF2-40B4-BE49-F238E27FC236}">
                    <a16:creationId xmlns:a16="http://schemas.microsoft.com/office/drawing/2014/main" id="{3A94E095-71B0-60AE-8766-B1E35A616911}"/>
                  </a:ext>
                </a:extLst>
              </p:cNvPr>
              <p:cNvSpPr txBox="1"/>
              <p:nvPr/>
            </p:nvSpPr>
            <p:spPr>
              <a:xfrm>
                <a:off x="1900376" y="8597386"/>
                <a:ext cx="702435"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83" name="TextBox 882">
                <a:extLst>
                  <a:ext uri="{FF2B5EF4-FFF2-40B4-BE49-F238E27FC236}">
                    <a16:creationId xmlns:a16="http://schemas.microsoft.com/office/drawing/2014/main" id="{13AA09AB-2758-1B2E-6CE9-C318E064FF40}"/>
                  </a:ext>
                </a:extLst>
              </p:cNvPr>
              <p:cNvSpPr txBox="1"/>
              <p:nvPr/>
            </p:nvSpPr>
            <p:spPr>
              <a:xfrm>
                <a:off x="1900376" y="8693727"/>
                <a:ext cx="702435"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84" name="TextBox 883">
                <a:extLst>
                  <a:ext uri="{FF2B5EF4-FFF2-40B4-BE49-F238E27FC236}">
                    <a16:creationId xmlns:a16="http://schemas.microsoft.com/office/drawing/2014/main" id="{D48203F8-EAF5-BFE0-F048-7CEDA63394F2}"/>
                  </a:ext>
                </a:extLst>
              </p:cNvPr>
              <p:cNvSpPr txBox="1"/>
              <p:nvPr/>
            </p:nvSpPr>
            <p:spPr>
              <a:xfrm>
                <a:off x="1900376" y="8790068"/>
                <a:ext cx="702435"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85" name="TextBox 884">
                <a:extLst>
                  <a:ext uri="{FF2B5EF4-FFF2-40B4-BE49-F238E27FC236}">
                    <a16:creationId xmlns:a16="http://schemas.microsoft.com/office/drawing/2014/main" id="{BA9DD562-15C4-5B34-F2DA-89EA0720E9D0}"/>
                  </a:ext>
                </a:extLst>
              </p:cNvPr>
              <p:cNvSpPr txBox="1"/>
              <p:nvPr/>
            </p:nvSpPr>
            <p:spPr>
              <a:xfrm>
                <a:off x="1900376" y="8886409"/>
                <a:ext cx="702435"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86" name="TextBox 885">
                <a:extLst>
                  <a:ext uri="{FF2B5EF4-FFF2-40B4-BE49-F238E27FC236}">
                    <a16:creationId xmlns:a16="http://schemas.microsoft.com/office/drawing/2014/main" id="{9F41F129-34A0-6561-4327-B50061968136}"/>
                  </a:ext>
                </a:extLst>
              </p:cNvPr>
              <p:cNvSpPr txBox="1"/>
              <p:nvPr/>
            </p:nvSpPr>
            <p:spPr>
              <a:xfrm>
                <a:off x="1900376" y="8982750"/>
                <a:ext cx="702435"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888" name="TextBox 887">
                <a:extLst>
                  <a:ext uri="{FF2B5EF4-FFF2-40B4-BE49-F238E27FC236}">
                    <a16:creationId xmlns:a16="http://schemas.microsoft.com/office/drawing/2014/main" id="{5568170D-0E61-9750-5729-0E5893E01C18}"/>
                  </a:ext>
                </a:extLst>
              </p:cNvPr>
              <p:cNvSpPr txBox="1"/>
              <p:nvPr/>
            </p:nvSpPr>
            <p:spPr>
              <a:xfrm>
                <a:off x="2108765" y="8308363"/>
                <a:ext cx="494046" cy="169277"/>
              </a:xfrm>
              <a:prstGeom prst="rect">
                <a:avLst/>
              </a:prstGeom>
              <a:noFill/>
            </p:spPr>
            <p:txBody>
              <a:bodyPr wrap="none" rtlCol="0">
                <a:spAutoFit/>
              </a:bodyPr>
              <a:lstStyle/>
              <a:p>
                <a:pPr algn="r"/>
                <a:r>
                  <a:rPr lang="en-US" sz="500" dirty="0"/>
                  <a:t>B cell – C3</a:t>
                </a:r>
              </a:p>
            </p:txBody>
          </p:sp>
          <p:sp>
            <p:nvSpPr>
              <p:cNvPr id="889" name="TextBox 888">
                <a:extLst>
                  <a:ext uri="{FF2B5EF4-FFF2-40B4-BE49-F238E27FC236}">
                    <a16:creationId xmlns:a16="http://schemas.microsoft.com/office/drawing/2014/main" id="{46CDE016-1195-7A63-7CE1-253E1C912BA5}"/>
                  </a:ext>
                </a:extLst>
              </p:cNvPr>
              <p:cNvSpPr txBox="1"/>
              <p:nvPr/>
            </p:nvSpPr>
            <p:spPr>
              <a:xfrm>
                <a:off x="1985334" y="9753476"/>
                <a:ext cx="617477" cy="169277"/>
              </a:xfrm>
              <a:prstGeom prst="rect">
                <a:avLst/>
              </a:prstGeom>
              <a:noFill/>
            </p:spPr>
            <p:txBody>
              <a:bodyPr wrap="none" rtlCol="0">
                <a:spAutoFit/>
              </a:bodyPr>
              <a:lstStyle/>
              <a:p>
                <a:pPr algn="r"/>
                <a:r>
                  <a:rPr lang="en-US" sz="500" dirty="0"/>
                  <a:t>CD8 TEM – C8</a:t>
                </a:r>
              </a:p>
            </p:txBody>
          </p:sp>
        </p:grpSp>
        <p:grpSp>
          <p:nvGrpSpPr>
            <p:cNvPr id="707" name="Group 706">
              <a:extLst>
                <a:ext uri="{FF2B5EF4-FFF2-40B4-BE49-F238E27FC236}">
                  <a16:creationId xmlns:a16="http://schemas.microsoft.com/office/drawing/2014/main" id="{31D72D19-7FE9-F6BC-4822-EECA672E7A6F}"/>
                </a:ext>
              </a:extLst>
            </p:cNvPr>
            <p:cNvGrpSpPr/>
            <p:nvPr/>
          </p:nvGrpSpPr>
          <p:grpSpPr>
            <a:xfrm>
              <a:off x="707581" y="5610478"/>
              <a:ext cx="976981" cy="229791"/>
              <a:chOff x="5871180" y="7638944"/>
              <a:chExt cx="1313703" cy="308991"/>
            </a:xfrm>
          </p:grpSpPr>
          <p:sp>
            <p:nvSpPr>
              <p:cNvPr id="857" name="Rectangle 856">
                <a:extLst>
                  <a:ext uri="{FF2B5EF4-FFF2-40B4-BE49-F238E27FC236}">
                    <a16:creationId xmlns:a16="http://schemas.microsoft.com/office/drawing/2014/main" id="{74A3C804-5850-F7A9-D3E1-E5722CA752EC}"/>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69" name="TextBox 868">
                <a:extLst>
                  <a:ext uri="{FF2B5EF4-FFF2-40B4-BE49-F238E27FC236}">
                    <a16:creationId xmlns:a16="http://schemas.microsoft.com/office/drawing/2014/main" id="{53616B8F-546E-83FD-49CA-40FDC25750DE}"/>
                  </a:ext>
                </a:extLst>
              </p:cNvPr>
              <p:cNvSpPr txBox="1"/>
              <p:nvPr/>
            </p:nvSpPr>
            <p:spPr>
              <a:xfrm>
                <a:off x="5871180" y="7638944"/>
                <a:ext cx="437347" cy="183124"/>
              </a:xfrm>
              <a:prstGeom prst="rect">
                <a:avLst/>
              </a:prstGeom>
              <a:noFill/>
            </p:spPr>
            <p:txBody>
              <a:bodyPr wrap="none" rtlCol="0">
                <a:spAutoFit/>
              </a:bodyPr>
              <a:lstStyle/>
              <a:p>
                <a:r>
                  <a:rPr lang="en-US" sz="500" dirty="0"/>
                  <a:t>Source </a:t>
                </a:r>
              </a:p>
            </p:txBody>
          </p:sp>
          <p:sp>
            <p:nvSpPr>
              <p:cNvPr id="870" name="TextBox 869">
                <a:extLst>
                  <a:ext uri="{FF2B5EF4-FFF2-40B4-BE49-F238E27FC236}">
                    <a16:creationId xmlns:a16="http://schemas.microsoft.com/office/drawing/2014/main" id="{AF882A5A-DD21-137F-1984-1A660AA1E81C}"/>
                  </a:ext>
                </a:extLst>
              </p:cNvPr>
              <p:cNvSpPr txBox="1"/>
              <p:nvPr/>
            </p:nvSpPr>
            <p:spPr>
              <a:xfrm>
                <a:off x="6749271" y="7638944"/>
                <a:ext cx="435612" cy="183124"/>
              </a:xfrm>
              <a:prstGeom prst="rect">
                <a:avLst/>
              </a:prstGeom>
              <a:noFill/>
            </p:spPr>
            <p:txBody>
              <a:bodyPr wrap="none" rtlCol="0">
                <a:spAutoFit/>
              </a:bodyPr>
              <a:lstStyle/>
              <a:p>
                <a:r>
                  <a:rPr lang="en-US" sz="500" dirty="0"/>
                  <a:t>Target  </a:t>
                </a:r>
              </a:p>
            </p:txBody>
          </p:sp>
        </p:grpSp>
        <p:sp>
          <p:nvSpPr>
            <p:cNvPr id="794" name="TextBox 793">
              <a:extLst>
                <a:ext uri="{FF2B5EF4-FFF2-40B4-BE49-F238E27FC236}">
                  <a16:creationId xmlns:a16="http://schemas.microsoft.com/office/drawing/2014/main" id="{9F63EFEA-517E-F7A1-B3B3-7AE6E19E36C4}"/>
                </a:ext>
              </a:extLst>
            </p:cNvPr>
            <p:cNvSpPr txBox="1"/>
            <p:nvPr/>
          </p:nvSpPr>
          <p:spPr>
            <a:xfrm>
              <a:off x="446802" y="5799621"/>
              <a:ext cx="494046" cy="169277"/>
            </a:xfrm>
            <a:prstGeom prst="rect">
              <a:avLst/>
            </a:prstGeom>
            <a:noFill/>
          </p:spPr>
          <p:txBody>
            <a:bodyPr wrap="none" rtlCol="0">
              <a:spAutoFit/>
            </a:bodyPr>
            <a:lstStyle/>
            <a:p>
              <a:pPr algn="r"/>
              <a:r>
                <a:rPr lang="en-US" sz="500" dirty="0"/>
                <a:t>B cell – C1</a:t>
              </a:r>
            </a:p>
          </p:txBody>
        </p:sp>
        <p:sp>
          <p:nvSpPr>
            <p:cNvPr id="811" name="TextBox 810">
              <a:extLst>
                <a:ext uri="{FF2B5EF4-FFF2-40B4-BE49-F238E27FC236}">
                  <a16:creationId xmlns:a16="http://schemas.microsoft.com/office/drawing/2014/main" id="{6D837E02-898B-B6B3-2836-1B54860E5B0B}"/>
                </a:ext>
              </a:extLst>
            </p:cNvPr>
            <p:cNvSpPr txBox="1"/>
            <p:nvPr/>
          </p:nvSpPr>
          <p:spPr>
            <a:xfrm>
              <a:off x="337798" y="6196140"/>
              <a:ext cx="603050" cy="169277"/>
            </a:xfrm>
            <a:prstGeom prst="rect">
              <a:avLst/>
            </a:prstGeom>
            <a:noFill/>
          </p:spPr>
          <p:txBody>
            <a:bodyPr wrap="none" rtlCol="0">
              <a:spAutoFit/>
            </a:bodyPr>
            <a:lstStyle/>
            <a:p>
              <a:pPr algn="r"/>
              <a:r>
                <a:rPr lang="en-US" sz="500" dirty="0"/>
                <a:t>CD4</a:t>
              </a:r>
              <a:r>
                <a:rPr lang="el-GR" sz="500" dirty="0"/>
                <a:t> Τ</a:t>
              </a:r>
              <a:r>
                <a:rPr lang="en-US" sz="500" dirty="0"/>
                <a:t>CM– C1</a:t>
              </a:r>
            </a:p>
          </p:txBody>
        </p:sp>
        <p:sp>
          <p:nvSpPr>
            <p:cNvPr id="814" name="TextBox 813">
              <a:extLst>
                <a:ext uri="{FF2B5EF4-FFF2-40B4-BE49-F238E27FC236}">
                  <a16:creationId xmlns:a16="http://schemas.microsoft.com/office/drawing/2014/main" id="{4EB9DE4F-9654-820B-A9B1-851FE9994116}"/>
                </a:ext>
              </a:extLst>
            </p:cNvPr>
            <p:cNvSpPr txBox="1"/>
            <p:nvPr/>
          </p:nvSpPr>
          <p:spPr>
            <a:xfrm>
              <a:off x="323371" y="6990366"/>
              <a:ext cx="617477" cy="169277"/>
            </a:xfrm>
            <a:prstGeom prst="rect">
              <a:avLst/>
            </a:prstGeom>
            <a:noFill/>
          </p:spPr>
          <p:txBody>
            <a:bodyPr wrap="none" rtlCol="0">
              <a:spAutoFit/>
            </a:bodyPr>
            <a:lstStyle/>
            <a:p>
              <a:pPr algn="r"/>
              <a:r>
                <a:rPr lang="en-US" sz="500" dirty="0"/>
                <a:t>CD8 TEM – C1</a:t>
              </a:r>
            </a:p>
          </p:txBody>
        </p:sp>
        <p:cxnSp>
          <p:nvCxnSpPr>
            <p:cNvPr id="793" name="Straight Arrow Connector 792">
              <a:extLst>
                <a:ext uri="{FF2B5EF4-FFF2-40B4-BE49-F238E27FC236}">
                  <a16:creationId xmlns:a16="http://schemas.microsoft.com/office/drawing/2014/main" id="{CD686B56-00D4-BC27-13AB-E587E9D6F1B4}"/>
                </a:ext>
              </a:extLst>
            </p:cNvPr>
            <p:cNvCxnSpPr>
              <a:cxnSpLocks/>
            </p:cNvCxnSpPr>
            <p:nvPr/>
          </p:nvCxnSpPr>
          <p:spPr>
            <a:xfrm flipV="1">
              <a:off x="922949" y="5775974"/>
              <a:ext cx="631158" cy="44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1024" name="Picture 1023">
              <a:extLst>
                <a:ext uri="{FF2B5EF4-FFF2-40B4-BE49-F238E27FC236}">
                  <a16:creationId xmlns:a16="http://schemas.microsoft.com/office/drawing/2014/main" id="{E6D9DA62-CE27-F9FE-2FD2-DD0A5DB26E8A}"/>
                </a:ext>
              </a:extLst>
            </p:cNvPr>
            <p:cNvPicPr>
              <a:picLocks noChangeAspect="1"/>
            </p:cNvPicPr>
            <p:nvPr/>
          </p:nvPicPr>
          <p:blipFill>
            <a:blip r:embed="rId23"/>
            <a:srcRect l="62727" t="18766" r="22191" b="20355"/>
            <a:stretch/>
          </p:blipFill>
          <p:spPr>
            <a:xfrm>
              <a:off x="2442452" y="5797498"/>
              <a:ext cx="781000" cy="1471300"/>
            </a:xfrm>
            <a:prstGeom prst="rect">
              <a:avLst/>
            </a:prstGeom>
          </p:spPr>
        </p:pic>
        <p:sp>
          <p:nvSpPr>
            <p:cNvPr id="2" name="TextBox 1">
              <a:extLst>
                <a:ext uri="{FF2B5EF4-FFF2-40B4-BE49-F238E27FC236}">
                  <a16:creationId xmlns:a16="http://schemas.microsoft.com/office/drawing/2014/main" id="{D3C165EE-B463-7952-1263-C1F6863D94AA}"/>
                </a:ext>
              </a:extLst>
            </p:cNvPr>
            <p:cNvSpPr txBox="1"/>
            <p:nvPr/>
          </p:nvSpPr>
          <p:spPr>
            <a:xfrm>
              <a:off x="337798" y="6593484"/>
              <a:ext cx="603050" cy="169277"/>
            </a:xfrm>
            <a:prstGeom prst="rect">
              <a:avLst/>
            </a:prstGeom>
            <a:noFill/>
          </p:spPr>
          <p:txBody>
            <a:bodyPr wrap="none" rtlCol="0">
              <a:spAutoFit/>
            </a:bodyPr>
            <a:lstStyle/>
            <a:p>
              <a:pPr algn="r"/>
              <a:r>
                <a:rPr lang="en-US" sz="500" dirty="0"/>
                <a:t>CD4</a:t>
              </a:r>
              <a:r>
                <a:rPr lang="el-GR" sz="500" dirty="0"/>
                <a:t> Τ</a:t>
              </a:r>
              <a:r>
                <a:rPr lang="en-US" sz="500" dirty="0"/>
                <a:t>CM– C2</a:t>
              </a:r>
            </a:p>
          </p:txBody>
        </p:sp>
        <p:pic>
          <p:nvPicPr>
            <p:cNvPr id="57" name="Picture 56" descr="A blue and orange lines and dots&#10;&#10;AI-generated content may be incorrect.">
              <a:extLst>
                <a:ext uri="{FF2B5EF4-FFF2-40B4-BE49-F238E27FC236}">
                  <a16:creationId xmlns:a16="http://schemas.microsoft.com/office/drawing/2014/main" id="{07FF9933-F557-373B-2E74-FC7EA6EDB56C}"/>
                </a:ext>
              </a:extLst>
            </p:cNvPr>
            <p:cNvPicPr>
              <a:picLocks noChangeAspect="1"/>
            </p:cNvPicPr>
            <p:nvPr/>
          </p:nvPicPr>
          <p:blipFill>
            <a:blip r:embed="rId24"/>
            <a:srcRect l="5111" r="5545"/>
            <a:stretch>
              <a:fillRect/>
            </a:stretch>
          </p:blipFill>
          <p:spPr>
            <a:xfrm>
              <a:off x="889950" y="5823461"/>
              <a:ext cx="709027" cy="1322652"/>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698;p6">
            <a:extLst>
              <a:ext uri="{FF2B5EF4-FFF2-40B4-BE49-F238E27FC236}">
                <a16:creationId xmlns:a16="http://schemas.microsoft.com/office/drawing/2014/main" id="{E2AA57AF-68FA-FD0B-B2E9-7EEAA995EBA1}"/>
              </a:ext>
            </a:extLst>
          </p:cNvPr>
          <p:cNvSpPr/>
          <p:nvPr/>
        </p:nvSpPr>
        <p:spPr>
          <a:xfrm>
            <a:off x="174937" y="157626"/>
            <a:ext cx="173022" cy="2466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Google Shape;699;p6">
            <a:extLst>
              <a:ext uri="{FF2B5EF4-FFF2-40B4-BE49-F238E27FC236}">
                <a16:creationId xmlns:a16="http://schemas.microsoft.com/office/drawing/2014/main" id="{A0DD9AE3-C6C1-CEF5-62FD-AA57368F023C}"/>
              </a:ext>
            </a:extLst>
          </p:cNvPr>
          <p:cNvSpPr txBox="1"/>
          <p:nvPr/>
        </p:nvSpPr>
        <p:spPr>
          <a:xfrm>
            <a:off x="516965" y="152931"/>
            <a:ext cx="2200098" cy="400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8" name="Group 97">
            <a:extLst>
              <a:ext uri="{FF2B5EF4-FFF2-40B4-BE49-F238E27FC236}">
                <a16:creationId xmlns:a16="http://schemas.microsoft.com/office/drawing/2014/main" id="{E9CC171C-52F3-823B-E949-6FEB06460E01}"/>
              </a:ext>
            </a:extLst>
          </p:cNvPr>
          <p:cNvGrpSpPr/>
          <p:nvPr/>
        </p:nvGrpSpPr>
        <p:grpSpPr>
          <a:xfrm>
            <a:off x="347959" y="528897"/>
            <a:ext cx="2582699" cy="1563263"/>
            <a:chOff x="467389" y="515006"/>
            <a:chExt cx="2582699" cy="1563263"/>
          </a:xfrm>
        </p:grpSpPr>
        <p:pic>
          <p:nvPicPr>
            <p:cNvPr id="90" name="Picture 89" descr="A graph of different colored lines&#10;&#10;AI-generated content may be incorrect.">
              <a:extLst>
                <a:ext uri="{FF2B5EF4-FFF2-40B4-BE49-F238E27FC236}">
                  <a16:creationId xmlns:a16="http://schemas.microsoft.com/office/drawing/2014/main" id="{58ACFEBB-9BEF-324F-B7C9-D1467CDC57C3}"/>
                </a:ext>
              </a:extLst>
            </p:cNvPr>
            <p:cNvPicPr>
              <a:picLocks noChangeAspect="1"/>
            </p:cNvPicPr>
            <p:nvPr/>
          </p:nvPicPr>
          <p:blipFill>
            <a:blip r:embed="rId3"/>
            <a:srcRect l="11552" r="30368" b="14657"/>
            <a:stretch>
              <a:fillRect/>
            </a:stretch>
          </p:blipFill>
          <p:spPr>
            <a:xfrm>
              <a:off x="879934" y="637233"/>
              <a:ext cx="1371600" cy="1164480"/>
            </a:xfrm>
            <a:prstGeom prst="rect">
              <a:avLst/>
            </a:prstGeom>
          </p:spPr>
        </p:pic>
        <p:sp>
          <p:nvSpPr>
            <p:cNvPr id="23" name="TextBox 22">
              <a:extLst>
                <a:ext uri="{FF2B5EF4-FFF2-40B4-BE49-F238E27FC236}">
                  <a16:creationId xmlns:a16="http://schemas.microsoft.com/office/drawing/2014/main" id="{1ADC6197-6DF2-91CD-C9D0-949F23FBC960}"/>
                </a:ext>
              </a:extLst>
            </p:cNvPr>
            <p:cNvSpPr txBox="1"/>
            <p:nvPr/>
          </p:nvSpPr>
          <p:spPr>
            <a:xfrm>
              <a:off x="845572" y="1877862"/>
              <a:ext cx="1392938" cy="20040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25" name="Google Shape;697;p6">
              <a:extLst>
                <a:ext uri="{FF2B5EF4-FFF2-40B4-BE49-F238E27FC236}">
                  <a16:creationId xmlns:a16="http://schemas.microsoft.com/office/drawing/2014/main" id="{7B34D7E7-3517-CF6A-1F06-39B89F1E5D2F}"/>
                </a:ext>
              </a:extLst>
            </p:cNvPr>
            <p:cNvSpPr txBox="1"/>
            <p:nvPr/>
          </p:nvSpPr>
          <p:spPr>
            <a:xfrm>
              <a:off x="943228" y="515006"/>
              <a:ext cx="122299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K=4,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TextBox 25">
              <a:extLst>
                <a:ext uri="{FF2B5EF4-FFF2-40B4-BE49-F238E27FC236}">
                  <a16:creationId xmlns:a16="http://schemas.microsoft.com/office/drawing/2014/main" id="{5AF63429-CE8B-D22C-A51C-760C7A5C9B2A}"/>
                </a:ext>
              </a:extLst>
            </p:cNvPr>
            <p:cNvSpPr txBox="1"/>
            <p:nvPr/>
          </p:nvSpPr>
          <p:spPr>
            <a:xfrm rot="16200000">
              <a:off x="-9059" y="1171499"/>
              <a:ext cx="1153301" cy="20040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grpSp>
          <p:nvGrpSpPr>
            <p:cNvPr id="27" name="Group 26">
              <a:extLst>
                <a:ext uri="{FF2B5EF4-FFF2-40B4-BE49-F238E27FC236}">
                  <a16:creationId xmlns:a16="http://schemas.microsoft.com/office/drawing/2014/main" id="{E3807A96-F187-D23C-96A4-D983737E970C}"/>
                </a:ext>
              </a:extLst>
            </p:cNvPr>
            <p:cNvGrpSpPr/>
            <p:nvPr/>
          </p:nvGrpSpPr>
          <p:grpSpPr>
            <a:xfrm>
              <a:off x="2214738" y="811579"/>
              <a:ext cx="835350" cy="874254"/>
              <a:chOff x="6895606" y="1091881"/>
              <a:chExt cx="833883" cy="872720"/>
            </a:xfrm>
          </p:grpSpPr>
          <p:pic>
            <p:nvPicPr>
              <p:cNvPr id="37" name="Picture 36" descr="A group of colorful circles with black text&#10;&#10;Description automatically generated">
                <a:extLst>
                  <a:ext uri="{FF2B5EF4-FFF2-40B4-BE49-F238E27FC236}">
                    <a16:creationId xmlns:a16="http://schemas.microsoft.com/office/drawing/2014/main" id="{ADE1E30E-C052-1B8F-E09B-40A89B37D93D}"/>
                  </a:ext>
                </a:extLst>
              </p:cNvPr>
              <p:cNvPicPr>
                <a:picLocks noChangeAspect="1"/>
              </p:cNvPicPr>
              <p:nvPr/>
            </p:nvPicPr>
            <p:blipFill rotWithShape="1">
              <a:blip r:embed="rId4"/>
              <a:srcRect t="18614" r="70204"/>
              <a:stretch/>
            </p:blipFill>
            <p:spPr>
              <a:xfrm>
                <a:off x="6944282" y="1286190"/>
                <a:ext cx="191865" cy="624649"/>
              </a:xfrm>
              <a:prstGeom prst="rect">
                <a:avLst/>
              </a:prstGeom>
            </p:spPr>
          </p:pic>
          <p:grpSp>
            <p:nvGrpSpPr>
              <p:cNvPr id="38" name="Group 37">
                <a:extLst>
                  <a:ext uri="{FF2B5EF4-FFF2-40B4-BE49-F238E27FC236}">
                    <a16:creationId xmlns:a16="http://schemas.microsoft.com/office/drawing/2014/main" id="{09D15EB5-71F8-8543-1B71-B0494150C881}"/>
                  </a:ext>
                </a:extLst>
              </p:cNvPr>
              <p:cNvGrpSpPr/>
              <p:nvPr/>
            </p:nvGrpSpPr>
            <p:grpSpPr>
              <a:xfrm>
                <a:off x="6895606" y="1091881"/>
                <a:ext cx="833883" cy="872720"/>
                <a:chOff x="6895606" y="1091881"/>
                <a:chExt cx="833883" cy="872720"/>
              </a:xfrm>
            </p:grpSpPr>
            <p:sp>
              <p:nvSpPr>
                <p:cNvPr id="39" name="TextBox 38">
                  <a:extLst>
                    <a:ext uri="{FF2B5EF4-FFF2-40B4-BE49-F238E27FC236}">
                      <a16:creationId xmlns:a16="http://schemas.microsoft.com/office/drawing/2014/main" id="{D9BE057A-DA20-1CAE-A2EE-9789A8D92023}"/>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40" name="TextBox 39">
                  <a:extLst>
                    <a:ext uri="{FF2B5EF4-FFF2-40B4-BE49-F238E27FC236}">
                      <a16:creationId xmlns:a16="http://schemas.microsoft.com/office/drawing/2014/main" id="{8AEEE8C6-4A57-340B-4724-3D95553017B6}"/>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41" name="TextBox 40">
                  <a:extLst>
                    <a:ext uri="{FF2B5EF4-FFF2-40B4-BE49-F238E27FC236}">
                      <a16:creationId xmlns:a16="http://schemas.microsoft.com/office/drawing/2014/main" id="{C7CFE44B-181C-71C7-973A-C35AFC70A8FD}"/>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42" name="TextBox 41">
                  <a:extLst>
                    <a:ext uri="{FF2B5EF4-FFF2-40B4-BE49-F238E27FC236}">
                      <a16:creationId xmlns:a16="http://schemas.microsoft.com/office/drawing/2014/main" id="{1F7E7329-EEF7-A35E-8C66-E620845A5F12}"/>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43" name="TextBox 42">
                  <a:extLst>
                    <a:ext uri="{FF2B5EF4-FFF2-40B4-BE49-F238E27FC236}">
                      <a16:creationId xmlns:a16="http://schemas.microsoft.com/office/drawing/2014/main" id="{AB4CA53F-B9A8-7E5D-4702-1C4070384E2B}"/>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44" name="TextBox 43">
                  <a:extLst>
                    <a:ext uri="{FF2B5EF4-FFF2-40B4-BE49-F238E27FC236}">
                      <a16:creationId xmlns:a16="http://schemas.microsoft.com/office/drawing/2014/main" id="{26069708-2425-2E29-36D3-4ADD0D792FE5}"/>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cxnSp>
          <p:nvCxnSpPr>
            <p:cNvPr id="30" name="Google Shape;696;p6">
              <a:extLst>
                <a:ext uri="{FF2B5EF4-FFF2-40B4-BE49-F238E27FC236}">
                  <a16:creationId xmlns:a16="http://schemas.microsoft.com/office/drawing/2014/main" id="{AD90E39B-8DFB-A84A-DFB4-7DB302E3BE07}"/>
                </a:ext>
              </a:extLst>
            </p:cNvPr>
            <p:cNvCxnSpPr>
              <a:cxnSpLocks/>
              <a:stCxn id="34" idx="4"/>
            </p:cNvCxnSpPr>
            <p:nvPr/>
          </p:nvCxnSpPr>
          <p:spPr>
            <a:xfrm flipH="1">
              <a:off x="1149748" y="962444"/>
              <a:ext cx="1394" cy="814351"/>
            </a:xfrm>
            <a:prstGeom prst="straightConnector1">
              <a:avLst/>
            </a:prstGeom>
            <a:noFill/>
            <a:ln w="19050" cap="flat" cmpd="sng">
              <a:solidFill>
                <a:srgbClr val="C00000"/>
              </a:solidFill>
              <a:prstDash val="dash"/>
              <a:miter lim="800000"/>
              <a:headEnd type="none" w="sm" len="sm"/>
              <a:tailEnd type="none" w="sm" len="sm"/>
            </a:ln>
          </p:spPr>
        </p:cxnSp>
        <p:sp>
          <p:nvSpPr>
            <p:cNvPr id="32" name="TextBox 31">
              <a:extLst>
                <a:ext uri="{FF2B5EF4-FFF2-40B4-BE49-F238E27FC236}">
                  <a16:creationId xmlns:a16="http://schemas.microsoft.com/office/drawing/2014/main" id="{31AF3502-A253-D27E-4417-43BEDC46DE4A}"/>
                </a:ext>
              </a:extLst>
            </p:cNvPr>
            <p:cNvSpPr txBox="1"/>
            <p:nvPr/>
          </p:nvSpPr>
          <p:spPr>
            <a:xfrm>
              <a:off x="609331" y="1090153"/>
              <a:ext cx="333897"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3" name="TextBox 32">
              <a:extLst>
                <a:ext uri="{FF2B5EF4-FFF2-40B4-BE49-F238E27FC236}">
                  <a16:creationId xmlns:a16="http://schemas.microsoft.com/office/drawing/2014/main" id="{F42C958C-A572-66D6-9952-8F47E2ACE7B3}"/>
                </a:ext>
              </a:extLst>
            </p:cNvPr>
            <p:cNvSpPr txBox="1"/>
            <p:nvPr/>
          </p:nvSpPr>
          <p:spPr>
            <a:xfrm>
              <a:off x="680097" y="1505763"/>
              <a:ext cx="217736"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4" name="Oval 33">
              <a:extLst>
                <a:ext uri="{FF2B5EF4-FFF2-40B4-BE49-F238E27FC236}">
                  <a16:creationId xmlns:a16="http://schemas.microsoft.com/office/drawing/2014/main" id="{2E9739F3-B27F-91E2-66BD-A9BF96C504BB}"/>
                </a:ext>
              </a:extLst>
            </p:cNvPr>
            <p:cNvSpPr>
              <a:spLocks noChangeAspect="1"/>
            </p:cNvSpPr>
            <p:nvPr/>
          </p:nvSpPr>
          <p:spPr>
            <a:xfrm>
              <a:off x="1125656" y="911473"/>
              <a:ext cx="50972" cy="5097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E207AB5-1C21-390C-E6CD-E69743DC70A6}"/>
                </a:ext>
              </a:extLst>
            </p:cNvPr>
            <p:cNvSpPr txBox="1"/>
            <p:nvPr/>
          </p:nvSpPr>
          <p:spPr>
            <a:xfrm>
              <a:off x="609331" y="1271250"/>
              <a:ext cx="333897"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nvGrpSpPr>
            <p:cNvPr id="93" name="Group 92">
              <a:extLst>
                <a:ext uri="{FF2B5EF4-FFF2-40B4-BE49-F238E27FC236}">
                  <a16:creationId xmlns:a16="http://schemas.microsoft.com/office/drawing/2014/main" id="{6E8DF579-7776-3761-025B-B46FFDEC00AD}"/>
                </a:ext>
              </a:extLst>
            </p:cNvPr>
            <p:cNvGrpSpPr/>
            <p:nvPr/>
          </p:nvGrpSpPr>
          <p:grpSpPr>
            <a:xfrm>
              <a:off x="1040083" y="1774232"/>
              <a:ext cx="1261213" cy="200055"/>
              <a:chOff x="1040083" y="1774232"/>
              <a:chExt cx="1261213" cy="200055"/>
            </a:xfrm>
          </p:grpSpPr>
          <p:sp>
            <p:nvSpPr>
              <p:cNvPr id="31" name="TextBox 30">
                <a:extLst>
                  <a:ext uri="{FF2B5EF4-FFF2-40B4-BE49-F238E27FC236}">
                    <a16:creationId xmlns:a16="http://schemas.microsoft.com/office/drawing/2014/main" id="{D721BB52-5963-1871-E211-8ED550FBCAD1}"/>
                  </a:ext>
                </a:extLst>
              </p:cNvPr>
              <p:cNvSpPr txBox="1"/>
              <p:nvPr/>
            </p:nvSpPr>
            <p:spPr>
              <a:xfrm>
                <a:off x="1040083"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4</a:t>
                </a:r>
              </a:p>
            </p:txBody>
          </p:sp>
          <p:sp>
            <p:nvSpPr>
              <p:cNvPr id="35" name="TextBox 34">
                <a:extLst>
                  <a:ext uri="{FF2B5EF4-FFF2-40B4-BE49-F238E27FC236}">
                    <a16:creationId xmlns:a16="http://schemas.microsoft.com/office/drawing/2014/main" id="{6317D5C5-D6E2-051B-E98A-BEEB66EEBA49}"/>
                  </a:ext>
                </a:extLst>
              </p:cNvPr>
              <p:cNvSpPr txBox="1"/>
              <p:nvPr/>
            </p:nvSpPr>
            <p:spPr>
              <a:xfrm>
                <a:off x="2037396" y="1774232"/>
                <a:ext cx="263900" cy="185862"/>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sp>
            <p:nvSpPr>
              <p:cNvPr id="91" name="TextBox 90">
                <a:extLst>
                  <a:ext uri="{FF2B5EF4-FFF2-40B4-BE49-F238E27FC236}">
                    <a16:creationId xmlns:a16="http://schemas.microsoft.com/office/drawing/2014/main" id="{6304FDF6-2E53-2832-E714-937EEB99B5CC}"/>
                  </a:ext>
                </a:extLst>
              </p:cNvPr>
              <p:cNvSpPr txBox="1"/>
              <p:nvPr/>
            </p:nvSpPr>
            <p:spPr>
              <a:xfrm>
                <a:off x="1379929"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6</a:t>
                </a:r>
              </a:p>
            </p:txBody>
          </p:sp>
          <p:sp>
            <p:nvSpPr>
              <p:cNvPr id="92" name="TextBox 91">
                <a:extLst>
                  <a:ext uri="{FF2B5EF4-FFF2-40B4-BE49-F238E27FC236}">
                    <a16:creationId xmlns:a16="http://schemas.microsoft.com/office/drawing/2014/main" id="{8290F4B1-C96E-41A5-F632-8B12F4B898DC}"/>
                  </a:ext>
                </a:extLst>
              </p:cNvPr>
              <p:cNvSpPr txBox="1"/>
              <p:nvPr/>
            </p:nvSpPr>
            <p:spPr>
              <a:xfrm>
                <a:off x="1726125" y="1774232"/>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8</a:t>
                </a:r>
              </a:p>
            </p:txBody>
          </p:sp>
        </p:grpSp>
        <p:sp>
          <p:nvSpPr>
            <p:cNvPr id="94" name="TextBox 93">
              <a:extLst>
                <a:ext uri="{FF2B5EF4-FFF2-40B4-BE49-F238E27FC236}">
                  <a16:creationId xmlns:a16="http://schemas.microsoft.com/office/drawing/2014/main" id="{0891E141-BEBA-E589-0541-8C5939274D0C}"/>
                </a:ext>
              </a:extLst>
            </p:cNvPr>
            <p:cNvSpPr txBox="1"/>
            <p:nvPr/>
          </p:nvSpPr>
          <p:spPr>
            <a:xfrm>
              <a:off x="583834" y="894863"/>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0.15</a:t>
              </a:r>
            </a:p>
          </p:txBody>
        </p:sp>
        <p:sp>
          <p:nvSpPr>
            <p:cNvPr id="95" name="TextBox 94">
              <a:extLst>
                <a:ext uri="{FF2B5EF4-FFF2-40B4-BE49-F238E27FC236}">
                  <a16:creationId xmlns:a16="http://schemas.microsoft.com/office/drawing/2014/main" id="{ADB61CD0-D3EA-F7F9-BA33-1FB5BC44FC66}"/>
                </a:ext>
              </a:extLst>
            </p:cNvPr>
            <p:cNvSpPr txBox="1"/>
            <p:nvPr/>
          </p:nvSpPr>
          <p:spPr>
            <a:xfrm>
              <a:off x="583834" y="699573"/>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grpSp>
      <p:sp>
        <p:nvSpPr>
          <p:cNvPr id="101" name="Google Shape;731;p6">
            <a:extLst>
              <a:ext uri="{FF2B5EF4-FFF2-40B4-BE49-F238E27FC236}">
                <a16:creationId xmlns:a16="http://schemas.microsoft.com/office/drawing/2014/main" id="{42B705A2-CA91-61E2-A377-05F09B793993}"/>
              </a:ext>
            </a:extLst>
          </p:cNvPr>
          <p:cNvSpPr/>
          <p:nvPr/>
        </p:nvSpPr>
        <p:spPr>
          <a:xfrm>
            <a:off x="2993527" y="15750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 name="Google Shape;732;p6">
            <a:extLst>
              <a:ext uri="{FF2B5EF4-FFF2-40B4-BE49-F238E27FC236}">
                <a16:creationId xmlns:a16="http://schemas.microsoft.com/office/drawing/2014/main" id="{97D8C139-FA96-C060-738E-FFAD2F1B9CD1}"/>
              </a:ext>
            </a:extLst>
          </p:cNvPr>
          <p:cNvSpPr txBox="1"/>
          <p:nvPr/>
        </p:nvSpPr>
        <p:spPr>
          <a:xfrm>
            <a:off x="3358745" y="157502"/>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13" name="Group 112">
            <a:extLst>
              <a:ext uri="{FF2B5EF4-FFF2-40B4-BE49-F238E27FC236}">
                <a16:creationId xmlns:a16="http://schemas.microsoft.com/office/drawing/2014/main" id="{87CCF3EA-0B1B-0DC6-1DEB-51C3AB5C0A69}"/>
              </a:ext>
            </a:extLst>
          </p:cNvPr>
          <p:cNvGrpSpPr/>
          <p:nvPr/>
        </p:nvGrpSpPr>
        <p:grpSpPr>
          <a:xfrm>
            <a:off x="3195700" y="374360"/>
            <a:ext cx="3211372" cy="1613818"/>
            <a:chOff x="288688" y="2358288"/>
            <a:chExt cx="3211372" cy="1613818"/>
          </a:xfrm>
        </p:grpSpPr>
        <p:grpSp>
          <p:nvGrpSpPr>
            <p:cNvPr id="82" name="Group 81">
              <a:extLst>
                <a:ext uri="{FF2B5EF4-FFF2-40B4-BE49-F238E27FC236}">
                  <a16:creationId xmlns:a16="http://schemas.microsoft.com/office/drawing/2014/main" id="{392648E8-19D6-6077-3530-C76EF6205BB4}"/>
                </a:ext>
              </a:extLst>
            </p:cNvPr>
            <p:cNvGrpSpPr/>
            <p:nvPr/>
          </p:nvGrpSpPr>
          <p:grpSpPr>
            <a:xfrm>
              <a:off x="2730622" y="2728961"/>
              <a:ext cx="769438" cy="1070263"/>
              <a:chOff x="6548902" y="3919623"/>
              <a:chExt cx="769438" cy="1070263"/>
            </a:xfrm>
          </p:grpSpPr>
          <p:sp>
            <p:nvSpPr>
              <p:cNvPr id="83" name="Google Shape;354;p2">
                <a:extLst>
                  <a:ext uri="{FF2B5EF4-FFF2-40B4-BE49-F238E27FC236}">
                    <a16:creationId xmlns:a16="http://schemas.microsoft.com/office/drawing/2014/main" id="{A867BC77-E6F5-54E7-9501-E3789A1A7129}"/>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 name="Google Shape;355;p2">
                <a:extLst>
                  <a:ext uri="{FF2B5EF4-FFF2-40B4-BE49-F238E27FC236}">
                    <a16:creationId xmlns:a16="http://schemas.microsoft.com/office/drawing/2014/main" id="{99AC26C7-EA01-3E21-E44A-3951CF51CB31}"/>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5" name="Google Shape;356;p2">
                <a:extLst>
                  <a:ext uri="{FF2B5EF4-FFF2-40B4-BE49-F238E27FC236}">
                    <a16:creationId xmlns:a16="http://schemas.microsoft.com/office/drawing/2014/main" id="{DCF1C03A-2F19-6954-341E-B1400E30AE3D}"/>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357;p2">
                <a:extLst>
                  <a:ext uri="{FF2B5EF4-FFF2-40B4-BE49-F238E27FC236}">
                    <a16:creationId xmlns:a16="http://schemas.microsoft.com/office/drawing/2014/main" id="{1F1B3249-2F16-A868-A2B2-8A890648C08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7" name="Google Shape;358;p2">
                <a:extLst>
                  <a:ext uri="{FF2B5EF4-FFF2-40B4-BE49-F238E27FC236}">
                    <a16:creationId xmlns:a16="http://schemas.microsoft.com/office/drawing/2014/main" id="{D0B148B5-025A-34EE-820E-C42DCE3DFBFC}"/>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8" name="Google Shape;359;p2">
                <a:extLst>
                  <a:ext uri="{FF2B5EF4-FFF2-40B4-BE49-F238E27FC236}">
                    <a16:creationId xmlns:a16="http://schemas.microsoft.com/office/drawing/2014/main" id="{854C825D-9A8D-E9D6-562D-EC35E666DDF8}"/>
                  </a:ext>
                </a:extLst>
              </p:cNvPr>
              <p:cNvPicPr preferRelativeResize="0"/>
              <p:nvPr/>
            </p:nvPicPr>
            <p:blipFill rotWithShape="1">
              <a:blip r:embed="rId5">
                <a:alphaModFix/>
              </a:blip>
              <a:srcRect l="14942"/>
              <a:stretch/>
            </p:blipFill>
            <p:spPr>
              <a:xfrm>
                <a:off x="6801925" y="4259394"/>
                <a:ext cx="131696" cy="649155"/>
              </a:xfrm>
              <a:prstGeom prst="rect">
                <a:avLst/>
              </a:prstGeom>
              <a:noFill/>
              <a:ln>
                <a:noFill/>
              </a:ln>
            </p:spPr>
          </p:pic>
        </p:grpSp>
        <p:grpSp>
          <p:nvGrpSpPr>
            <p:cNvPr id="112" name="Group 111">
              <a:extLst>
                <a:ext uri="{FF2B5EF4-FFF2-40B4-BE49-F238E27FC236}">
                  <a16:creationId xmlns:a16="http://schemas.microsoft.com/office/drawing/2014/main" id="{28A52F32-852E-4213-DCF7-0C2A464EACC5}"/>
                </a:ext>
              </a:extLst>
            </p:cNvPr>
            <p:cNvGrpSpPr/>
            <p:nvPr/>
          </p:nvGrpSpPr>
          <p:grpSpPr>
            <a:xfrm>
              <a:off x="288688" y="2358288"/>
              <a:ext cx="2510069" cy="1613818"/>
              <a:chOff x="288688" y="2358288"/>
              <a:chExt cx="2510069" cy="1613818"/>
            </a:xfrm>
          </p:grpSpPr>
          <p:pic>
            <p:nvPicPr>
              <p:cNvPr id="109" name="Picture 108" descr="A close-up of a screen&#10;&#10;AI-generated content may be incorrect.">
                <a:extLst>
                  <a:ext uri="{FF2B5EF4-FFF2-40B4-BE49-F238E27FC236}">
                    <a16:creationId xmlns:a16="http://schemas.microsoft.com/office/drawing/2014/main" id="{E2DCE64D-FD03-8213-B2A6-4729A2F29D9C}"/>
                  </a:ext>
                </a:extLst>
              </p:cNvPr>
              <p:cNvPicPr>
                <a:picLocks noChangeAspect="1"/>
              </p:cNvPicPr>
              <p:nvPr/>
            </p:nvPicPr>
            <p:blipFill>
              <a:blip r:embed="rId6"/>
              <a:srcRect l="1" t="10169" r="11994"/>
              <a:stretch>
                <a:fillRect/>
              </a:stretch>
            </p:blipFill>
            <p:spPr>
              <a:xfrm>
                <a:off x="288688" y="2672032"/>
                <a:ext cx="2510069" cy="1300074"/>
              </a:xfrm>
              <a:prstGeom prst="rect">
                <a:avLst/>
              </a:prstGeom>
            </p:spPr>
          </p:pic>
          <p:pic>
            <p:nvPicPr>
              <p:cNvPr id="111" name="Picture 110">
                <a:extLst>
                  <a:ext uri="{FF2B5EF4-FFF2-40B4-BE49-F238E27FC236}">
                    <a16:creationId xmlns:a16="http://schemas.microsoft.com/office/drawing/2014/main" id="{698D6C06-3B91-6895-DB88-372AF1F84046}"/>
                  </a:ext>
                </a:extLst>
              </p:cNvPr>
              <p:cNvPicPr>
                <a:picLocks noChangeAspect="1"/>
              </p:cNvPicPr>
              <p:nvPr/>
            </p:nvPicPr>
            <p:blipFill>
              <a:blip r:embed="rId7"/>
              <a:stretch>
                <a:fillRect/>
              </a:stretch>
            </p:blipFill>
            <p:spPr>
              <a:xfrm>
                <a:off x="480175" y="2525325"/>
                <a:ext cx="2309530" cy="140532"/>
              </a:xfrm>
              <a:prstGeom prst="rect">
                <a:avLst/>
              </a:prstGeom>
            </p:spPr>
          </p:pic>
          <p:sp>
            <p:nvSpPr>
              <p:cNvPr id="75" name="Google Shape;721;p6">
                <a:extLst>
                  <a:ext uri="{FF2B5EF4-FFF2-40B4-BE49-F238E27FC236}">
                    <a16:creationId xmlns:a16="http://schemas.microsoft.com/office/drawing/2014/main" id="{899904CB-CB78-036C-5C8D-57849DA799E7}"/>
                  </a:ext>
                </a:extLst>
              </p:cNvPr>
              <p:cNvSpPr txBox="1"/>
              <p:nvPr/>
            </p:nvSpPr>
            <p:spPr>
              <a:xfrm>
                <a:off x="1080415" y="2358288"/>
                <a:ext cx="37644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6" name="Google Shape;722;p6">
                <a:extLst>
                  <a:ext uri="{FF2B5EF4-FFF2-40B4-BE49-F238E27FC236}">
                    <a16:creationId xmlns:a16="http://schemas.microsoft.com/office/drawing/2014/main" id="{AB0947C5-94A6-2C10-63A1-95EB07A1A7F1}"/>
                  </a:ext>
                </a:extLst>
              </p:cNvPr>
              <p:cNvSpPr txBox="1"/>
              <p:nvPr/>
            </p:nvSpPr>
            <p:spPr>
              <a:xfrm>
                <a:off x="1898433" y="2358288"/>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 name="Google Shape;723;p6">
                <a:extLst>
                  <a:ext uri="{FF2B5EF4-FFF2-40B4-BE49-F238E27FC236}">
                    <a16:creationId xmlns:a16="http://schemas.microsoft.com/office/drawing/2014/main" id="{70951AD7-9383-A2AB-273A-E18557D72C28}"/>
                  </a:ext>
                </a:extLst>
              </p:cNvPr>
              <p:cNvSpPr txBox="1"/>
              <p:nvPr/>
            </p:nvSpPr>
            <p:spPr>
              <a:xfrm>
                <a:off x="2090089" y="2358288"/>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 name="Google Shape;724;p6">
                <a:extLst>
                  <a:ext uri="{FF2B5EF4-FFF2-40B4-BE49-F238E27FC236}">
                    <a16:creationId xmlns:a16="http://schemas.microsoft.com/office/drawing/2014/main" id="{C81B412B-D889-C1E1-D156-B24BA12B8341}"/>
                  </a:ext>
                </a:extLst>
              </p:cNvPr>
              <p:cNvSpPr txBox="1"/>
              <p:nvPr/>
            </p:nvSpPr>
            <p:spPr>
              <a:xfrm>
                <a:off x="2387401" y="2358288"/>
                <a:ext cx="34578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 name="Google Shape;705;p6">
                <a:extLst>
                  <a:ext uri="{FF2B5EF4-FFF2-40B4-BE49-F238E27FC236}">
                    <a16:creationId xmlns:a16="http://schemas.microsoft.com/office/drawing/2014/main" id="{925DDBB0-2AD8-17FB-4BE0-07B6B4652E81}"/>
                  </a:ext>
                </a:extLst>
              </p:cNvPr>
              <p:cNvSpPr/>
              <p:nvPr/>
            </p:nvSpPr>
            <p:spPr>
              <a:xfrm>
                <a:off x="2360835" y="2556081"/>
                <a:ext cx="414748" cy="141602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223" name="Group 222">
            <a:extLst>
              <a:ext uri="{FF2B5EF4-FFF2-40B4-BE49-F238E27FC236}">
                <a16:creationId xmlns:a16="http://schemas.microsoft.com/office/drawing/2014/main" id="{52FA0E72-507A-B7B9-21D3-208E49FD61AC}"/>
              </a:ext>
            </a:extLst>
          </p:cNvPr>
          <p:cNvGrpSpPr/>
          <p:nvPr/>
        </p:nvGrpSpPr>
        <p:grpSpPr>
          <a:xfrm>
            <a:off x="4779946" y="2313453"/>
            <a:ext cx="2136071" cy="1384544"/>
            <a:chOff x="4779946" y="2313453"/>
            <a:chExt cx="2136071" cy="1384544"/>
          </a:xfrm>
        </p:grpSpPr>
        <p:grpSp>
          <p:nvGrpSpPr>
            <p:cNvPr id="221" name="Group 220">
              <a:extLst>
                <a:ext uri="{FF2B5EF4-FFF2-40B4-BE49-F238E27FC236}">
                  <a16:creationId xmlns:a16="http://schemas.microsoft.com/office/drawing/2014/main" id="{B2FD0363-A9C0-F733-4477-8DE14CE88F8E}"/>
                </a:ext>
              </a:extLst>
            </p:cNvPr>
            <p:cNvGrpSpPr/>
            <p:nvPr/>
          </p:nvGrpSpPr>
          <p:grpSpPr>
            <a:xfrm>
              <a:off x="5360925" y="2783597"/>
              <a:ext cx="1002590" cy="914400"/>
              <a:chOff x="4450734" y="3543240"/>
              <a:chExt cx="1002590" cy="914400"/>
            </a:xfrm>
          </p:grpSpPr>
          <p:sp>
            <p:nvSpPr>
              <p:cNvPr id="219" name="Freeform 218">
                <a:extLst>
                  <a:ext uri="{FF2B5EF4-FFF2-40B4-BE49-F238E27FC236}">
                    <a16:creationId xmlns:a16="http://schemas.microsoft.com/office/drawing/2014/main" id="{9426C912-8463-F80B-952F-998D8FAC0D2A}"/>
                  </a:ext>
                </a:extLst>
              </p:cNvPr>
              <p:cNvSpPr>
                <a:spLocks noChangeAspect="1"/>
              </p:cNvSpPr>
              <p:nvPr/>
            </p:nvSpPr>
            <p:spPr>
              <a:xfrm>
                <a:off x="4584644" y="3566100"/>
                <a:ext cx="780490" cy="868680"/>
              </a:xfrm>
              <a:custGeom>
                <a:avLst/>
                <a:gdLst>
                  <a:gd name="connsiteX0" fmla="*/ 434340 w 780490"/>
                  <a:gd name="connsiteY0" fmla="*/ 0 h 868680"/>
                  <a:gd name="connsiteX1" fmla="*/ 471084 w 780490"/>
                  <a:gd name="connsiteY1" fmla="*/ 3704 h 868680"/>
                  <a:gd name="connsiteX2" fmla="*/ 501253 w 780490"/>
                  <a:gd name="connsiteY2" fmla="*/ 13069 h 868680"/>
                  <a:gd name="connsiteX3" fmla="*/ 780490 w 780490"/>
                  <a:gd name="connsiteY3" fmla="*/ 434340 h 868680"/>
                  <a:gd name="connsiteX4" fmla="*/ 501253 w 780490"/>
                  <a:gd name="connsiteY4" fmla="*/ 855611 h 868680"/>
                  <a:gd name="connsiteX5" fmla="*/ 471084 w 780490"/>
                  <a:gd name="connsiteY5" fmla="*/ 864976 h 868680"/>
                  <a:gd name="connsiteX6" fmla="*/ 434340 w 780490"/>
                  <a:gd name="connsiteY6" fmla="*/ 868680 h 868680"/>
                  <a:gd name="connsiteX7" fmla="*/ 0 w 780490"/>
                  <a:gd name="connsiteY7" fmla="*/ 434340 h 868680"/>
                  <a:gd name="connsiteX8" fmla="*/ 434340 w 780490"/>
                  <a:gd name="connsiteY8"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90" h="868680">
                    <a:moveTo>
                      <a:pt x="434340" y="0"/>
                    </a:moveTo>
                    <a:lnTo>
                      <a:pt x="471084" y="3704"/>
                    </a:lnTo>
                    <a:lnTo>
                      <a:pt x="501253" y="13069"/>
                    </a:lnTo>
                    <a:cubicBezTo>
                      <a:pt x="665349" y="82476"/>
                      <a:pt x="780490" y="244961"/>
                      <a:pt x="780490" y="434340"/>
                    </a:cubicBezTo>
                    <a:cubicBezTo>
                      <a:pt x="780490" y="623719"/>
                      <a:pt x="665349" y="786205"/>
                      <a:pt x="501253" y="855611"/>
                    </a:cubicBezTo>
                    <a:lnTo>
                      <a:pt x="471084" y="864976"/>
                    </a:lnTo>
                    <a:lnTo>
                      <a:pt x="434340" y="868680"/>
                    </a:lnTo>
                    <a:cubicBezTo>
                      <a:pt x="194461" y="868680"/>
                      <a:pt x="0" y="674219"/>
                      <a:pt x="0" y="434340"/>
                    </a:cubicBezTo>
                    <a:cubicBezTo>
                      <a:pt x="0" y="194461"/>
                      <a:pt x="194461" y="0"/>
                      <a:pt x="434340" y="0"/>
                    </a:cubicBezTo>
                    <a:close/>
                  </a:path>
                </a:pathLst>
              </a:custGeom>
              <a:solidFill>
                <a:srgbClr val="B7BC70"/>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8" name="Freeform 217">
                <a:extLst>
                  <a:ext uri="{FF2B5EF4-FFF2-40B4-BE49-F238E27FC236}">
                    <a16:creationId xmlns:a16="http://schemas.microsoft.com/office/drawing/2014/main" id="{FCF20447-E0DC-26C1-F37D-0A17C95DC17A}"/>
                  </a:ext>
                </a:extLst>
              </p:cNvPr>
              <p:cNvSpPr>
                <a:spLocks noChangeAspect="1"/>
              </p:cNvSpPr>
              <p:nvPr/>
            </p:nvSpPr>
            <p:spPr>
              <a:xfrm>
                <a:off x="4450734" y="3543240"/>
                <a:ext cx="604994" cy="914400"/>
              </a:xfrm>
              <a:custGeom>
                <a:avLst/>
                <a:gdLst>
                  <a:gd name="connsiteX0" fmla="*/ 457200 w 604994"/>
                  <a:gd name="connsiteY0" fmla="*/ 0 h 914400"/>
                  <a:gd name="connsiteX1" fmla="*/ 549342 w 604994"/>
                  <a:gd name="connsiteY1" fmla="*/ 9289 h 914400"/>
                  <a:gd name="connsiteX2" fmla="*/ 604994 w 604994"/>
                  <a:gd name="connsiteY2" fmla="*/ 26564 h 914400"/>
                  <a:gd name="connsiteX3" fmla="*/ 568250 w 604994"/>
                  <a:gd name="connsiteY3" fmla="*/ 22860 h 914400"/>
                  <a:gd name="connsiteX4" fmla="*/ 133910 w 604994"/>
                  <a:gd name="connsiteY4" fmla="*/ 457200 h 914400"/>
                  <a:gd name="connsiteX5" fmla="*/ 568250 w 604994"/>
                  <a:gd name="connsiteY5" fmla="*/ 891540 h 914400"/>
                  <a:gd name="connsiteX6" fmla="*/ 604994 w 604994"/>
                  <a:gd name="connsiteY6" fmla="*/ 887836 h 914400"/>
                  <a:gd name="connsiteX7" fmla="*/ 549342 w 604994"/>
                  <a:gd name="connsiteY7" fmla="*/ 905111 h 914400"/>
                  <a:gd name="connsiteX8" fmla="*/ 457200 w 604994"/>
                  <a:gd name="connsiteY8" fmla="*/ 914400 h 914400"/>
                  <a:gd name="connsiteX9" fmla="*/ 0 w 604994"/>
                  <a:gd name="connsiteY9" fmla="*/ 457200 h 914400"/>
                  <a:gd name="connsiteX10" fmla="*/ 457200 w 604994"/>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994" h="914400">
                    <a:moveTo>
                      <a:pt x="457200" y="0"/>
                    </a:moveTo>
                    <a:cubicBezTo>
                      <a:pt x="488763" y="0"/>
                      <a:pt x="519579" y="3198"/>
                      <a:pt x="549342" y="9289"/>
                    </a:cubicBezTo>
                    <a:lnTo>
                      <a:pt x="604994" y="26564"/>
                    </a:lnTo>
                    <a:lnTo>
                      <a:pt x="568250" y="22860"/>
                    </a:lnTo>
                    <a:cubicBezTo>
                      <a:pt x="328371" y="22860"/>
                      <a:pt x="133910" y="217321"/>
                      <a:pt x="133910" y="457200"/>
                    </a:cubicBezTo>
                    <a:cubicBezTo>
                      <a:pt x="133910" y="697079"/>
                      <a:pt x="328371" y="891540"/>
                      <a:pt x="568250" y="891540"/>
                    </a:cubicBezTo>
                    <a:lnTo>
                      <a:pt x="604994" y="887836"/>
                    </a:lnTo>
                    <a:lnTo>
                      <a:pt x="549342" y="905111"/>
                    </a:lnTo>
                    <a:cubicBezTo>
                      <a:pt x="519579" y="911202"/>
                      <a:pt x="488763" y="914400"/>
                      <a:pt x="457200" y="914400"/>
                    </a:cubicBezTo>
                    <a:cubicBezTo>
                      <a:pt x="204695" y="914400"/>
                      <a:pt x="0" y="709705"/>
                      <a:pt x="0" y="457200"/>
                    </a:cubicBezTo>
                    <a:cubicBezTo>
                      <a:pt x="0" y="204695"/>
                      <a:pt x="204695" y="0"/>
                      <a:pt x="457200" y="0"/>
                    </a:cubicBezTo>
                    <a:close/>
                  </a:path>
                </a:pathLst>
              </a:custGeom>
              <a:solidFill>
                <a:srgbClr val="5B9BD5"/>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7" name="Freeform 216">
                <a:extLst>
                  <a:ext uri="{FF2B5EF4-FFF2-40B4-BE49-F238E27FC236}">
                    <a16:creationId xmlns:a16="http://schemas.microsoft.com/office/drawing/2014/main" id="{B2F7D954-609E-EF0B-10B2-E56605AA779F}"/>
                  </a:ext>
                </a:extLst>
              </p:cNvPr>
              <p:cNvSpPr>
                <a:spLocks noChangeAspect="1"/>
              </p:cNvSpPr>
              <p:nvPr/>
            </p:nvSpPr>
            <p:spPr>
              <a:xfrm>
                <a:off x="5055728" y="3569804"/>
                <a:ext cx="397596" cy="861272"/>
              </a:xfrm>
              <a:custGeom>
                <a:avLst/>
                <a:gdLst>
                  <a:gd name="connsiteX0" fmla="*/ 0 w 397596"/>
                  <a:gd name="connsiteY0" fmla="*/ 0 h 861272"/>
                  <a:gd name="connsiteX1" fmla="*/ 50791 w 397596"/>
                  <a:gd name="connsiteY1" fmla="*/ 5120 h 861272"/>
                  <a:gd name="connsiteX2" fmla="*/ 397596 w 397596"/>
                  <a:gd name="connsiteY2" fmla="*/ 430636 h 861272"/>
                  <a:gd name="connsiteX3" fmla="*/ 50791 w 397596"/>
                  <a:gd name="connsiteY3" fmla="*/ 856152 h 861272"/>
                  <a:gd name="connsiteX4" fmla="*/ 0 w 397596"/>
                  <a:gd name="connsiteY4" fmla="*/ 861272 h 861272"/>
                  <a:gd name="connsiteX5" fmla="*/ 30169 w 397596"/>
                  <a:gd name="connsiteY5" fmla="*/ 851907 h 861272"/>
                  <a:gd name="connsiteX6" fmla="*/ 309406 w 397596"/>
                  <a:gd name="connsiteY6" fmla="*/ 430636 h 861272"/>
                  <a:gd name="connsiteX7" fmla="*/ 30169 w 397596"/>
                  <a:gd name="connsiteY7" fmla="*/ 9365 h 861272"/>
                  <a:gd name="connsiteX8" fmla="*/ 0 w 397596"/>
                  <a:gd name="connsiteY8" fmla="*/ 0 h 86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596" h="861272">
                    <a:moveTo>
                      <a:pt x="0" y="0"/>
                    </a:moveTo>
                    <a:lnTo>
                      <a:pt x="50791" y="5120"/>
                    </a:lnTo>
                    <a:cubicBezTo>
                      <a:pt x="248712" y="45621"/>
                      <a:pt x="397596" y="220742"/>
                      <a:pt x="397596" y="430636"/>
                    </a:cubicBezTo>
                    <a:cubicBezTo>
                      <a:pt x="397596" y="640530"/>
                      <a:pt x="248712" y="815651"/>
                      <a:pt x="50791" y="856152"/>
                    </a:cubicBezTo>
                    <a:lnTo>
                      <a:pt x="0" y="861272"/>
                    </a:lnTo>
                    <a:lnTo>
                      <a:pt x="30169" y="851907"/>
                    </a:lnTo>
                    <a:cubicBezTo>
                      <a:pt x="194265" y="782501"/>
                      <a:pt x="309406" y="620015"/>
                      <a:pt x="309406" y="430636"/>
                    </a:cubicBezTo>
                    <a:cubicBezTo>
                      <a:pt x="309406" y="241257"/>
                      <a:pt x="194265" y="78772"/>
                      <a:pt x="30169" y="9365"/>
                    </a:cubicBezTo>
                    <a:lnTo>
                      <a:pt x="0" y="0"/>
                    </a:lnTo>
                    <a:close/>
                  </a:path>
                </a:pathLst>
              </a:custGeom>
              <a:solidFill>
                <a:srgbClr val="FFC000"/>
              </a:solidFill>
              <a:ln w="158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9" name="Google Shape;731;p6">
              <a:extLst>
                <a:ext uri="{FF2B5EF4-FFF2-40B4-BE49-F238E27FC236}">
                  <a16:creationId xmlns:a16="http://schemas.microsoft.com/office/drawing/2014/main" id="{AD6F6462-92C8-C7E3-66F5-6693FF697ECF}"/>
                </a:ext>
              </a:extLst>
            </p:cNvPr>
            <p:cNvSpPr/>
            <p:nvPr/>
          </p:nvSpPr>
          <p:spPr>
            <a:xfrm>
              <a:off x="4779946" y="2313453"/>
              <a:ext cx="2757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73C0D110-54AC-2E90-C57F-DA50C5C0C896}"/>
                </a:ext>
              </a:extLst>
            </p:cNvPr>
            <p:cNvSpPr txBox="1"/>
            <p:nvPr/>
          </p:nvSpPr>
          <p:spPr>
            <a:xfrm>
              <a:off x="5091613" y="2313453"/>
              <a:ext cx="1824404"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51" name="Group 150">
              <a:extLst>
                <a:ext uri="{FF2B5EF4-FFF2-40B4-BE49-F238E27FC236}">
                  <a16:creationId xmlns:a16="http://schemas.microsoft.com/office/drawing/2014/main" id="{BABB6D08-8CBB-0430-37DA-3C39FF38F4B9}"/>
                </a:ext>
              </a:extLst>
            </p:cNvPr>
            <p:cNvGrpSpPr>
              <a:grpSpLocks noChangeAspect="1"/>
            </p:cNvGrpSpPr>
            <p:nvPr/>
          </p:nvGrpSpPr>
          <p:grpSpPr>
            <a:xfrm>
              <a:off x="4926943" y="2621035"/>
              <a:ext cx="1888982" cy="727538"/>
              <a:chOff x="3832280" y="6234692"/>
              <a:chExt cx="3509968" cy="1351860"/>
            </a:xfrm>
          </p:grpSpPr>
          <p:sp>
            <p:nvSpPr>
              <p:cNvPr id="167" name="TextBox 166">
                <a:extLst>
                  <a:ext uri="{FF2B5EF4-FFF2-40B4-BE49-F238E27FC236}">
                    <a16:creationId xmlns:a16="http://schemas.microsoft.com/office/drawing/2014/main" id="{1B428524-CF8C-A1E2-BE61-37486D800572}"/>
                  </a:ext>
                </a:extLst>
              </p:cNvPr>
              <p:cNvSpPr txBox="1"/>
              <p:nvPr/>
            </p:nvSpPr>
            <p:spPr>
              <a:xfrm>
                <a:off x="5348719" y="7214824"/>
                <a:ext cx="527805" cy="371728"/>
              </a:xfrm>
              <a:prstGeom prst="rect">
                <a:avLst/>
              </a:prstGeom>
              <a:noFill/>
            </p:spPr>
            <p:txBody>
              <a:bodyPr wrap="none" rtlCol="0">
                <a:spAutoFit/>
              </a:bodyPr>
              <a:lstStyle/>
              <a:p>
                <a:r>
                  <a:rPr lang="en-US" sz="700" dirty="0"/>
                  <a:t>51</a:t>
                </a:r>
              </a:p>
            </p:txBody>
          </p:sp>
          <p:sp>
            <p:nvSpPr>
              <p:cNvPr id="168" name="TextBox 167">
                <a:extLst>
                  <a:ext uri="{FF2B5EF4-FFF2-40B4-BE49-F238E27FC236}">
                    <a16:creationId xmlns:a16="http://schemas.microsoft.com/office/drawing/2014/main" id="{50682598-F767-463D-E923-3147BA2A0495}"/>
                  </a:ext>
                </a:extLst>
              </p:cNvPr>
              <p:cNvSpPr txBox="1"/>
              <p:nvPr/>
            </p:nvSpPr>
            <p:spPr>
              <a:xfrm>
                <a:off x="4549144" y="7214824"/>
                <a:ext cx="435471" cy="371728"/>
              </a:xfrm>
              <a:prstGeom prst="rect">
                <a:avLst/>
              </a:prstGeom>
              <a:noFill/>
            </p:spPr>
            <p:txBody>
              <a:bodyPr wrap="none" rtlCol="0">
                <a:spAutoFit/>
              </a:bodyPr>
              <a:lstStyle/>
              <a:p>
                <a:r>
                  <a:rPr lang="en-US" sz="700" dirty="0"/>
                  <a:t>5</a:t>
                </a:r>
              </a:p>
            </p:txBody>
          </p:sp>
          <p:sp>
            <p:nvSpPr>
              <p:cNvPr id="169" name="TextBox 168">
                <a:extLst>
                  <a:ext uri="{FF2B5EF4-FFF2-40B4-BE49-F238E27FC236}">
                    <a16:creationId xmlns:a16="http://schemas.microsoft.com/office/drawing/2014/main" id="{3D7C1950-EF7B-DF4B-A000-D3C1CBC6F6DA}"/>
                  </a:ext>
                </a:extLst>
              </p:cNvPr>
              <p:cNvSpPr txBox="1"/>
              <p:nvPr/>
            </p:nvSpPr>
            <p:spPr>
              <a:xfrm>
                <a:off x="6210418" y="7197365"/>
                <a:ext cx="435471" cy="371728"/>
              </a:xfrm>
              <a:prstGeom prst="rect">
                <a:avLst/>
              </a:prstGeom>
              <a:noFill/>
            </p:spPr>
            <p:txBody>
              <a:bodyPr wrap="none" rtlCol="0">
                <a:spAutoFit/>
              </a:bodyPr>
              <a:lstStyle/>
              <a:p>
                <a:r>
                  <a:rPr lang="en-US" sz="700" dirty="0"/>
                  <a:t>3</a:t>
                </a:r>
              </a:p>
            </p:txBody>
          </p:sp>
          <p:grpSp>
            <p:nvGrpSpPr>
              <p:cNvPr id="170" name="Group 169">
                <a:extLst>
                  <a:ext uri="{FF2B5EF4-FFF2-40B4-BE49-F238E27FC236}">
                    <a16:creationId xmlns:a16="http://schemas.microsoft.com/office/drawing/2014/main" id="{B3028D73-7104-2D1D-C444-6EDCFFECE916}"/>
                  </a:ext>
                </a:extLst>
              </p:cNvPr>
              <p:cNvGrpSpPr>
                <a:grpSpLocks noChangeAspect="1"/>
              </p:cNvGrpSpPr>
              <p:nvPr/>
            </p:nvGrpSpPr>
            <p:grpSpPr>
              <a:xfrm>
                <a:off x="3832280" y="6234692"/>
                <a:ext cx="3509968" cy="379817"/>
                <a:chOff x="4133029" y="3286252"/>
                <a:chExt cx="3693811" cy="399709"/>
              </a:xfrm>
            </p:grpSpPr>
            <p:sp>
              <p:nvSpPr>
                <p:cNvPr id="171" name="TextBox 170">
                  <a:extLst>
                    <a:ext uri="{FF2B5EF4-FFF2-40B4-BE49-F238E27FC236}">
                      <a16:creationId xmlns:a16="http://schemas.microsoft.com/office/drawing/2014/main" id="{8C0609D5-EB6E-17C2-E601-C098B685A624}"/>
                    </a:ext>
                  </a:extLst>
                </p:cNvPr>
                <p:cNvSpPr txBox="1"/>
                <p:nvPr/>
              </p:nvSpPr>
              <p:spPr>
                <a:xfrm>
                  <a:off x="4133029" y="3294760"/>
                  <a:ext cx="1697261" cy="391201"/>
                </a:xfrm>
                <a:prstGeom prst="rect">
                  <a:avLst/>
                </a:prstGeom>
                <a:noFill/>
              </p:spPr>
              <p:txBody>
                <a:bodyPr wrap="square" rtlCol="0">
                  <a:spAutoFit/>
                </a:bodyPr>
                <a:lstStyle/>
                <a:p>
                  <a:pPr algn="ctr"/>
                  <a:r>
                    <a:rPr lang="en-US" sz="700" dirty="0"/>
                    <a:t>Longitudinal</a:t>
                  </a:r>
                </a:p>
              </p:txBody>
            </p:sp>
            <p:sp>
              <p:nvSpPr>
                <p:cNvPr id="172" name="TextBox 171">
                  <a:extLst>
                    <a:ext uri="{FF2B5EF4-FFF2-40B4-BE49-F238E27FC236}">
                      <a16:creationId xmlns:a16="http://schemas.microsoft.com/office/drawing/2014/main" id="{3F4D4E92-262A-FD32-8179-2FADEC01B9C2}"/>
                    </a:ext>
                  </a:extLst>
                </p:cNvPr>
                <p:cNvSpPr txBox="1"/>
                <p:nvPr/>
              </p:nvSpPr>
              <p:spPr>
                <a:xfrm>
                  <a:off x="6258915" y="3286252"/>
                  <a:ext cx="1567925" cy="391194"/>
                </a:xfrm>
                <a:prstGeom prst="rect">
                  <a:avLst/>
                </a:prstGeom>
                <a:noFill/>
              </p:spPr>
              <p:txBody>
                <a:bodyPr wrap="none" rtlCol="0">
                  <a:spAutoFit/>
                </a:bodyPr>
                <a:lstStyle/>
                <a:p>
                  <a:r>
                    <a:rPr lang="en-US" sz="700" dirty="0"/>
                    <a:t>Cross-sectional</a:t>
                  </a:r>
                </a:p>
              </p:txBody>
            </p:sp>
          </p:grpSp>
        </p:grpSp>
      </p:grpSp>
      <p:grpSp>
        <p:nvGrpSpPr>
          <p:cNvPr id="224" name="Group 223">
            <a:extLst>
              <a:ext uri="{FF2B5EF4-FFF2-40B4-BE49-F238E27FC236}">
                <a16:creationId xmlns:a16="http://schemas.microsoft.com/office/drawing/2014/main" id="{FA7BCCF9-8487-8245-01D6-ED188073DDBD}"/>
              </a:ext>
            </a:extLst>
          </p:cNvPr>
          <p:cNvGrpSpPr/>
          <p:nvPr/>
        </p:nvGrpSpPr>
        <p:grpSpPr>
          <a:xfrm>
            <a:off x="2702100" y="2307591"/>
            <a:ext cx="2031563" cy="1397117"/>
            <a:chOff x="2702100" y="2307591"/>
            <a:chExt cx="2031563" cy="1397117"/>
          </a:xfrm>
        </p:grpSpPr>
        <p:sp>
          <p:nvSpPr>
            <p:cNvPr id="152" name="Google Shape;731;p6">
              <a:extLst>
                <a:ext uri="{FF2B5EF4-FFF2-40B4-BE49-F238E27FC236}">
                  <a16:creationId xmlns:a16="http://schemas.microsoft.com/office/drawing/2014/main" id="{C70517FF-678D-C0ED-D128-D9C171B379EC}"/>
                </a:ext>
              </a:extLst>
            </p:cNvPr>
            <p:cNvSpPr/>
            <p:nvPr/>
          </p:nvSpPr>
          <p:spPr>
            <a:xfrm>
              <a:off x="2702100" y="2307591"/>
              <a:ext cx="41684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3" name="Google Shape;732;p6">
              <a:extLst>
                <a:ext uri="{FF2B5EF4-FFF2-40B4-BE49-F238E27FC236}">
                  <a16:creationId xmlns:a16="http://schemas.microsoft.com/office/drawing/2014/main" id="{55B5FEF7-B50E-2A58-B4AC-60DF621F81E1}"/>
                </a:ext>
              </a:extLst>
            </p:cNvPr>
            <p:cNvSpPr txBox="1"/>
            <p:nvPr/>
          </p:nvSpPr>
          <p:spPr>
            <a:xfrm>
              <a:off x="3031709" y="2307591"/>
              <a:ext cx="1610121"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55" name="Group 154">
              <a:extLst>
                <a:ext uri="{FF2B5EF4-FFF2-40B4-BE49-F238E27FC236}">
                  <a16:creationId xmlns:a16="http://schemas.microsoft.com/office/drawing/2014/main" id="{2F8325F1-5717-B9A9-2E1E-64173AAC17AA}"/>
                </a:ext>
              </a:extLst>
            </p:cNvPr>
            <p:cNvGrpSpPr>
              <a:grpSpLocks noChangeAspect="1"/>
            </p:cNvGrpSpPr>
            <p:nvPr/>
          </p:nvGrpSpPr>
          <p:grpSpPr>
            <a:xfrm>
              <a:off x="2815622" y="2624784"/>
              <a:ext cx="1918041" cy="200055"/>
              <a:chOff x="4529860" y="3234265"/>
              <a:chExt cx="3957646" cy="412790"/>
            </a:xfrm>
          </p:grpSpPr>
          <p:sp>
            <p:nvSpPr>
              <p:cNvPr id="164" name="TextBox 163">
                <a:extLst>
                  <a:ext uri="{FF2B5EF4-FFF2-40B4-BE49-F238E27FC236}">
                    <a16:creationId xmlns:a16="http://schemas.microsoft.com/office/drawing/2014/main" id="{87578B65-3C1A-13C2-8B8D-2BE4E24548A1}"/>
                  </a:ext>
                </a:extLst>
              </p:cNvPr>
              <p:cNvSpPr txBox="1"/>
              <p:nvPr/>
            </p:nvSpPr>
            <p:spPr>
              <a:xfrm>
                <a:off x="4529860" y="3234265"/>
                <a:ext cx="1497489" cy="412790"/>
              </a:xfrm>
              <a:prstGeom prst="rect">
                <a:avLst/>
              </a:prstGeom>
              <a:noFill/>
            </p:spPr>
            <p:txBody>
              <a:bodyPr wrap="square" rtlCol="0">
                <a:spAutoFit/>
              </a:bodyPr>
              <a:lstStyle/>
              <a:p>
                <a:pPr algn="ctr"/>
                <a:r>
                  <a:rPr lang="en-US" sz="700" dirty="0"/>
                  <a:t>Longitudinal</a:t>
                </a:r>
              </a:p>
            </p:txBody>
          </p:sp>
          <p:sp>
            <p:nvSpPr>
              <p:cNvPr id="165" name="TextBox 164">
                <a:extLst>
                  <a:ext uri="{FF2B5EF4-FFF2-40B4-BE49-F238E27FC236}">
                    <a16:creationId xmlns:a16="http://schemas.microsoft.com/office/drawing/2014/main" id="{77BD5D97-4EDF-8886-D929-F52086723E67}"/>
                  </a:ext>
                </a:extLst>
              </p:cNvPr>
              <p:cNvSpPr txBox="1"/>
              <p:nvPr/>
            </p:nvSpPr>
            <p:spPr>
              <a:xfrm>
                <a:off x="6520264" y="3234265"/>
                <a:ext cx="1967242" cy="412788"/>
              </a:xfrm>
              <a:prstGeom prst="rect">
                <a:avLst/>
              </a:prstGeom>
              <a:noFill/>
            </p:spPr>
            <p:txBody>
              <a:bodyPr wrap="square" rtlCol="0">
                <a:spAutoFit/>
              </a:bodyPr>
              <a:lstStyle/>
              <a:p>
                <a:r>
                  <a:rPr lang="en-US" sz="700" dirty="0"/>
                  <a:t>Cross-sectional</a:t>
                </a:r>
              </a:p>
            </p:txBody>
          </p:sp>
        </p:grpSp>
        <p:grpSp>
          <p:nvGrpSpPr>
            <p:cNvPr id="209" name="Group 208">
              <a:extLst>
                <a:ext uri="{FF2B5EF4-FFF2-40B4-BE49-F238E27FC236}">
                  <a16:creationId xmlns:a16="http://schemas.microsoft.com/office/drawing/2014/main" id="{ADBA1511-FF1F-91DC-F1AA-C4B9B73CD04C}"/>
                </a:ext>
              </a:extLst>
            </p:cNvPr>
            <p:cNvGrpSpPr/>
            <p:nvPr/>
          </p:nvGrpSpPr>
          <p:grpSpPr>
            <a:xfrm>
              <a:off x="3117208" y="2790308"/>
              <a:ext cx="1101260" cy="914400"/>
              <a:chOff x="2354696" y="8531751"/>
              <a:chExt cx="1101260" cy="914400"/>
            </a:xfrm>
          </p:grpSpPr>
          <p:sp>
            <p:nvSpPr>
              <p:cNvPr id="210" name="Freeform 209">
                <a:extLst>
                  <a:ext uri="{FF2B5EF4-FFF2-40B4-BE49-F238E27FC236}">
                    <a16:creationId xmlns:a16="http://schemas.microsoft.com/office/drawing/2014/main" id="{E26291BD-E07D-1135-D5BD-3B5974728ECF}"/>
                  </a:ext>
                </a:extLst>
              </p:cNvPr>
              <p:cNvSpPr>
                <a:spLocks noChangeAspect="1"/>
              </p:cNvSpPr>
              <p:nvPr/>
            </p:nvSpPr>
            <p:spPr>
              <a:xfrm>
                <a:off x="2541556" y="8541440"/>
                <a:ext cx="727540" cy="895022"/>
              </a:xfrm>
              <a:custGeom>
                <a:avLst/>
                <a:gdLst>
                  <a:gd name="connsiteX0" fmla="*/ 363770 w 727540"/>
                  <a:gd name="connsiteY0" fmla="*/ 0 h 895022"/>
                  <a:gd name="connsiteX1" fmla="*/ 448303 w 727540"/>
                  <a:gd name="connsiteY1" fmla="*/ 26240 h 895022"/>
                  <a:gd name="connsiteX2" fmla="*/ 727540 w 727540"/>
                  <a:gd name="connsiteY2" fmla="*/ 447511 h 895022"/>
                  <a:gd name="connsiteX3" fmla="*/ 448303 w 727540"/>
                  <a:gd name="connsiteY3" fmla="*/ 868782 h 895022"/>
                  <a:gd name="connsiteX4" fmla="*/ 363770 w 727540"/>
                  <a:gd name="connsiteY4" fmla="*/ 895022 h 895022"/>
                  <a:gd name="connsiteX5" fmla="*/ 279237 w 727540"/>
                  <a:gd name="connsiteY5" fmla="*/ 868782 h 895022"/>
                  <a:gd name="connsiteX6" fmla="*/ 0 w 727540"/>
                  <a:gd name="connsiteY6" fmla="*/ 447511 h 895022"/>
                  <a:gd name="connsiteX7" fmla="*/ 279237 w 727540"/>
                  <a:gd name="connsiteY7" fmla="*/ 26240 h 895022"/>
                  <a:gd name="connsiteX8" fmla="*/ 363770 w 727540"/>
                  <a:gd name="connsiteY8" fmla="*/ 0 h 8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540" h="895022">
                    <a:moveTo>
                      <a:pt x="363770" y="0"/>
                    </a:moveTo>
                    <a:lnTo>
                      <a:pt x="448303" y="26240"/>
                    </a:lnTo>
                    <a:cubicBezTo>
                      <a:pt x="612399" y="95647"/>
                      <a:pt x="727540" y="258132"/>
                      <a:pt x="727540" y="447511"/>
                    </a:cubicBezTo>
                    <a:cubicBezTo>
                      <a:pt x="727540" y="636890"/>
                      <a:pt x="612399" y="799375"/>
                      <a:pt x="448303" y="868782"/>
                    </a:cubicBezTo>
                    <a:lnTo>
                      <a:pt x="363770" y="895022"/>
                    </a:lnTo>
                    <a:lnTo>
                      <a:pt x="279237" y="868782"/>
                    </a:lnTo>
                    <a:cubicBezTo>
                      <a:pt x="115141" y="799375"/>
                      <a:pt x="0" y="636890"/>
                      <a:pt x="0" y="447511"/>
                    </a:cubicBezTo>
                    <a:cubicBezTo>
                      <a:pt x="0" y="258132"/>
                      <a:pt x="115141" y="95647"/>
                      <a:pt x="279237" y="26240"/>
                    </a:cubicBezTo>
                    <a:lnTo>
                      <a:pt x="363770"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 name="Freeform 210">
                <a:extLst>
                  <a:ext uri="{FF2B5EF4-FFF2-40B4-BE49-F238E27FC236}">
                    <a16:creationId xmlns:a16="http://schemas.microsoft.com/office/drawing/2014/main" id="{15FBDACA-BD86-3BA2-9512-9A79D6F2A452}"/>
                  </a:ext>
                </a:extLst>
              </p:cNvPr>
              <p:cNvSpPr>
                <a:spLocks noChangeAspect="1"/>
              </p:cNvSpPr>
              <p:nvPr/>
            </p:nvSpPr>
            <p:spPr>
              <a:xfrm>
                <a:off x="2354696" y="8531751"/>
                <a:ext cx="550630" cy="914400"/>
              </a:xfrm>
              <a:custGeom>
                <a:avLst/>
                <a:gdLst>
                  <a:gd name="connsiteX0" fmla="*/ 457200 w 550630"/>
                  <a:gd name="connsiteY0" fmla="*/ 0 h 914400"/>
                  <a:gd name="connsiteX1" fmla="*/ 549342 w 550630"/>
                  <a:gd name="connsiteY1" fmla="*/ 9289 h 914400"/>
                  <a:gd name="connsiteX2" fmla="*/ 550630 w 550630"/>
                  <a:gd name="connsiteY2" fmla="*/ 9689 h 914400"/>
                  <a:gd name="connsiteX3" fmla="*/ 466097 w 550630"/>
                  <a:gd name="connsiteY3" fmla="*/ 35929 h 914400"/>
                  <a:gd name="connsiteX4" fmla="*/ 186860 w 550630"/>
                  <a:gd name="connsiteY4" fmla="*/ 457200 h 914400"/>
                  <a:gd name="connsiteX5" fmla="*/ 466097 w 550630"/>
                  <a:gd name="connsiteY5" fmla="*/ 878471 h 914400"/>
                  <a:gd name="connsiteX6" fmla="*/ 550630 w 550630"/>
                  <a:gd name="connsiteY6" fmla="*/ 904711 h 914400"/>
                  <a:gd name="connsiteX7" fmla="*/ 549342 w 550630"/>
                  <a:gd name="connsiteY7" fmla="*/ 905111 h 914400"/>
                  <a:gd name="connsiteX8" fmla="*/ 457200 w 550630"/>
                  <a:gd name="connsiteY8" fmla="*/ 914400 h 914400"/>
                  <a:gd name="connsiteX9" fmla="*/ 0 w 550630"/>
                  <a:gd name="connsiteY9" fmla="*/ 457200 h 914400"/>
                  <a:gd name="connsiteX10" fmla="*/ 457200 w 55063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30" h="914400">
                    <a:moveTo>
                      <a:pt x="457200" y="0"/>
                    </a:moveTo>
                    <a:cubicBezTo>
                      <a:pt x="488763" y="0"/>
                      <a:pt x="519579" y="3198"/>
                      <a:pt x="549342" y="9289"/>
                    </a:cubicBezTo>
                    <a:lnTo>
                      <a:pt x="550630" y="9689"/>
                    </a:lnTo>
                    <a:lnTo>
                      <a:pt x="466097" y="35929"/>
                    </a:lnTo>
                    <a:cubicBezTo>
                      <a:pt x="302001" y="105336"/>
                      <a:pt x="186860" y="267821"/>
                      <a:pt x="186860" y="457200"/>
                    </a:cubicBezTo>
                    <a:cubicBezTo>
                      <a:pt x="186860" y="646579"/>
                      <a:pt x="302001" y="809064"/>
                      <a:pt x="466097" y="878471"/>
                    </a:cubicBezTo>
                    <a:lnTo>
                      <a:pt x="550630" y="904711"/>
                    </a:lnTo>
                    <a:lnTo>
                      <a:pt x="549342" y="905111"/>
                    </a:lnTo>
                    <a:cubicBezTo>
                      <a:pt x="519579" y="911202"/>
                      <a:pt x="488763" y="914400"/>
                      <a:pt x="457200" y="914400"/>
                    </a:cubicBezTo>
                    <a:cubicBezTo>
                      <a:pt x="204695" y="914400"/>
                      <a:pt x="0" y="709705"/>
                      <a:pt x="0" y="457200"/>
                    </a:cubicBezTo>
                    <a:cubicBezTo>
                      <a:pt x="0" y="204695"/>
                      <a:pt x="204695" y="0"/>
                      <a:pt x="457200" y="0"/>
                    </a:cubicBezTo>
                    <a:close/>
                  </a:path>
                </a:pathLst>
              </a:custGeom>
              <a:solidFill>
                <a:srgbClr val="5B9BD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2" name="Freeform 211">
                <a:extLst>
                  <a:ext uri="{FF2B5EF4-FFF2-40B4-BE49-F238E27FC236}">
                    <a16:creationId xmlns:a16="http://schemas.microsoft.com/office/drawing/2014/main" id="{32C353D4-3B50-4D28-8238-D47EE4519430}"/>
                  </a:ext>
                </a:extLst>
              </p:cNvPr>
              <p:cNvSpPr>
                <a:spLocks noChangeAspect="1"/>
              </p:cNvSpPr>
              <p:nvPr/>
            </p:nvSpPr>
            <p:spPr>
              <a:xfrm>
                <a:off x="2905326" y="8531751"/>
                <a:ext cx="550630" cy="914400"/>
              </a:xfrm>
              <a:custGeom>
                <a:avLst/>
                <a:gdLst>
                  <a:gd name="connsiteX0" fmla="*/ 93430 w 550630"/>
                  <a:gd name="connsiteY0" fmla="*/ 0 h 914400"/>
                  <a:gd name="connsiteX1" fmla="*/ 550630 w 550630"/>
                  <a:gd name="connsiteY1" fmla="*/ 457200 h 914400"/>
                  <a:gd name="connsiteX2" fmla="*/ 93430 w 550630"/>
                  <a:gd name="connsiteY2" fmla="*/ 914400 h 914400"/>
                  <a:gd name="connsiteX3" fmla="*/ 1288 w 550630"/>
                  <a:gd name="connsiteY3" fmla="*/ 905111 h 914400"/>
                  <a:gd name="connsiteX4" fmla="*/ 0 w 550630"/>
                  <a:gd name="connsiteY4" fmla="*/ 904711 h 914400"/>
                  <a:gd name="connsiteX5" fmla="*/ 84533 w 550630"/>
                  <a:gd name="connsiteY5" fmla="*/ 878471 h 914400"/>
                  <a:gd name="connsiteX6" fmla="*/ 363770 w 550630"/>
                  <a:gd name="connsiteY6" fmla="*/ 457200 h 914400"/>
                  <a:gd name="connsiteX7" fmla="*/ 84533 w 550630"/>
                  <a:gd name="connsiteY7" fmla="*/ 35929 h 914400"/>
                  <a:gd name="connsiteX8" fmla="*/ 0 w 550630"/>
                  <a:gd name="connsiteY8" fmla="*/ 9689 h 914400"/>
                  <a:gd name="connsiteX9" fmla="*/ 1288 w 550630"/>
                  <a:gd name="connsiteY9" fmla="*/ 9289 h 914400"/>
                  <a:gd name="connsiteX10" fmla="*/ 93430 w 55063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30" h="914400">
                    <a:moveTo>
                      <a:pt x="93430" y="0"/>
                    </a:moveTo>
                    <a:cubicBezTo>
                      <a:pt x="345935" y="0"/>
                      <a:pt x="550630" y="204695"/>
                      <a:pt x="550630" y="457200"/>
                    </a:cubicBezTo>
                    <a:cubicBezTo>
                      <a:pt x="550630" y="709705"/>
                      <a:pt x="345935" y="914400"/>
                      <a:pt x="93430" y="914400"/>
                    </a:cubicBezTo>
                    <a:cubicBezTo>
                      <a:pt x="61867" y="914400"/>
                      <a:pt x="31051" y="911202"/>
                      <a:pt x="1288" y="905111"/>
                    </a:cubicBezTo>
                    <a:lnTo>
                      <a:pt x="0" y="904711"/>
                    </a:lnTo>
                    <a:lnTo>
                      <a:pt x="84533" y="878471"/>
                    </a:lnTo>
                    <a:cubicBezTo>
                      <a:pt x="248629" y="809064"/>
                      <a:pt x="363770" y="646579"/>
                      <a:pt x="363770" y="457200"/>
                    </a:cubicBezTo>
                    <a:cubicBezTo>
                      <a:pt x="363770" y="267821"/>
                      <a:pt x="248629" y="105336"/>
                      <a:pt x="84533" y="35929"/>
                    </a:cubicBezTo>
                    <a:lnTo>
                      <a:pt x="0" y="9689"/>
                    </a:lnTo>
                    <a:lnTo>
                      <a:pt x="1288" y="9289"/>
                    </a:lnTo>
                    <a:cubicBezTo>
                      <a:pt x="31051" y="3198"/>
                      <a:pt x="61867" y="0"/>
                      <a:pt x="93430" y="0"/>
                    </a:cubicBezTo>
                    <a:close/>
                  </a:path>
                </a:pathLst>
              </a:custGeom>
              <a:solidFill>
                <a:srgbClr val="FFC00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6" name="Group 155">
              <a:extLst>
                <a:ext uri="{FF2B5EF4-FFF2-40B4-BE49-F238E27FC236}">
                  <a16:creationId xmlns:a16="http://schemas.microsoft.com/office/drawing/2014/main" id="{3F0A7000-9E2F-5562-3525-CB3C78B6D333}"/>
                </a:ext>
              </a:extLst>
            </p:cNvPr>
            <p:cNvGrpSpPr/>
            <p:nvPr/>
          </p:nvGrpSpPr>
          <p:grpSpPr>
            <a:xfrm>
              <a:off x="3079799" y="3135841"/>
              <a:ext cx="1211572" cy="200055"/>
              <a:chOff x="1303310" y="7403946"/>
              <a:chExt cx="2375505" cy="392245"/>
            </a:xfrm>
          </p:grpSpPr>
          <p:sp>
            <p:nvSpPr>
              <p:cNvPr id="158" name="TextBox 157">
                <a:extLst>
                  <a:ext uri="{FF2B5EF4-FFF2-40B4-BE49-F238E27FC236}">
                    <a16:creationId xmlns:a16="http://schemas.microsoft.com/office/drawing/2014/main" id="{C2A24BE8-3FFB-435B-B5EC-B5FCD863AF6E}"/>
                  </a:ext>
                </a:extLst>
              </p:cNvPr>
              <p:cNvSpPr txBox="1"/>
              <p:nvPr/>
            </p:nvSpPr>
            <p:spPr>
              <a:xfrm>
                <a:off x="2159480" y="7403946"/>
                <a:ext cx="654369" cy="392245"/>
              </a:xfrm>
              <a:prstGeom prst="rect">
                <a:avLst/>
              </a:prstGeom>
              <a:noFill/>
            </p:spPr>
            <p:txBody>
              <a:bodyPr wrap="none" rtlCol="0">
                <a:spAutoFit/>
              </a:bodyPr>
              <a:lstStyle/>
              <a:p>
                <a:r>
                  <a:rPr lang="en-US" sz="700" dirty="0"/>
                  <a:t>309</a:t>
                </a:r>
              </a:p>
            </p:txBody>
          </p:sp>
          <p:sp>
            <p:nvSpPr>
              <p:cNvPr id="159" name="TextBox 158">
                <a:extLst>
                  <a:ext uri="{FF2B5EF4-FFF2-40B4-BE49-F238E27FC236}">
                    <a16:creationId xmlns:a16="http://schemas.microsoft.com/office/drawing/2014/main" id="{CE4F686C-378F-A6E9-459A-1122FC9EA4C1}"/>
                  </a:ext>
                </a:extLst>
              </p:cNvPr>
              <p:cNvSpPr txBox="1"/>
              <p:nvPr/>
            </p:nvSpPr>
            <p:spPr>
              <a:xfrm>
                <a:off x="1303310" y="7403946"/>
                <a:ext cx="556935" cy="392245"/>
              </a:xfrm>
              <a:prstGeom prst="rect">
                <a:avLst/>
              </a:prstGeom>
              <a:noFill/>
            </p:spPr>
            <p:txBody>
              <a:bodyPr wrap="none" rtlCol="0">
                <a:spAutoFit/>
              </a:bodyPr>
              <a:lstStyle/>
              <a:p>
                <a:r>
                  <a:rPr lang="en-US" sz="700" dirty="0"/>
                  <a:t>94</a:t>
                </a:r>
              </a:p>
            </p:txBody>
          </p:sp>
          <p:sp>
            <p:nvSpPr>
              <p:cNvPr id="160" name="TextBox 159">
                <a:extLst>
                  <a:ext uri="{FF2B5EF4-FFF2-40B4-BE49-F238E27FC236}">
                    <a16:creationId xmlns:a16="http://schemas.microsoft.com/office/drawing/2014/main" id="{A6EFB8E1-1907-BE60-7443-867F4FA15772}"/>
                  </a:ext>
                </a:extLst>
              </p:cNvPr>
              <p:cNvSpPr txBox="1"/>
              <p:nvPr/>
            </p:nvSpPr>
            <p:spPr>
              <a:xfrm>
                <a:off x="3024446" y="7403946"/>
                <a:ext cx="654369" cy="392245"/>
              </a:xfrm>
              <a:prstGeom prst="rect">
                <a:avLst/>
              </a:prstGeom>
              <a:noFill/>
            </p:spPr>
            <p:txBody>
              <a:bodyPr wrap="none" rtlCol="0">
                <a:spAutoFit/>
              </a:bodyPr>
              <a:lstStyle/>
              <a:p>
                <a:r>
                  <a:rPr lang="en-US" sz="700" dirty="0"/>
                  <a:t>100</a:t>
                </a:r>
              </a:p>
            </p:txBody>
          </p:sp>
        </p:grpSp>
      </p:grpSp>
      <p:grpSp>
        <p:nvGrpSpPr>
          <p:cNvPr id="205" name="Group 204">
            <a:extLst>
              <a:ext uri="{FF2B5EF4-FFF2-40B4-BE49-F238E27FC236}">
                <a16:creationId xmlns:a16="http://schemas.microsoft.com/office/drawing/2014/main" id="{2D92A54F-B026-BE7D-3B21-508F5BE4A7DB}"/>
              </a:ext>
            </a:extLst>
          </p:cNvPr>
          <p:cNvGrpSpPr/>
          <p:nvPr/>
        </p:nvGrpSpPr>
        <p:grpSpPr>
          <a:xfrm>
            <a:off x="206573" y="2307591"/>
            <a:ext cx="2427174" cy="1629661"/>
            <a:chOff x="20404" y="2282791"/>
            <a:chExt cx="2427174" cy="1629661"/>
          </a:xfrm>
        </p:grpSpPr>
        <p:sp>
          <p:nvSpPr>
            <p:cNvPr id="115" name="Google Shape;389;p2">
              <a:extLst>
                <a:ext uri="{FF2B5EF4-FFF2-40B4-BE49-F238E27FC236}">
                  <a16:creationId xmlns:a16="http://schemas.microsoft.com/office/drawing/2014/main" id="{EA038D19-BBCA-3986-20E5-94359D5B90EC}"/>
                </a:ext>
              </a:extLst>
            </p:cNvPr>
            <p:cNvSpPr/>
            <p:nvPr/>
          </p:nvSpPr>
          <p:spPr>
            <a:xfrm>
              <a:off x="20404" y="228279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6" name="Google Shape;391;p2">
              <a:extLst>
                <a:ext uri="{FF2B5EF4-FFF2-40B4-BE49-F238E27FC236}">
                  <a16:creationId xmlns:a16="http://schemas.microsoft.com/office/drawing/2014/main" id="{427E0B48-23A4-6FDC-1B58-8A1083EC3C5F}"/>
                </a:ext>
              </a:extLst>
            </p:cNvPr>
            <p:cNvSpPr txBox="1"/>
            <p:nvPr/>
          </p:nvSpPr>
          <p:spPr>
            <a:xfrm>
              <a:off x="304098" y="2283728"/>
              <a:ext cx="19970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00" name="Group 199">
              <a:extLst>
                <a:ext uri="{FF2B5EF4-FFF2-40B4-BE49-F238E27FC236}">
                  <a16:creationId xmlns:a16="http://schemas.microsoft.com/office/drawing/2014/main" id="{062F93B5-D76A-09BC-7060-014DD4E76A79}"/>
                </a:ext>
              </a:extLst>
            </p:cNvPr>
            <p:cNvGrpSpPr>
              <a:grpSpLocks noChangeAspect="1"/>
            </p:cNvGrpSpPr>
            <p:nvPr/>
          </p:nvGrpSpPr>
          <p:grpSpPr>
            <a:xfrm>
              <a:off x="1877836" y="2528972"/>
              <a:ext cx="569742" cy="931953"/>
              <a:chOff x="2775949" y="2479349"/>
              <a:chExt cx="839161" cy="1372652"/>
            </a:xfrm>
          </p:grpSpPr>
          <p:sp>
            <p:nvSpPr>
              <p:cNvPr id="139" name="Google Shape;394;p2">
                <a:extLst>
                  <a:ext uri="{FF2B5EF4-FFF2-40B4-BE49-F238E27FC236}">
                    <a16:creationId xmlns:a16="http://schemas.microsoft.com/office/drawing/2014/main" id="{9F679440-A8B2-F754-99D1-A1AB2616870F}"/>
                  </a:ext>
                </a:extLst>
              </p:cNvPr>
              <p:cNvSpPr txBox="1"/>
              <p:nvPr/>
            </p:nvSpPr>
            <p:spPr>
              <a:xfrm>
                <a:off x="3104981" y="3207048"/>
                <a:ext cx="51012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0" name="Google Shape;395;p2">
                <a:extLst>
                  <a:ext uri="{FF2B5EF4-FFF2-40B4-BE49-F238E27FC236}">
                    <a16:creationId xmlns:a16="http://schemas.microsoft.com/office/drawing/2014/main" id="{CE55DCB1-BB72-B24C-2BA1-0624472BFCED}"/>
                  </a:ext>
                </a:extLst>
              </p:cNvPr>
              <p:cNvSpPr txBox="1"/>
              <p:nvPr/>
            </p:nvSpPr>
            <p:spPr>
              <a:xfrm>
                <a:off x="3104981" y="3466371"/>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41" name="Google Shape;396;p2">
                <a:extLst>
                  <a:ext uri="{FF2B5EF4-FFF2-40B4-BE49-F238E27FC236}">
                    <a16:creationId xmlns:a16="http://schemas.microsoft.com/office/drawing/2014/main" id="{FD2D7476-2EEA-D27E-4C27-11E3CB481CC9}"/>
                  </a:ext>
                </a:extLst>
              </p:cNvPr>
              <p:cNvSpPr txBox="1"/>
              <p:nvPr/>
            </p:nvSpPr>
            <p:spPr>
              <a:xfrm rot="16200000">
                <a:off x="2236921" y="3018377"/>
                <a:ext cx="1372652" cy="2945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2" name="Google Shape;397;p2">
                <a:extLst>
                  <a:ext uri="{FF2B5EF4-FFF2-40B4-BE49-F238E27FC236}">
                    <a16:creationId xmlns:a16="http://schemas.microsoft.com/office/drawing/2014/main" id="{173441CC-913B-F726-5462-4946204F2FFE}"/>
                  </a:ext>
                </a:extLst>
              </p:cNvPr>
              <p:cNvSpPr txBox="1"/>
              <p:nvPr/>
            </p:nvSpPr>
            <p:spPr>
              <a:xfrm>
                <a:off x="3104982" y="2688403"/>
                <a:ext cx="510128" cy="2945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43" name="Google Shape;398;p2">
                <a:extLst>
                  <a:ext uri="{FF2B5EF4-FFF2-40B4-BE49-F238E27FC236}">
                    <a16:creationId xmlns:a16="http://schemas.microsoft.com/office/drawing/2014/main" id="{ED9B233A-45D4-E653-B383-03B9F9CD0253}"/>
                  </a:ext>
                </a:extLst>
              </p:cNvPr>
              <p:cNvPicPr preferRelativeResize="0"/>
              <p:nvPr/>
            </p:nvPicPr>
            <p:blipFill rotWithShape="1">
              <a:blip r:embed="rId8">
                <a:alphaModFix/>
              </a:blip>
              <a:srcRect/>
              <a:stretch/>
            </p:blipFill>
            <p:spPr>
              <a:xfrm>
                <a:off x="3043673" y="2680163"/>
                <a:ext cx="99942" cy="914400"/>
              </a:xfrm>
              <a:prstGeom prst="rect">
                <a:avLst/>
              </a:prstGeom>
              <a:noFill/>
              <a:ln>
                <a:noFill/>
              </a:ln>
            </p:spPr>
          </p:pic>
          <p:sp>
            <p:nvSpPr>
              <p:cNvPr id="199" name="Google Shape;394;p2">
                <a:extLst>
                  <a:ext uri="{FF2B5EF4-FFF2-40B4-BE49-F238E27FC236}">
                    <a16:creationId xmlns:a16="http://schemas.microsoft.com/office/drawing/2014/main" id="{0EEAE4ED-AAAF-149E-8667-AC586D026D0F}"/>
                  </a:ext>
                </a:extLst>
              </p:cNvPr>
              <p:cNvSpPr txBox="1"/>
              <p:nvPr/>
            </p:nvSpPr>
            <p:spPr>
              <a:xfrm>
                <a:off x="3104981" y="2947725"/>
                <a:ext cx="51012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04" name="Group 203">
              <a:extLst>
                <a:ext uri="{FF2B5EF4-FFF2-40B4-BE49-F238E27FC236}">
                  <a16:creationId xmlns:a16="http://schemas.microsoft.com/office/drawing/2014/main" id="{CAE1BE30-C691-ECAC-C229-00FC0DFF942E}"/>
                </a:ext>
              </a:extLst>
            </p:cNvPr>
            <p:cNvGrpSpPr/>
            <p:nvPr/>
          </p:nvGrpSpPr>
          <p:grpSpPr>
            <a:xfrm>
              <a:off x="280715" y="2565453"/>
              <a:ext cx="1646204" cy="1346999"/>
              <a:chOff x="1107870" y="2798277"/>
              <a:chExt cx="1646204" cy="1346999"/>
            </a:xfrm>
          </p:grpSpPr>
          <p:sp>
            <p:nvSpPr>
              <p:cNvPr id="131" name="TextBox 130">
                <a:extLst>
                  <a:ext uri="{FF2B5EF4-FFF2-40B4-BE49-F238E27FC236}">
                    <a16:creationId xmlns:a16="http://schemas.microsoft.com/office/drawing/2014/main" id="{C1F1E259-CF0C-8AF2-EFAA-FFEB605AD253}"/>
                  </a:ext>
                </a:extLst>
              </p:cNvPr>
              <p:cNvSpPr txBox="1"/>
              <p:nvPr/>
            </p:nvSpPr>
            <p:spPr>
              <a:xfrm>
                <a:off x="2449182" y="2798277"/>
                <a:ext cx="282450" cy="200055"/>
              </a:xfrm>
              <a:prstGeom prst="rect">
                <a:avLst/>
              </a:prstGeom>
              <a:noFill/>
            </p:spPr>
            <p:txBody>
              <a:bodyPr wrap="none" rtlCol="0">
                <a:spAutoFit/>
              </a:bodyPr>
              <a:lstStyle/>
              <a:p>
                <a:r>
                  <a:rPr lang="en-US" sz="700" dirty="0"/>
                  <a:t>All</a:t>
                </a:r>
              </a:p>
            </p:txBody>
          </p:sp>
          <p:sp>
            <p:nvSpPr>
              <p:cNvPr id="132" name="TextBox 131">
                <a:extLst>
                  <a:ext uri="{FF2B5EF4-FFF2-40B4-BE49-F238E27FC236}">
                    <a16:creationId xmlns:a16="http://schemas.microsoft.com/office/drawing/2014/main" id="{D308E4A5-AA9A-53B8-B1A9-E478871FDE43}"/>
                  </a:ext>
                </a:extLst>
              </p:cNvPr>
              <p:cNvSpPr txBox="1"/>
              <p:nvPr/>
            </p:nvSpPr>
            <p:spPr>
              <a:xfrm>
                <a:off x="2449182" y="2931971"/>
                <a:ext cx="304892" cy="200055"/>
              </a:xfrm>
              <a:prstGeom prst="rect">
                <a:avLst/>
              </a:prstGeom>
              <a:noFill/>
            </p:spPr>
            <p:txBody>
              <a:bodyPr wrap="none" rtlCol="0">
                <a:spAutoFit/>
              </a:bodyPr>
              <a:lstStyle/>
              <a:p>
                <a:r>
                  <a:rPr lang="en-US" sz="700" dirty="0"/>
                  <a:t>G1</a:t>
                </a:r>
              </a:p>
            </p:txBody>
          </p:sp>
          <p:sp>
            <p:nvSpPr>
              <p:cNvPr id="133" name="TextBox 132">
                <a:extLst>
                  <a:ext uri="{FF2B5EF4-FFF2-40B4-BE49-F238E27FC236}">
                    <a16:creationId xmlns:a16="http://schemas.microsoft.com/office/drawing/2014/main" id="{1922705E-3475-BC11-59F3-92A973006094}"/>
                  </a:ext>
                </a:extLst>
              </p:cNvPr>
              <p:cNvSpPr txBox="1"/>
              <p:nvPr/>
            </p:nvSpPr>
            <p:spPr>
              <a:xfrm>
                <a:off x="2449182" y="3035290"/>
                <a:ext cx="304892" cy="200055"/>
              </a:xfrm>
              <a:prstGeom prst="rect">
                <a:avLst/>
              </a:prstGeom>
              <a:noFill/>
            </p:spPr>
            <p:txBody>
              <a:bodyPr wrap="none" rtlCol="0">
                <a:spAutoFit/>
              </a:bodyPr>
              <a:lstStyle/>
              <a:p>
                <a:r>
                  <a:rPr lang="en-US" sz="700" dirty="0"/>
                  <a:t>G2</a:t>
                </a:r>
              </a:p>
            </p:txBody>
          </p:sp>
          <p:sp>
            <p:nvSpPr>
              <p:cNvPr id="134" name="TextBox 133">
                <a:extLst>
                  <a:ext uri="{FF2B5EF4-FFF2-40B4-BE49-F238E27FC236}">
                    <a16:creationId xmlns:a16="http://schemas.microsoft.com/office/drawing/2014/main" id="{6353889B-29B7-6AD4-4719-4B1B6993EB91}"/>
                  </a:ext>
                </a:extLst>
              </p:cNvPr>
              <p:cNvSpPr txBox="1"/>
              <p:nvPr/>
            </p:nvSpPr>
            <p:spPr>
              <a:xfrm>
                <a:off x="2449182" y="3138609"/>
                <a:ext cx="304892" cy="200055"/>
              </a:xfrm>
              <a:prstGeom prst="rect">
                <a:avLst/>
              </a:prstGeom>
              <a:noFill/>
            </p:spPr>
            <p:txBody>
              <a:bodyPr wrap="none" rtlCol="0">
                <a:spAutoFit/>
              </a:bodyPr>
              <a:lstStyle/>
              <a:p>
                <a:r>
                  <a:rPr lang="en-US" sz="700" dirty="0"/>
                  <a:t>G3</a:t>
                </a:r>
              </a:p>
            </p:txBody>
          </p:sp>
          <p:sp>
            <p:nvSpPr>
              <p:cNvPr id="135" name="TextBox 134">
                <a:extLst>
                  <a:ext uri="{FF2B5EF4-FFF2-40B4-BE49-F238E27FC236}">
                    <a16:creationId xmlns:a16="http://schemas.microsoft.com/office/drawing/2014/main" id="{E1851BE5-31B2-615B-B531-9535D20A5CF8}"/>
                  </a:ext>
                </a:extLst>
              </p:cNvPr>
              <p:cNvSpPr txBox="1"/>
              <p:nvPr/>
            </p:nvSpPr>
            <p:spPr>
              <a:xfrm>
                <a:off x="2449182" y="3241929"/>
                <a:ext cx="304892" cy="200055"/>
              </a:xfrm>
              <a:prstGeom prst="rect">
                <a:avLst/>
              </a:prstGeom>
              <a:noFill/>
            </p:spPr>
            <p:txBody>
              <a:bodyPr wrap="none" rtlCol="0">
                <a:spAutoFit/>
              </a:bodyPr>
              <a:lstStyle/>
              <a:p>
                <a:r>
                  <a:rPr lang="en-US" sz="700" dirty="0"/>
                  <a:t>G4</a:t>
                </a:r>
              </a:p>
            </p:txBody>
          </p:sp>
          <p:grpSp>
            <p:nvGrpSpPr>
              <p:cNvPr id="203" name="Group 202">
                <a:extLst>
                  <a:ext uri="{FF2B5EF4-FFF2-40B4-BE49-F238E27FC236}">
                    <a16:creationId xmlns:a16="http://schemas.microsoft.com/office/drawing/2014/main" id="{8C9D885E-DFF1-0471-78B6-CAABE4BD35F6}"/>
                  </a:ext>
                </a:extLst>
              </p:cNvPr>
              <p:cNvGrpSpPr/>
              <p:nvPr/>
            </p:nvGrpSpPr>
            <p:grpSpPr>
              <a:xfrm>
                <a:off x="1107870" y="2833701"/>
                <a:ext cx="1440374" cy="1311575"/>
                <a:chOff x="392370" y="3089552"/>
                <a:chExt cx="1440374" cy="1311575"/>
              </a:xfrm>
            </p:grpSpPr>
            <p:sp>
              <p:nvSpPr>
                <p:cNvPr id="120" name="TextBox 119">
                  <a:extLst>
                    <a:ext uri="{FF2B5EF4-FFF2-40B4-BE49-F238E27FC236}">
                      <a16:creationId xmlns:a16="http://schemas.microsoft.com/office/drawing/2014/main" id="{108D1D66-4EDC-249C-9734-686CAAD3CDF7}"/>
                    </a:ext>
                  </a:extLst>
                </p:cNvPr>
                <p:cNvSpPr txBox="1"/>
                <p:nvPr/>
              </p:nvSpPr>
              <p:spPr>
                <a:xfrm rot="16200000">
                  <a:off x="298240" y="3788780"/>
                  <a:ext cx="595035" cy="200055"/>
                </a:xfrm>
                <a:prstGeom prst="rect">
                  <a:avLst/>
                </a:prstGeom>
                <a:noFill/>
              </p:spPr>
              <p:txBody>
                <a:bodyPr wrap="none" rtlCol="0">
                  <a:spAutoFit/>
                </a:bodyPr>
                <a:lstStyle/>
                <a:p>
                  <a:r>
                    <a:rPr lang="en-US" sz="700" dirty="0"/>
                    <a:t>B memory</a:t>
                  </a:r>
                </a:p>
              </p:txBody>
            </p:sp>
            <p:sp>
              <p:nvSpPr>
                <p:cNvPr id="121" name="TextBox 120">
                  <a:extLst>
                    <a:ext uri="{FF2B5EF4-FFF2-40B4-BE49-F238E27FC236}">
                      <a16:creationId xmlns:a16="http://schemas.microsoft.com/office/drawing/2014/main" id="{F1246CBA-C071-2673-C272-A8E9C9C16F2D}"/>
                    </a:ext>
                  </a:extLst>
                </p:cNvPr>
                <p:cNvSpPr txBox="1"/>
                <p:nvPr/>
              </p:nvSpPr>
              <p:spPr>
                <a:xfrm rot="16200000">
                  <a:off x="457706" y="3732675"/>
                  <a:ext cx="482824" cy="200055"/>
                </a:xfrm>
                <a:prstGeom prst="rect">
                  <a:avLst/>
                </a:prstGeom>
                <a:noFill/>
              </p:spPr>
              <p:txBody>
                <a:bodyPr wrap="none" rtlCol="0">
                  <a:spAutoFit/>
                </a:bodyPr>
                <a:lstStyle/>
                <a:p>
                  <a:r>
                    <a:rPr lang="en-US" sz="700" dirty="0"/>
                    <a:t>B naive</a:t>
                  </a:r>
                </a:p>
              </p:txBody>
            </p:sp>
            <p:sp>
              <p:nvSpPr>
                <p:cNvPr id="122" name="TextBox 121">
                  <a:extLst>
                    <a:ext uri="{FF2B5EF4-FFF2-40B4-BE49-F238E27FC236}">
                      <a16:creationId xmlns:a16="http://schemas.microsoft.com/office/drawing/2014/main" id="{2B40E2B8-B408-4FD5-5E7D-D255A0968CE1}"/>
                    </a:ext>
                  </a:extLst>
                </p:cNvPr>
                <p:cNvSpPr txBox="1"/>
                <p:nvPr/>
              </p:nvSpPr>
              <p:spPr>
                <a:xfrm rot="16200000">
                  <a:off x="471297" y="3822443"/>
                  <a:ext cx="662361" cy="200055"/>
                </a:xfrm>
                <a:prstGeom prst="rect">
                  <a:avLst/>
                </a:prstGeom>
                <a:noFill/>
              </p:spPr>
              <p:txBody>
                <a:bodyPr wrap="none" rtlCol="0">
                  <a:spAutoFit/>
                </a:bodyPr>
                <a:lstStyle/>
                <a:p>
                  <a:r>
                    <a:rPr lang="en-US" sz="700" dirty="0"/>
                    <a:t>CD14 Mono</a:t>
                  </a:r>
                </a:p>
              </p:txBody>
            </p:sp>
            <p:sp>
              <p:nvSpPr>
                <p:cNvPr id="123" name="TextBox 122">
                  <a:extLst>
                    <a:ext uri="{FF2B5EF4-FFF2-40B4-BE49-F238E27FC236}">
                      <a16:creationId xmlns:a16="http://schemas.microsoft.com/office/drawing/2014/main" id="{DE0B1E27-733A-1C84-2ACF-EBB50F06E5E1}"/>
                    </a:ext>
                  </a:extLst>
                </p:cNvPr>
                <p:cNvSpPr txBox="1"/>
                <p:nvPr/>
              </p:nvSpPr>
              <p:spPr>
                <a:xfrm rot="16200000">
                  <a:off x="574657" y="3822443"/>
                  <a:ext cx="662361" cy="200055"/>
                </a:xfrm>
                <a:prstGeom prst="rect">
                  <a:avLst/>
                </a:prstGeom>
                <a:noFill/>
              </p:spPr>
              <p:txBody>
                <a:bodyPr wrap="none" rtlCol="0">
                  <a:spAutoFit/>
                </a:bodyPr>
                <a:lstStyle/>
                <a:p>
                  <a:r>
                    <a:rPr lang="en-US" sz="700" dirty="0"/>
                    <a:t>CD16 Mono</a:t>
                  </a:r>
                </a:p>
              </p:txBody>
            </p:sp>
            <p:sp>
              <p:nvSpPr>
                <p:cNvPr id="124" name="TextBox 123">
                  <a:extLst>
                    <a:ext uri="{FF2B5EF4-FFF2-40B4-BE49-F238E27FC236}">
                      <a16:creationId xmlns:a16="http://schemas.microsoft.com/office/drawing/2014/main" id="{F900E38B-D3A5-451A-3D2E-71FE3EA08052}"/>
                    </a:ext>
                  </a:extLst>
                </p:cNvPr>
                <p:cNvSpPr txBox="1"/>
                <p:nvPr/>
              </p:nvSpPr>
              <p:spPr>
                <a:xfrm rot="16200000">
                  <a:off x="661186" y="3839275"/>
                  <a:ext cx="696024" cy="200055"/>
                </a:xfrm>
                <a:prstGeom prst="rect">
                  <a:avLst/>
                </a:prstGeom>
                <a:noFill/>
              </p:spPr>
              <p:txBody>
                <a:bodyPr wrap="none" rtlCol="0">
                  <a:spAutoFit/>
                </a:bodyPr>
                <a:lstStyle/>
                <a:p>
                  <a:r>
                    <a:rPr lang="en-US" sz="700" dirty="0"/>
                    <a:t>CD4 T Naive</a:t>
                  </a:r>
                </a:p>
              </p:txBody>
            </p:sp>
            <p:sp>
              <p:nvSpPr>
                <p:cNvPr id="125" name="TextBox 124">
                  <a:extLst>
                    <a:ext uri="{FF2B5EF4-FFF2-40B4-BE49-F238E27FC236}">
                      <a16:creationId xmlns:a16="http://schemas.microsoft.com/office/drawing/2014/main" id="{E134D3BB-5B63-AF79-6E2F-ED681158D17E}"/>
                    </a:ext>
                  </a:extLst>
                </p:cNvPr>
                <p:cNvSpPr txBox="1"/>
                <p:nvPr/>
              </p:nvSpPr>
              <p:spPr>
                <a:xfrm rot="16200000">
                  <a:off x="764546" y="3839275"/>
                  <a:ext cx="696024" cy="200055"/>
                </a:xfrm>
                <a:prstGeom prst="rect">
                  <a:avLst/>
                </a:prstGeom>
                <a:noFill/>
              </p:spPr>
              <p:txBody>
                <a:bodyPr wrap="none" rtlCol="0">
                  <a:spAutoFit/>
                </a:bodyPr>
                <a:lstStyle/>
                <a:p>
                  <a:r>
                    <a:rPr lang="en-US" sz="700" dirty="0"/>
                    <a:t>CD8 T Naive</a:t>
                  </a:r>
                </a:p>
              </p:txBody>
            </p:sp>
            <p:sp>
              <p:nvSpPr>
                <p:cNvPr id="126" name="TextBox 125">
                  <a:extLst>
                    <a:ext uri="{FF2B5EF4-FFF2-40B4-BE49-F238E27FC236}">
                      <a16:creationId xmlns:a16="http://schemas.microsoft.com/office/drawing/2014/main" id="{F6AD05BB-57F5-4BC6-4A6A-F2E29AE4FD73}"/>
                    </a:ext>
                  </a:extLst>
                </p:cNvPr>
                <p:cNvSpPr txBox="1"/>
                <p:nvPr/>
              </p:nvSpPr>
              <p:spPr>
                <a:xfrm rot="16200000">
                  <a:off x="924812" y="3782368"/>
                  <a:ext cx="582211" cy="200055"/>
                </a:xfrm>
                <a:prstGeom prst="rect">
                  <a:avLst/>
                </a:prstGeom>
                <a:noFill/>
              </p:spPr>
              <p:txBody>
                <a:bodyPr wrap="none" rtlCol="0">
                  <a:spAutoFit/>
                </a:bodyPr>
                <a:lstStyle/>
                <a:p>
                  <a:r>
                    <a:rPr lang="en-US" sz="700" dirty="0"/>
                    <a:t>CD4 TCM</a:t>
                  </a:r>
                </a:p>
              </p:txBody>
            </p:sp>
            <p:sp>
              <p:nvSpPr>
                <p:cNvPr id="127" name="TextBox 126">
                  <a:extLst>
                    <a:ext uri="{FF2B5EF4-FFF2-40B4-BE49-F238E27FC236}">
                      <a16:creationId xmlns:a16="http://schemas.microsoft.com/office/drawing/2014/main" id="{F3813B82-A77D-A7E0-6AFA-F52E36606FCD}"/>
                    </a:ext>
                  </a:extLst>
                </p:cNvPr>
                <p:cNvSpPr txBox="1"/>
                <p:nvPr/>
              </p:nvSpPr>
              <p:spPr>
                <a:xfrm rot="16200000">
                  <a:off x="1030577" y="3779964"/>
                  <a:ext cx="577402" cy="200055"/>
                </a:xfrm>
                <a:prstGeom prst="rect">
                  <a:avLst/>
                </a:prstGeom>
                <a:noFill/>
              </p:spPr>
              <p:txBody>
                <a:bodyPr wrap="none" rtlCol="0">
                  <a:spAutoFit/>
                </a:bodyPr>
                <a:lstStyle/>
                <a:p>
                  <a:r>
                    <a:rPr lang="en-US" sz="700" dirty="0"/>
                    <a:t>CD8 TEM</a:t>
                  </a:r>
                </a:p>
              </p:txBody>
            </p:sp>
            <p:sp>
              <p:nvSpPr>
                <p:cNvPr id="128" name="TextBox 127">
                  <a:extLst>
                    <a:ext uri="{FF2B5EF4-FFF2-40B4-BE49-F238E27FC236}">
                      <a16:creationId xmlns:a16="http://schemas.microsoft.com/office/drawing/2014/main" id="{76F29722-E71D-45CD-8612-B0E510B0F610}"/>
                    </a:ext>
                  </a:extLst>
                </p:cNvPr>
                <p:cNvSpPr txBox="1"/>
                <p:nvPr/>
              </p:nvSpPr>
              <p:spPr>
                <a:xfrm rot="16200000">
                  <a:off x="1222904" y="3690997"/>
                  <a:ext cx="399468" cy="200055"/>
                </a:xfrm>
                <a:prstGeom prst="rect">
                  <a:avLst/>
                </a:prstGeom>
                <a:noFill/>
              </p:spPr>
              <p:txBody>
                <a:bodyPr wrap="none" rtlCol="0">
                  <a:spAutoFit/>
                </a:bodyPr>
                <a:lstStyle/>
                <a:p>
                  <a:r>
                    <a:rPr lang="en-US" sz="700" dirty="0"/>
                    <a:t>MAIT</a:t>
                  </a:r>
                </a:p>
              </p:txBody>
            </p:sp>
            <p:sp>
              <p:nvSpPr>
                <p:cNvPr id="129" name="TextBox 128">
                  <a:extLst>
                    <a:ext uri="{FF2B5EF4-FFF2-40B4-BE49-F238E27FC236}">
                      <a16:creationId xmlns:a16="http://schemas.microsoft.com/office/drawing/2014/main" id="{6F3FAE9A-40DF-D394-6196-1C5E05D0D594}"/>
                    </a:ext>
                  </a:extLst>
                </p:cNvPr>
                <p:cNvSpPr txBox="1"/>
                <p:nvPr/>
              </p:nvSpPr>
              <p:spPr>
                <a:xfrm rot="16200000">
                  <a:off x="1371949" y="3645312"/>
                  <a:ext cx="308098" cy="200055"/>
                </a:xfrm>
                <a:prstGeom prst="rect">
                  <a:avLst/>
                </a:prstGeom>
                <a:noFill/>
              </p:spPr>
              <p:txBody>
                <a:bodyPr wrap="none" rtlCol="0">
                  <a:spAutoFit/>
                </a:bodyPr>
                <a:lstStyle/>
                <a:p>
                  <a:r>
                    <a:rPr lang="en-US" sz="700" dirty="0"/>
                    <a:t>NK</a:t>
                  </a:r>
                </a:p>
              </p:txBody>
            </p:sp>
            <p:sp>
              <p:nvSpPr>
                <p:cNvPr id="130" name="TextBox 129">
                  <a:extLst>
                    <a:ext uri="{FF2B5EF4-FFF2-40B4-BE49-F238E27FC236}">
                      <a16:creationId xmlns:a16="http://schemas.microsoft.com/office/drawing/2014/main" id="{3986F060-1D6B-3223-F850-5DCA68F39195}"/>
                    </a:ext>
                  </a:extLst>
                </p:cNvPr>
                <p:cNvSpPr txBox="1"/>
                <p:nvPr/>
              </p:nvSpPr>
              <p:spPr>
                <a:xfrm rot="16200000">
                  <a:off x="1224439" y="3896181"/>
                  <a:ext cx="809837" cy="200055"/>
                </a:xfrm>
                <a:prstGeom prst="rect">
                  <a:avLst/>
                </a:prstGeom>
                <a:noFill/>
              </p:spPr>
              <p:txBody>
                <a:bodyPr wrap="none" rtlCol="0">
                  <a:spAutoFit/>
                </a:bodyPr>
                <a:lstStyle/>
                <a:p>
                  <a:r>
                    <a:rPr lang="en-US" sz="700" dirty="0"/>
                    <a:t>NK_CD56bright</a:t>
                  </a:r>
                </a:p>
              </p:txBody>
            </p:sp>
            <p:sp>
              <p:nvSpPr>
                <p:cNvPr id="137" name="TextBox 136">
                  <a:extLst>
                    <a:ext uri="{FF2B5EF4-FFF2-40B4-BE49-F238E27FC236}">
                      <a16:creationId xmlns:a16="http://schemas.microsoft.com/office/drawing/2014/main" id="{4B630825-9B66-1063-B3AE-6D9F6C0597DD}"/>
                    </a:ext>
                  </a:extLst>
                </p:cNvPr>
                <p:cNvSpPr txBox="1"/>
                <p:nvPr/>
              </p:nvSpPr>
              <p:spPr>
                <a:xfrm rot="16200000">
                  <a:off x="110722" y="3872938"/>
                  <a:ext cx="763351" cy="200055"/>
                </a:xfrm>
                <a:prstGeom prst="rect">
                  <a:avLst/>
                </a:prstGeom>
                <a:noFill/>
              </p:spPr>
              <p:txBody>
                <a:bodyPr wrap="none" rtlCol="0">
                  <a:spAutoFit/>
                </a:bodyPr>
                <a:lstStyle/>
                <a:p>
                  <a:r>
                    <a:rPr lang="en-US" sz="700" dirty="0"/>
                    <a:t>B intermediate</a:t>
                  </a:r>
                </a:p>
              </p:txBody>
            </p:sp>
            <p:sp>
              <p:nvSpPr>
                <p:cNvPr id="138" name="TextBox 137">
                  <a:extLst>
                    <a:ext uri="{FF2B5EF4-FFF2-40B4-BE49-F238E27FC236}">
                      <a16:creationId xmlns:a16="http://schemas.microsoft.com/office/drawing/2014/main" id="{861CA39F-3D63-A778-44A8-59640EAC3AFD}"/>
                    </a:ext>
                  </a:extLst>
                </p:cNvPr>
                <p:cNvSpPr txBox="1"/>
                <p:nvPr/>
              </p:nvSpPr>
              <p:spPr>
                <a:xfrm rot="16200000">
                  <a:off x="1548211" y="3675769"/>
                  <a:ext cx="369012" cy="200055"/>
                </a:xfrm>
                <a:prstGeom prst="rect">
                  <a:avLst/>
                </a:prstGeom>
                <a:noFill/>
              </p:spPr>
              <p:txBody>
                <a:bodyPr wrap="none" rtlCol="0">
                  <a:spAutoFit/>
                </a:bodyPr>
                <a:lstStyle/>
                <a:p>
                  <a:r>
                    <a:rPr lang="en-US" sz="700" dirty="0"/>
                    <a:t>Treg</a:t>
                  </a:r>
                </a:p>
              </p:txBody>
            </p:sp>
            <p:pic>
              <p:nvPicPr>
                <p:cNvPr id="202" name="Picture 201" descr="A screenshot of a computer&#10;&#10;AI-generated content may be incorrect.">
                  <a:extLst>
                    <a:ext uri="{FF2B5EF4-FFF2-40B4-BE49-F238E27FC236}">
                      <a16:creationId xmlns:a16="http://schemas.microsoft.com/office/drawing/2014/main" id="{0B1D722D-BAB8-D201-680A-38F5F7E7E928}"/>
                    </a:ext>
                  </a:extLst>
                </p:cNvPr>
                <p:cNvPicPr>
                  <a:picLocks noChangeAspect="1"/>
                </p:cNvPicPr>
                <p:nvPr/>
              </p:nvPicPr>
              <p:blipFill>
                <a:blip r:embed="rId9"/>
                <a:srcRect r="24913" b="55165"/>
                <a:stretch>
                  <a:fillRect/>
                </a:stretch>
              </p:blipFill>
              <p:spPr>
                <a:xfrm>
                  <a:off x="445186" y="3089552"/>
                  <a:ext cx="1366312" cy="567866"/>
                </a:xfrm>
                <a:prstGeom prst="rect">
                  <a:avLst/>
                </a:prstGeom>
              </p:spPr>
            </p:pic>
          </p:grpSp>
        </p:grpSp>
      </p:grpSp>
    </p:spTree>
    <p:extLst>
      <p:ext uri="{BB962C8B-B14F-4D97-AF65-F5344CB8AC3E}">
        <p14:creationId xmlns:p14="http://schemas.microsoft.com/office/powerpoint/2010/main" val="39691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Similar signature in external established RA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3"/>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4"/>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5410168" y="4464570"/>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206911" y="5387429"/>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204623" y="538991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436545" y="5388644"/>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314367" y="5812854"/>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209237" y="7903866"/>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3475113094"/>
              </p:ext>
            </p:extLst>
          </p:nvPr>
        </p:nvGraphicFramePr>
        <p:xfrm>
          <a:off x="5982082" y="6152695"/>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67695" y="483994"/>
                <a:ext cx="4143475" cy="393954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67695" y="483994"/>
                <a:ext cx="4143475" cy="3939540"/>
              </a:xfrm>
              <a:prstGeom prst="rect">
                <a:avLst/>
              </a:prstGeom>
              <a:blipFill>
                <a:blip r:embed="rId7"/>
                <a:stretch>
                  <a:fillRect r="-612"/>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3"/>
          <a:srcRect l="1626" t="8419" r="8998"/>
          <a:stretch/>
        </p:blipFill>
        <p:spPr>
          <a:xfrm>
            <a:off x="569111" y="627080"/>
            <a:ext cx="3374675" cy="3606783"/>
          </a:xfrm>
          <a:prstGeom prst="rect">
            <a:avLst/>
          </a:prstGeom>
        </p:spPr>
      </p:pic>
      <p:sp>
        <p:nvSpPr>
          <p:cNvPr id="349" name="Google Shape;349;p2"/>
          <p:cNvSpPr/>
          <p:nvPr/>
        </p:nvSpPr>
        <p:spPr>
          <a:xfrm>
            <a:off x="130941" y="12048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119213"/>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aphicFrame>
        <p:nvGraphicFramePr>
          <p:cNvPr id="399" name="Google Shape;399;p2"/>
          <p:cNvGraphicFramePr/>
          <p:nvPr>
            <p:extLst>
              <p:ext uri="{D42A27DB-BD31-4B8C-83A1-F6EECF244321}">
                <p14:modId xmlns:p14="http://schemas.microsoft.com/office/powerpoint/2010/main" val="4253556104"/>
              </p:ext>
            </p:extLst>
          </p:nvPr>
        </p:nvGraphicFramePr>
        <p:xfrm>
          <a:off x="4716780" y="365394"/>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639059"/>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284305"/>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1967398"/>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673841"/>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3706275"/>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52964" y="503074"/>
            <a:ext cx="3815781" cy="96690"/>
          </a:xfrm>
          <a:prstGeom prst="rect">
            <a:avLst/>
          </a:prstGeom>
        </p:spPr>
      </p:pic>
      <p:grpSp>
        <p:nvGrpSpPr>
          <p:cNvPr id="353" name="Google Shape;353;p2"/>
          <p:cNvGrpSpPr/>
          <p:nvPr/>
        </p:nvGrpSpPr>
        <p:grpSpPr>
          <a:xfrm>
            <a:off x="2281299" y="4177965"/>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275800"/>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268276"/>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340286"/>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347570"/>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301282"/>
            <a:ext cx="793769" cy="215444"/>
          </a:xfrm>
          <a:prstGeom prst="rect">
            <a:avLst/>
          </a:prstGeom>
          <a:noFill/>
        </p:spPr>
        <p:txBody>
          <a:bodyPr wrap="square">
            <a:spAutoFit/>
          </a:bodyPr>
          <a:lstStyle/>
          <a:p>
            <a:r>
              <a:rPr lang="en-US" sz="800" dirty="0"/>
              <a:t>Cluster 2 </a:t>
            </a:r>
          </a:p>
        </p:txBody>
      </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6"/>
          <a:stretch>
            <a:fillRect/>
          </a:stretch>
        </p:blipFill>
        <p:spPr>
          <a:xfrm>
            <a:off x="8243566" y="1823143"/>
            <a:ext cx="7772400" cy="6908800"/>
          </a:xfrm>
          <a:prstGeom prst="rect">
            <a:avLst/>
          </a:prstGeom>
        </p:spPr>
      </p:pic>
      <p:sp>
        <p:nvSpPr>
          <p:cNvPr id="350" name="Google Shape;350;p2"/>
          <p:cNvSpPr/>
          <p:nvPr/>
        </p:nvSpPr>
        <p:spPr>
          <a:xfrm>
            <a:off x="101223" y="489300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382602" y="4889625"/>
            <a:ext cx="22503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enrichment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5" name="Group 24">
            <a:extLst>
              <a:ext uri="{FF2B5EF4-FFF2-40B4-BE49-F238E27FC236}">
                <a16:creationId xmlns:a16="http://schemas.microsoft.com/office/drawing/2014/main" id="{93F8DDF5-B455-039B-F0A0-EC9B6FC9F926}"/>
              </a:ext>
            </a:extLst>
          </p:cNvPr>
          <p:cNvGrpSpPr/>
          <p:nvPr/>
        </p:nvGrpSpPr>
        <p:grpSpPr>
          <a:xfrm>
            <a:off x="659184" y="635908"/>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18" name="Group 17">
            <a:extLst>
              <a:ext uri="{FF2B5EF4-FFF2-40B4-BE49-F238E27FC236}">
                <a16:creationId xmlns:a16="http://schemas.microsoft.com/office/drawing/2014/main" id="{4483A609-B33B-DC0D-C750-70055CE1471A}"/>
              </a:ext>
            </a:extLst>
          </p:cNvPr>
          <p:cNvGrpSpPr/>
          <p:nvPr/>
        </p:nvGrpSpPr>
        <p:grpSpPr>
          <a:xfrm>
            <a:off x="2570448" y="4883017"/>
            <a:ext cx="5160529" cy="2408798"/>
            <a:chOff x="130942" y="7257906"/>
            <a:chExt cx="5160529" cy="2408798"/>
          </a:xfrm>
        </p:grpSpPr>
        <p:sp>
          <p:nvSpPr>
            <p:cNvPr id="12" name="Google Shape;527;p4">
              <a:extLst>
                <a:ext uri="{FF2B5EF4-FFF2-40B4-BE49-F238E27FC236}">
                  <a16:creationId xmlns:a16="http://schemas.microsoft.com/office/drawing/2014/main" id="{51852CC6-0A6A-400C-82D8-1C709CCC865A}"/>
                </a:ext>
              </a:extLst>
            </p:cNvPr>
            <p:cNvSpPr/>
            <p:nvPr/>
          </p:nvSpPr>
          <p:spPr>
            <a:xfrm>
              <a:off x="731370" y="725918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963292" y="725790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roup 1">
              <a:extLst>
                <a:ext uri="{FF2B5EF4-FFF2-40B4-BE49-F238E27FC236}">
                  <a16:creationId xmlns:a16="http://schemas.microsoft.com/office/drawing/2014/main" id="{BF934BA0-0A75-EA93-E4C5-BBE479DCA5FB}"/>
                </a:ext>
              </a:extLst>
            </p:cNvPr>
            <p:cNvGrpSpPr/>
            <p:nvPr/>
          </p:nvGrpSpPr>
          <p:grpSpPr>
            <a:xfrm>
              <a:off x="130942" y="7595928"/>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7"/>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7"/>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grpSp>
        <p:nvGrpSpPr>
          <p:cNvPr id="3" name="Group 2">
            <a:extLst>
              <a:ext uri="{FF2B5EF4-FFF2-40B4-BE49-F238E27FC236}">
                <a16:creationId xmlns:a16="http://schemas.microsoft.com/office/drawing/2014/main" id="{BA3589B6-9086-7153-FCE2-1748E75D776B}"/>
              </a:ext>
            </a:extLst>
          </p:cNvPr>
          <p:cNvGrpSpPr/>
          <p:nvPr/>
        </p:nvGrpSpPr>
        <p:grpSpPr>
          <a:xfrm>
            <a:off x="4476118" y="2280623"/>
            <a:ext cx="3394291" cy="2220930"/>
            <a:chOff x="273184" y="4889410"/>
            <a:chExt cx="3394291" cy="2220930"/>
          </a:xfrm>
        </p:grpSpPr>
        <p:sp>
          <p:nvSpPr>
            <p:cNvPr id="389" name="Google Shape;389;p2"/>
            <p:cNvSpPr/>
            <p:nvPr/>
          </p:nvSpPr>
          <p:spPr>
            <a:xfrm>
              <a:off x="273184" y="4889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644560" y="4890347"/>
              <a:ext cx="199709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156677"/>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9"/>
            <a:srcRect l="2436" t="3202" r="29546" b="48987"/>
            <a:stretch/>
          </p:blipFill>
          <p:spPr>
            <a:xfrm>
              <a:off x="457765" y="5226640"/>
              <a:ext cx="2091282" cy="1026306"/>
            </a:xfrm>
            <a:prstGeom prst="rect">
              <a:avLst/>
            </a:prstGeom>
          </p:spPr>
        </p:pic>
      </p:grpSp>
      <p:grpSp>
        <p:nvGrpSpPr>
          <p:cNvPr id="23" name="Group 22">
            <a:extLst>
              <a:ext uri="{FF2B5EF4-FFF2-40B4-BE49-F238E27FC236}">
                <a16:creationId xmlns:a16="http://schemas.microsoft.com/office/drawing/2014/main" id="{30C0DBB8-03FE-E591-A855-D80F6C05F974}"/>
              </a:ext>
            </a:extLst>
          </p:cNvPr>
          <p:cNvGrpSpPr/>
          <p:nvPr/>
        </p:nvGrpSpPr>
        <p:grpSpPr>
          <a:xfrm>
            <a:off x="212581" y="5151534"/>
            <a:ext cx="2316437" cy="2053353"/>
            <a:chOff x="85580" y="5151534"/>
            <a:chExt cx="2316437" cy="2053353"/>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10"/>
            <a:srcRect l="14008" t="2984" r="4603" b="38237"/>
            <a:stretch/>
          </p:blipFill>
          <p:spPr>
            <a:xfrm>
              <a:off x="532918" y="5235627"/>
              <a:ext cx="1781656" cy="155448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192171" y="5151534"/>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1"/>
              <a:srcRect l="12977" t="84046" r="21167" b="10772"/>
              <a:stretch/>
            </p:blipFill>
            <p:spPr>
              <a:xfrm>
                <a:off x="4722475" y="7051033"/>
                <a:ext cx="1752677" cy="138115"/>
              </a:xfrm>
              <a:prstGeom prst="rect">
                <a:avLst/>
              </a:prstGeom>
            </p:spPr>
          </p:pic>
        </p:grpSp>
        <p:sp>
          <p:nvSpPr>
            <p:cNvPr id="22" name="Google Shape;408;p2">
              <a:extLst>
                <a:ext uri="{FF2B5EF4-FFF2-40B4-BE49-F238E27FC236}">
                  <a16:creationId xmlns:a16="http://schemas.microsoft.com/office/drawing/2014/main" id="{329CDA72-4D20-15A6-B2F0-4926D882D1ED}"/>
                </a:ext>
              </a:extLst>
            </p:cNvPr>
            <p:cNvSpPr txBox="1"/>
            <p:nvPr/>
          </p:nvSpPr>
          <p:spPr>
            <a:xfrm rot="16200000">
              <a:off x="-524619" y="5964504"/>
              <a:ext cx="143580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05" name="Group 504">
            <a:extLst>
              <a:ext uri="{FF2B5EF4-FFF2-40B4-BE49-F238E27FC236}">
                <a16:creationId xmlns:a16="http://schemas.microsoft.com/office/drawing/2014/main" id="{80E6078D-16B9-E80A-EC99-350FDF259964}"/>
              </a:ext>
            </a:extLst>
          </p:cNvPr>
          <p:cNvGrpSpPr/>
          <p:nvPr/>
        </p:nvGrpSpPr>
        <p:grpSpPr>
          <a:xfrm>
            <a:off x="174381" y="7510286"/>
            <a:ext cx="7423638" cy="1561576"/>
            <a:chOff x="120249" y="114316"/>
            <a:chExt cx="7423638" cy="1561576"/>
          </a:xfrm>
        </p:grpSpPr>
        <p:sp>
          <p:nvSpPr>
            <p:cNvPr id="506" name="Google Shape;436;p3">
              <a:extLst>
                <a:ext uri="{FF2B5EF4-FFF2-40B4-BE49-F238E27FC236}">
                  <a16:creationId xmlns:a16="http://schemas.microsoft.com/office/drawing/2014/main" id="{994EF12D-182C-4C29-DC10-F6E8D553D328}"/>
                </a:ext>
              </a:extLst>
            </p:cNvPr>
            <p:cNvSpPr/>
            <p:nvPr/>
          </p:nvSpPr>
          <p:spPr>
            <a:xfrm>
              <a:off x="120249" y="11559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39;p3">
              <a:extLst>
                <a:ext uri="{FF2B5EF4-FFF2-40B4-BE49-F238E27FC236}">
                  <a16:creationId xmlns:a16="http://schemas.microsoft.com/office/drawing/2014/main" id="{1C977068-315D-426D-E5B0-CCDD2A9C2CF8}"/>
                </a:ext>
              </a:extLst>
            </p:cNvPr>
            <p:cNvSpPr txBox="1"/>
            <p:nvPr/>
          </p:nvSpPr>
          <p:spPr>
            <a:xfrm>
              <a:off x="422022" y="114316"/>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8" name="Group 507">
              <a:extLst>
                <a:ext uri="{FF2B5EF4-FFF2-40B4-BE49-F238E27FC236}">
                  <a16:creationId xmlns:a16="http://schemas.microsoft.com/office/drawing/2014/main" id="{714BB9F6-C465-968A-6D32-3BDA92C083D3}"/>
                </a:ext>
              </a:extLst>
            </p:cNvPr>
            <p:cNvGrpSpPr/>
            <p:nvPr/>
          </p:nvGrpSpPr>
          <p:grpSpPr>
            <a:xfrm>
              <a:off x="307578" y="237426"/>
              <a:ext cx="7236309" cy="1438466"/>
              <a:chOff x="472468" y="502468"/>
              <a:chExt cx="7236309" cy="1438466"/>
            </a:xfrm>
          </p:grpSpPr>
          <p:pic>
            <p:nvPicPr>
              <p:cNvPr id="509" name="Picture 508" descr="A close-up of a computer screen&#10;&#10;Description automatically generated">
                <a:extLst>
                  <a:ext uri="{FF2B5EF4-FFF2-40B4-BE49-F238E27FC236}">
                    <a16:creationId xmlns:a16="http://schemas.microsoft.com/office/drawing/2014/main" id="{3A52EF87-AD9C-27DD-963B-F2F04F8F1FC5}"/>
                  </a:ext>
                </a:extLst>
              </p:cNvPr>
              <p:cNvPicPr>
                <a:picLocks noChangeAspect="1"/>
              </p:cNvPicPr>
              <p:nvPr/>
            </p:nvPicPr>
            <p:blipFill>
              <a:blip r:embed="rId12"/>
              <a:srcRect l="9167" t="20208" r="14035" b="6840"/>
              <a:stretch/>
            </p:blipFill>
            <p:spPr>
              <a:xfrm>
                <a:off x="547967" y="780111"/>
                <a:ext cx="6281113" cy="1045323"/>
              </a:xfrm>
              <a:prstGeom prst="rect">
                <a:avLst/>
              </a:prstGeom>
            </p:spPr>
          </p:pic>
          <p:sp>
            <p:nvSpPr>
              <p:cNvPr id="510" name="Google Shape;494;p3">
                <a:extLst>
                  <a:ext uri="{FF2B5EF4-FFF2-40B4-BE49-F238E27FC236}">
                    <a16:creationId xmlns:a16="http://schemas.microsoft.com/office/drawing/2014/main" id="{AEB86253-1F5D-7462-C2AD-47B6115C9DB7}"/>
                  </a:ext>
                </a:extLst>
              </p:cNvPr>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1" name="Google Shape;486;p3">
                <a:extLst>
                  <a:ext uri="{FF2B5EF4-FFF2-40B4-BE49-F238E27FC236}">
                    <a16:creationId xmlns:a16="http://schemas.microsoft.com/office/drawing/2014/main" id="{1689161C-3DF8-EC13-94F7-FE23D87BC5F5}"/>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D3B43812-6661-71AA-E95D-7132862E4D66}"/>
                  </a:ext>
                </a:extLst>
              </p:cNvPr>
              <p:cNvGrpSpPr/>
              <p:nvPr/>
            </p:nvGrpSpPr>
            <p:grpSpPr>
              <a:xfrm>
                <a:off x="472468" y="502468"/>
                <a:ext cx="6468120" cy="354035"/>
                <a:chOff x="820992" y="502468"/>
                <a:chExt cx="6468120" cy="354035"/>
              </a:xfrm>
            </p:grpSpPr>
            <p:sp>
              <p:nvSpPr>
                <p:cNvPr id="372" name="Google Shape;486;p3">
                  <a:extLst>
                    <a:ext uri="{FF2B5EF4-FFF2-40B4-BE49-F238E27FC236}">
                      <a16:creationId xmlns:a16="http://schemas.microsoft.com/office/drawing/2014/main" id="{2E05384F-AE82-AD75-B162-1987D30CC613}"/>
                    </a:ext>
                  </a:extLst>
                </p:cNvPr>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3" name="Google Shape;487;p3">
                  <a:extLst>
                    <a:ext uri="{FF2B5EF4-FFF2-40B4-BE49-F238E27FC236}">
                      <a16:creationId xmlns:a16="http://schemas.microsoft.com/office/drawing/2014/main" id="{E29B5305-B698-CB3D-E06A-CE82DDC1CD72}"/>
                    </a:ext>
                  </a:extLst>
                </p:cNvPr>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6" name="Google Shape;488;p3">
                  <a:extLst>
                    <a:ext uri="{FF2B5EF4-FFF2-40B4-BE49-F238E27FC236}">
                      <a16:creationId xmlns:a16="http://schemas.microsoft.com/office/drawing/2014/main" id="{C5F85C35-C220-B630-5CE8-32C71F8F5E04}"/>
                    </a:ext>
                  </a:extLst>
                </p:cNvPr>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79" name="Google Shape;489;p3">
                  <a:extLst>
                    <a:ext uri="{FF2B5EF4-FFF2-40B4-BE49-F238E27FC236}">
                      <a16:creationId xmlns:a16="http://schemas.microsoft.com/office/drawing/2014/main" id="{D6BDD485-C22B-ADCD-5247-3BAC63FFD7CF}"/>
                    </a:ext>
                  </a:extLst>
                </p:cNvPr>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0" name="Google Shape;490;p3">
                  <a:extLst>
                    <a:ext uri="{FF2B5EF4-FFF2-40B4-BE49-F238E27FC236}">
                      <a16:creationId xmlns:a16="http://schemas.microsoft.com/office/drawing/2014/main" id="{DE089497-7388-C4E5-C33C-8295966EAC3B}"/>
                    </a:ext>
                  </a:extLst>
                </p:cNvPr>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82" name="Google Shape;491;p3">
                  <a:extLst>
                    <a:ext uri="{FF2B5EF4-FFF2-40B4-BE49-F238E27FC236}">
                      <a16:creationId xmlns:a16="http://schemas.microsoft.com/office/drawing/2014/main" id="{928D7049-1E49-D685-4A45-E7CF93515D64}"/>
                    </a:ext>
                  </a:extLst>
                </p:cNvPr>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83" name="Google Shape;492;p3">
                  <a:extLst>
                    <a:ext uri="{FF2B5EF4-FFF2-40B4-BE49-F238E27FC236}">
                      <a16:creationId xmlns:a16="http://schemas.microsoft.com/office/drawing/2014/main" id="{00261CA2-06B7-CFB1-7FBA-9B5C23966162}"/>
                    </a:ext>
                  </a:extLst>
                </p:cNvPr>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4" name="Google Shape;493;p3">
                  <a:extLst>
                    <a:ext uri="{FF2B5EF4-FFF2-40B4-BE49-F238E27FC236}">
                      <a16:creationId xmlns:a16="http://schemas.microsoft.com/office/drawing/2014/main" id="{6C5BD672-063D-F272-8E5E-2F212596892B}"/>
                    </a:ext>
                  </a:extLst>
                </p:cNvPr>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5" name="TextBox 384">
                  <a:extLst>
                    <a:ext uri="{FF2B5EF4-FFF2-40B4-BE49-F238E27FC236}">
                      <a16:creationId xmlns:a16="http://schemas.microsoft.com/office/drawing/2014/main" id="{EAC495EA-B260-D5AD-49CB-0F9001FA98C8}"/>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324" name="Group 323">
                <a:extLst>
                  <a:ext uri="{FF2B5EF4-FFF2-40B4-BE49-F238E27FC236}">
                    <a16:creationId xmlns:a16="http://schemas.microsoft.com/office/drawing/2014/main" id="{86A5612F-B42C-CF5B-3065-8971F9B7F9A5}"/>
                  </a:ext>
                </a:extLst>
              </p:cNvPr>
              <p:cNvGrpSpPr/>
              <p:nvPr/>
            </p:nvGrpSpPr>
            <p:grpSpPr>
              <a:xfrm>
                <a:off x="655223" y="1818395"/>
                <a:ext cx="6128320" cy="122539"/>
                <a:chOff x="975172" y="1679745"/>
                <a:chExt cx="6128320" cy="122539"/>
              </a:xfrm>
            </p:grpSpPr>
            <p:cxnSp>
              <p:nvCxnSpPr>
                <p:cNvPr id="345" name="Straight Arrow Connector 344">
                  <a:extLst>
                    <a:ext uri="{FF2B5EF4-FFF2-40B4-BE49-F238E27FC236}">
                      <a16:creationId xmlns:a16="http://schemas.microsoft.com/office/drawing/2014/main" id="{92128DCC-EA50-4D24-5A4A-279E0CB9DA8D}"/>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46" name="Straight Arrow Connector 345">
                  <a:extLst>
                    <a:ext uri="{FF2B5EF4-FFF2-40B4-BE49-F238E27FC236}">
                      <a16:creationId xmlns:a16="http://schemas.microsoft.com/office/drawing/2014/main" id="{77701321-A95D-5368-8AFF-B0BFFA1632DA}"/>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47" name="Straight Arrow Connector 346">
                  <a:extLst>
                    <a:ext uri="{FF2B5EF4-FFF2-40B4-BE49-F238E27FC236}">
                      <a16:creationId xmlns:a16="http://schemas.microsoft.com/office/drawing/2014/main" id="{000547CB-CD0A-98AC-B046-F62C83EC64C7}"/>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352" name="Left Brace 351">
                  <a:extLst>
                    <a:ext uri="{FF2B5EF4-FFF2-40B4-BE49-F238E27FC236}">
                      <a16:creationId xmlns:a16="http://schemas.microsoft.com/office/drawing/2014/main" id="{9AC49CDA-9436-D606-B90E-6257AF38342B}"/>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61" name="Left Brace 360">
                  <a:extLst>
                    <a:ext uri="{FF2B5EF4-FFF2-40B4-BE49-F238E27FC236}">
                      <a16:creationId xmlns:a16="http://schemas.microsoft.com/office/drawing/2014/main" id="{6E7AD42E-80D2-CBA4-DD0A-DDA3A0707C1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2" name="Left Brace 361">
                  <a:extLst>
                    <a:ext uri="{FF2B5EF4-FFF2-40B4-BE49-F238E27FC236}">
                      <a16:creationId xmlns:a16="http://schemas.microsoft.com/office/drawing/2014/main" id="{1D2DFB0A-9B96-3D7D-1DDF-B22B2D4BC53C}"/>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3" name="Left Brace 362">
                  <a:extLst>
                    <a:ext uri="{FF2B5EF4-FFF2-40B4-BE49-F238E27FC236}">
                      <a16:creationId xmlns:a16="http://schemas.microsoft.com/office/drawing/2014/main" id="{14D2BADE-41DF-2FCF-C558-027B7DEC9A29}"/>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9" name="Left Brace 368">
                  <a:extLst>
                    <a:ext uri="{FF2B5EF4-FFF2-40B4-BE49-F238E27FC236}">
                      <a16:creationId xmlns:a16="http://schemas.microsoft.com/office/drawing/2014/main" id="{CE14CD11-74A3-83C6-F19D-E9019386029D}"/>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0" name="Left Brace 369">
                  <a:extLst>
                    <a:ext uri="{FF2B5EF4-FFF2-40B4-BE49-F238E27FC236}">
                      <a16:creationId xmlns:a16="http://schemas.microsoft.com/office/drawing/2014/main" id="{5F4DC9D0-E1AF-7BA1-1981-38142B9AA355}"/>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371" name="Straight Arrow Connector 370">
                  <a:extLst>
                    <a:ext uri="{FF2B5EF4-FFF2-40B4-BE49-F238E27FC236}">
                      <a16:creationId xmlns:a16="http://schemas.microsoft.com/office/drawing/2014/main" id="{8E0559E0-169D-3B81-3230-00E819DA599E}"/>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328" name="Group 327">
                <a:extLst>
                  <a:ext uri="{FF2B5EF4-FFF2-40B4-BE49-F238E27FC236}">
                    <a16:creationId xmlns:a16="http://schemas.microsoft.com/office/drawing/2014/main" id="{6D70D54D-2D1D-3E9D-98DE-0F65F0BFD2EF}"/>
                  </a:ext>
                </a:extLst>
              </p:cNvPr>
              <p:cNvGrpSpPr>
                <a:grpSpLocks noChangeAspect="1"/>
              </p:cNvGrpSpPr>
              <p:nvPr/>
            </p:nvGrpSpPr>
            <p:grpSpPr>
              <a:xfrm>
                <a:off x="6774601" y="871442"/>
                <a:ext cx="934176" cy="628677"/>
                <a:chOff x="2009337" y="1871507"/>
                <a:chExt cx="2169006" cy="628677"/>
              </a:xfrm>
            </p:grpSpPr>
            <p:grpSp>
              <p:nvGrpSpPr>
                <p:cNvPr id="329" name="Group 328">
                  <a:extLst>
                    <a:ext uri="{FF2B5EF4-FFF2-40B4-BE49-F238E27FC236}">
                      <a16:creationId xmlns:a16="http://schemas.microsoft.com/office/drawing/2014/main" id="{42BE178C-8036-3441-3CAC-C678F9127A01}"/>
                    </a:ext>
                  </a:extLst>
                </p:cNvPr>
                <p:cNvGrpSpPr>
                  <a:grpSpLocks noChangeAspect="1"/>
                </p:cNvGrpSpPr>
                <p:nvPr/>
              </p:nvGrpSpPr>
              <p:grpSpPr>
                <a:xfrm>
                  <a:off x="2009337" y="1871507"/>
                  <a:ext cx="2169006" cy="628677"/>
                  <a:chOff x="5366931" y="2079384"/>
                  <a:chExt cx="2169006" cy="628677"/>
                </a:xfrm>
              </p:grpSpPr>
              <p:sp>
                <p:nvSpPr>
                  <p:cNvPr id="337" name="Google Shape;354;p2">
                    <a:extLst>
                      <a:ext uri="{FF2B5EF4-FFF2-40B4-BE49-F238E27FC236}">
                        <a16:creationId xmlns:a16="http://schemas.microsoft.com/office/drawing/2014/main" id="{C8C4C76D-0A93-253B-BDAD-0F38455920B6}"/>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8" name="Google Shape;355;p2">
                    <a:extLst>
                      <a:ext uri="{FF2B5EF4-FFF2-40B4-BE49-F238E27FC236}">
                        <a16:creationId xmlns:a16="http://schemas.microsoft.com/office/drawing/2014/main" id="{FC79812F-9D24-477E-5BF6-F05B685CA9AE}"/>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0" name="Google Shape;356;p2">
                    <a:extLst>
                      <a:ext uri="{FF2B5EF4-FFF2-40B4-BE49-F238E27FC236}">
                        <a16:creationId xmlns:a16="http://schemas.microsoft.com/office/drawing/2014/main" id="{DAEDE869-F64B-1A1C-326C-DA9A194D3FD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1" name="Google Shape;357;p2">
                    <a:extLst>
                      <a:ext uri="{FF2B5EF4-FFF2-40B4-BE49-F238E27FC236}">
                        <a16:creationId xmlns:a16="http://schemas.microsoft.com/office/drawing/2014/main" id="{48BF9E31-944A-F7A8-7D56-C96D757EDBB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4" name="Google Shape;358;p2">
                    <a:extLst>
                      <a:ext uri="{FF2B5EF4-FFF2-40B4-BE49-F238E27FC236}">
                        <a16:creationId xmlns:a16="http://schemas.microsoft.com/office/drawing/2014/main" id="{46F40F4E-767E-EDA1-CF41-D2604ED624DF}"/>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30" name="Picture 329" descr="A close-up of a computer screen&#10;&#10;Description automatically generated">
                  <a:extLst>
                    <a:ext uri="{FF2B5EF4-FFF2-40B4-BE49-F238E27FC236}">
                      <a16:creationId xmlns:a16="http://schemas.microsoft.com/office/drawing/2014/main" id="{ECB08C36-1429-4B31-8BD9-1542E19DDBCE}"/>
                    </a:ext>
                  </a:extLst>
                </p:cNvPr>
                <p:cNvPicPr>
                  <a:picLocks noChangeAspect="1"/>
                </p:cNvPicPr>
                <p:nvPr/>
              </p:nvPicPr>
              <p:blipFill>
                <a:blip r:embed="rId12"/>
                <a:srcRect l="86657" t="26589" r="11675" b="3423"/>
                <a:stretch/>
              </p:blipFill>
              <p:spPr>
                <a:xfrm rot="5400000">
                  <a:off x="3065505" y="1522655"/>
                  <a:ext cx="107289" cy="1395536"/>
                </a:xfrm>
                <a:prstGeom prst="rect">
                  <a:avLst/>
                </a:prstGeom>
              </p:spPr>
            </p:pic>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7" name="Google Shape;437;p3"/>
          <p:cNvSpPr/>
          <p:nvPr/>
        </p:nvSpPr>
        <p:spPr>
          <a:xfrm>
            <a:off x="31357" y="9706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339181" y="93161"/>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364867" y="8341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672691" y="79512"/>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84419" y="563483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460655" y="5634833"/>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69051" y="330655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409136" y="3306557"/>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315378" y="482419"/>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243252" y="1020481"/>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852978" y="280531"/>
            <a:ext cx="2517522" cy="2733181"/>
            <a:chOff x="4744650" y="2348201"/>
            <a:chExt cx="2432265"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74098" y="2529397"/>
              <a:ext cx="447558" cy="200055"/>
              <a:chOff x="6683569" y="2872605"/>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83569" y="2872605"/>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71617" y="4536092"/>
              <a:ext cx="460382" cy="200055"/>
              <a:chOff x="6680820" y="3267288"/>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80820" y="3267288"/>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70045" y="2612262"/>
              <a:ext cx="428322" cy="200055"/>
              <a:chOff x="6686089" y="3153201"/>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6089" y="3153201"/>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70045" y="3766590"/>
              <a:ext cx="506870" cy="200055"/>
              <a:chOff x="6680820" y="4872975"/>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80820" y="4872975"/>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392432" y="3619242"/>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15932"/>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445" name="Google Shape;445;p3"/>
          <p:cNvSpPr txBox="1"/>
          <p:nvPr/>
        </p:nvSpPr>
        <p:spPr>
          <a:xfrm>
            <a:off x="651808" y="587420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673897" y="5867541"/>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797393" y="6262220"/>
            <a:ext cx="845103" cy="1072422"/>
            <a:chOff x="5746291" y="8365476"/>
            <a:chExt cx="845103" cy="1072422"/>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386763" y="7254124"/>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0"/>
          <a:srcRect l="13518" t="1248" r="31457" b="34161"/>
          <a:stretch>
            <a:fillRect/>
          </a:stretch>
        </p:blipFill>
        <p:spPr>
          <a:xfrm>
            <a:off x="434975" y="6072185"/>
            <a:ext cx="4415200" cy="1218206"/>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627966" y="6288351"/>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0"/>
            <a:srcRect l="78668" t="1248" r="17980" b="3484"/>
            <a:stretch/>
          </p:blipFill>
          <p:spPr>
            <a:xfrm>
              <a:off x="5918559" y="8110748"/>
              <a:ext cx="153478" cy="1371601"/>
            </a:xfrm>
            <a:prstGeom prst="rect">
              <a:avLst/>
            </a:prstGeom>
          </p:spPr>
        </p:pic>
      </p:grpSp>
      <p:grpSp>
        <p:nvGrpSpPr>
          <p:cNvPr id="53" name="Group 52">
            <a:extLst>
              <a:ext uri="{FF2B5EF4-FFF2-40B4-BE49-F238E27FC236}">
                <a16:creationId xmlns:a16="http://schemas.microsoft.com/office/drawing/2014/main" id="{34A86A6A-0586-753B-E86D-517A3C35F6E7}"/>
              </a:ext>
            </a:extLst>
          </p:cNvPr>
          <p:cNvGrpSpPr/>
          <p:nvPr/>
        </p:nvGrpSpPr>
        <p:grpSpPr>
          <a:xfrm>
            <a:off x="103644" y="7928077"/>
            <a:ext cx="7516572" cy="1686941"/>
            <a:chOff x="114475" y="7594578"/>
            <a:chExt cx="7516572" cy="1686941"/>
          </a:xfrm>
        </p:grpSpPr>
        <p:sp>
          <p:nvSpPr>
            <p:cNvPr id="61" name="Google Shape;731;p6">
              <a:extLst>
                <a:ext uri="{FF2B5EF4-FFF2-40B4-BE49-F238E27FC236}">
                  <a16:creationId xmlns:a16="http://schemas.microsoft.com/office/drawing/2014/main" id="{358039B3-1270-0585-EAD9-788710E69E97}"/>
                </a:ext>
              </a:extLst>
            </p:cNvPr>
            <p:cNvSpPr/>
            <p:nvPr/>
          </p:nvSpPr>
          <p:spPr>
            <a:xfrm>
              <a:off x="114475" y="7594578"/>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 name="Google Shape;732;p6">
              <a:extLst>
                <a:ext uri="{FF2B5EF4-FFF2-40B4-BE49-F238E27FC236}">
                  <a16:creationId xmlns:a16="http://schemas.microsoft.com/office/drawing/2014/main" id="{56641911-114B-77F7-B2C5-7E19888D5692}"/>
                </a:ext>
              </a:extLst>
            </p:cNvPr>
            <p:cNvSpPr txBox="1"/>
            <p:nvPr/>
          </p:nvSpPr>
          <p:spPr>
            <a:xfrm>
              <a:off x="479693" y="7594578"/>
              <a:ext cx="2179312" cy="400069"/>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clusters in established RA PBMC samples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3" name="Group 462">
              <a:extLst>
                <a:ext uri="{FF2B5EF4-FFF2-40B4-BE49-F238E27FC236}">
                  <a16:creationId xmlns:a16="http://schemas.microsoft.com/office/drawing/2014/main" id="{59797813-4ABE-9FAC-8A4D-F3C2DF1F99A0}"/>
                </a:ext>
              </a:extLst>
            </p:cNvPr>
            <p:cNvGrpSpPr/>
            <p:nvPr/>
          </p:nvGrpSpPr>
          <p:grpSpPr>
            <a:xfrm>
              <a:off x="431177" y="8026722"/>
              <a:ext cx="1642224" cy="1254797"/>
              <a:chOff x="4722091" y="965542"/>
              <a:chExt cx="2505617" cy="1914504"/>
            </a:xfrm>
          </p:grpSpPr>
          <p:pic>
            <p:nvPicPr>
              <p:cNvPr id="415" name="Picture 414" descr="A diagram of a color spectrum&#10;&#10;Description automatically generated with medium confidence">
                <a:extLst>
                  <a:ext uri="{FF2B5EF4-FFF2-40B4-BE49-F238E27FC236}">
                    <a16:creationId xmlns:a16="http://schemas.microsoft.com/office/drawing/2014/main" id="{1656D830-D306-803C-E09A-5589B585AF17}"/>
                  </a:ext>
                </a:extLst>
              </p:cNvPr>
              <p:cNvPicPr>
                <a:picLocks noChangeAspect="1"/>
              </p:cNvPicPr>
              <p:nvPr/>
            </p:nvPicPr>
            <p:blipFill>
              <a:blip r:embed="rId11"/>
              <a:srcRect r="55981" b="38028"/>
              <a:stretch/>
            </p:blipFill>
            <p:spPr>
              <a:xfrm>
                <a:off x="4722091" y="965542"/>
                <a:ext cx="1465758" cy="1513719"/>
              </a:xfrm>
              <a:prstGeom prst="rect">
                <a:avLst/>
              </a:prstGeom>
            </p:spPr>
          </p:pic>
          <p:sp>
            <p:nvSpPr>
              <p:cNvPr id="417" name="TextBox 416">
                <a:extLst>
                  <a:ext uri="{FF2B5EF4-FFF2-40B4-BE49-F238E27FC236}">
                    <a16:creationId xmlns:a16="http://schemas.microsoft.com/office/drawing/2014/main" id="{08D19C82-49C8-8A9D-DC65-409E0C8BA537}"/>
                  </a:ext>
                </a:extLst>
              </p:cNvPr>
              <p:cNvSpPr txBox="1"/>
              <p:nvPr/>
            </p:nvSpPr>
            <p:spPr>
              <a:xfrm>
                <a:off x="6034528" y="2224646"/>
                <a:ext cx="308098" cy="200055"/>
              </a:xfrm>
              <a:prstGeom prst="rect">
                <a:avLst/>
              </a:prstGeom>
              <a:noFill/>
            </p:spPr>
            <p:txBody>
              <a:bodyPr wrap="none" rtlCol="0">
                <a:spAutoFit/>
              </a:bodyPr>
              <a:lstStyle/>
              <a:p>
                <a:r>
                  <a:rPr lang="en-US" sz="700" dirty="0"/>
                  <a:t>NK</a:t>
                </a:r>
              </a:p>
            </p:txBody>
          </p:sp>
          <p:sp>
            <p:nvSpPr>
              <p:cNvPr id="418" name="TextBox 417">
                <a:extLst>
                  <a:ext uri="{FF2B5EF4-FFF2-40B4-BE49-F238E27FC236}">
                    <a16:creationId xmlns:a16="http://schemas.microsoft.com/office/drawing/2014/main" id="{346F39DA-6AEB-E5DF-74C6-DF6F5F18061E}"/>
                  </a:ext>
                </a:extLst>
              </p:cNvPr>
              <p:cNvSpPr txBox="1"/>
              <p:nvPr/>
            </p:nvSpPr>
            <p:spPr>
              <a:xfrm rot="16200000">
                <a:off x="4998293" y="2601124"/>
                <a:ext cx="357790" cy="200054"/>
              </a:xfrm>
              <a:prstGeom prst="rect">
                <a:avLst/>
              </a:prstGeom>
              <a:noFill/>
            </p:spPr>
            <p:txBody>
              <a:bodyPr wrap="none" rtlCol="0">
                <a:spAutoFit/>
              </a:bodyPr>
              <a:lstStyle/>
              <a:p>
                <a:r>
                  <a:rPr lang="en-US" sz="700" dirty="0"/>
                  <a:t>RA1</a:t>
                </a:r>
              </a:p>
            </p:txBody>
          </p:sp>
          <p:sp>
            <p:nvSpPr>
              <p:cNvPr id="420" name="TextBox 419">
                <a:extLst>
                  <a:ext uri="{FF2B5EF4-FFF2-40B4-BE49-F238E27FC236}">
                    <a16:creationId xmlns:a16="http://schemas.microsoft.com/office/drawing/2014/main" id="{B5301ED3-C2A0-194F-DE8A-5C0EDA45872E}"/>
                  </a:ext>
                </a:extLst>
              </p:cNvPr>
              <p:cNvSpPr txBox="1"/>
              <p:nvPr/>
            </p:nvSpPr>
            <p:spPr>
              <a:xfrm rot="16200000">
                <a:off x="5192564" y="2601124"/>
                <a:ext cx="357789" cy="200054"/>
              </a:xfrm>
              <a:prstGeom prst="rect">
                <a:avLst/>
              </a:prstGeom>
              <a:noFill/>
            </p:spPr>
            <p:txBody>
              <a:bodyPr wrap="none" rtlCol="0">
                <a:spAutoFit/>
              </a:bodyPr>
              <a:lstStyle/>
              <a:p>
                <a:r>
                  <a:rPr lang="en-US" sz="700" dirty="0"/>
                  <a:t>RA2</a:t>
                </a:r>
              </a:p>
            </p:txBody>
          </p:sp>
          <p:sp>
            <p:nvSpPr>
              <p:cNvPr id="421" name="TextBox 420">
                <a:extLst>
                  <a:ext uri="{FF2B5EF4-FFF2-40B4-BE49-F238E27FC236}">
                    <a16:creationId xmlns:a16="http://schemas.microsoft.com/office/drawing/2014/main" id="{EEF68BEF-9DE5-4A05-4BEA-D76668481855}"/>
                  </a:ext>
                </a:extLst>
              </p:cNvPr>
              <p:cNvSpPr txBox="1"/>
              <p:nvPr/>
            </p:nvSpPr>
            <p:spPr>
              <a:xfrm rot="16200000">
                <a:off x="5399630" y="2601124"/>
                <a:ext cx="357789" cy="200054"/>
              </a:xfrm>
              <a:prstGeom prst="rect">
                <a:avLst/>
              </a:prstGeom>
              <a:noFill/>
            </p:spPr>
            <p:txBody>
              <a:bodyPr wrap="none" rtlCol="0">
                <a:spAutoFit/>
              </a:bodyPr>
              <a:lstStyle/>
              <a:p>
                <a:r>
                  <a:rPr lang="en-US" sz="700" dirty="0"/>
                  <a:t>RA3</a:t>
                </a:r>
              </a:p>
            </p:txBody>
          </p:sp>
          <p:sp>
            <p:nvSpPr>
              <p:cNvPr id="422" name="TextBox 421">
                <a:extLst>
                  <a:ext uri="{FF2B5EF4-FFF2-40B4-BE49-F238E27FC236}">
                    <a16:creationId xmlns:a16="http://schemas.microsoft.com/office/drawing/2014/main" id="{2978AA09-2040-318C-962C-EFC24ACA8D00}"/>
                  </a:ext>
                </a:extLst>
              </p:cNvPr>
              <p:cNvSpPr txBox="1"/>
              <p:nvPr/>
            </p:nvSpPr>
            <p:spPr>
              <a:xfrm rot="16200000">
                <a:off x="5600298" y="2601124"/>
                <a:ext cx="357789" cy="200054"/>
              </a:xfrm>
              <a:prstGeom prst="rect">
                <a:avLst/>
              </a:prstGeom>
              <a:noFill/>
            </p:spPr>
            <p:txBody>
              <a:bodyPr wrap="none" rtlCol="0">
                <a:spAutoFit/>
              </a:bodyPr>
              <a:lstStyle/>
              <a:p>
                <a:r>
                  <a:rPr lang="en-US" sz="700" dirty="0"/>
                  <a:t>RA4</a:t>
                </a:r>
              </a:p>
            </p:txBody>
          </p:sp>
          <p:sp>
            <p:nvSpPr>
              <p:cNvPr id="423" name="TextBox 422">
                <a:extLst>
                  <a:ext uri="{FF2B5EF4-FFF2-40B4-BE49-F238E27FC236}">
                    <a16:creationId xmlns:a16="http://schemas.microsoft.com/office/drawing/2014/main" id="{3818916D-68DF-7542-159D-B70B3596471E}"/>
                  </a:ext>
                </a:extLst>
              </p:cNvPr>
              <p:cNvSpPr txBox="1"/>
              <p:nvPr/>
            </p:nvSpPr>
            <p:spPr>
              <a:xfrm rot="16200000">
                <a:off x="5807365" y="2601124"/>
                <a:ext cx="357789" cy="200054"/>
              </a:xfrm>
              <a:prstGeom prst="rect">
                <a:avLst/>
              </a:prstGeom>
              <a:noFill/>
            </p:spPr>
            <p:txBody>
              <a:bodyPr wrap="none" rtlCol="0">
                <a:spAutoFit/>
              </a:bodyPr>
              <a:lstStyle/>
              <a:p>
                <a:r>
                  <a:rPr lang="en-US" sz="700" dirty="0"/>
                  <a:t>RA5</a:t>
                </a:r>
              </a:p>
            </p:txBody>
          </p:sp>
          <p:sp>
            <p:nvSpPr>
              <p:cNvPr id="424" name="TextBox 423">
                <a:extLst>
                  <a:ext uri="{FF2B5EF4-FFF2-40B4-BE49-F238E27FC236}">
                    <a16:creationId xmlns:a16="http://schemas.microsoft.com/office/drawing/2014/main" id="{2120BA52-DE1C-7057-219E-384908014219}"/>
                  </a:ext>
                </a:extLst>
              </p:cNvPr>
              <p:cNvSpPr txBox="1"/>
              <p:nvPr/>
            </p:nvSpPr>
            <p:spPr>
              <a:xfrm>
                <a:off x="6034528" y="1243644"/>
                <a:ext cx="1047757" cy="200055"/>
              </a:xfrm>
              <a:prstGeom prst="rect">
                <a:avLst/>
              </a:prstGeom>
              <a:noFill/>
            </p:spPr>
            <p:txBody>
              <a:bodyPr wrap="square">
                <a:spAutoFit/>
              </a:bodyPr>
              <a:lstStyle/>
              <a:p>
                <a:r>
                  <a:rPr lang="en-US" sz="700" dirty="0"/>
                  <a:t>CD8 TEM</a:t>
                </a:r>
              </a:p>
            </p:txBody>
          </p:sp>
          <p:sp>
            <p:nvSpPr>
              <p:cNvPr id="425" name="TextBox 424">
                <a:extLst>
                  <a:ext uri="{FF2B5EF4-FFF2-40B4-BE49-F238E27FC236}">
                    <a16:creationId xmlns:a16="http://schemas.microsoft.com/office/drawing/2014/main" id="{4DF2BF68-0287-F08E-3924-3045F0312B69}"/>
                  </a:ext>
                </a:extLst>
              </p:cNvPr>
              <p:cNvSpPr txBox="1"/>
              <p:nvPr/>
            </p:nvSpPr>
            <p:spPr>
              <a:xfrm>
                <a:off x="6034528" y="1439844"/>
                <a:ext cx="1193180" cy="200055"/>
              </a:xfrm>
              <a:prstGeom prst="rect">
                <a:avLst/>
              </a:prstGeom>
              <a:noFill/>
            </p:spPr>
            <p:txBody>
              <a:bodyPr wrap="square">
                <a:spAutoFit/>
              </a:bodyPr>
              <a:lstStyle/>
              <a:p>
                <a:r>
                  <a:rPr lang="en-US" sz="700" dirty="0"/>
                  <a:t>CD4 TEM</a:t>
                </a:r>
              </a:p>
            </p:txBody>
          </p:sp>
          <p:sp>
            <p:nvSpPr>
              <p:cNvPr id="426" name="TextBox 425">
                <a:extLst>
                  <a:ext uri="{FF2B5EF4-FFF2-40B4-BE49-F238E27FC236}">
                    <a16:creationId xmlns:a16="http://schemas.microsoft.com/office/drawing/2014/main" id="{8547A77E-8DF4-0D0C-4B30-DD8F5F7DEFB7}"/>
                  </a:ext>
                </a:extLst>
              </p:cNvPr>
              <p:cNvSpPr txBox="1"/>
              <p:nvPr/>
            </p:nvSpPr>
            <p:spPr>
              <a:xfrm>
                <a:off x="6034527" y="1832243"/>
                <a:ext cx="1193178" cy="305234"/>
              </a:xfrm>
              <a:prstGeom prst="rect">
                <a:avLst/>
              </a:prstGeom>
              <a:noFill/>
            </p:spPr>
            <p:txBody>
              <a:bodyPr wrap="square">
                <a:spAutoFit/>
              </a:bodyPr>
              <a:lstStyle/>
              <a:p>
                <a:r>
                  <a:rPr lang="en-US" sz="700" dirty="0"/>
                  <a:t>CD4 T Naive</a:t>
                </a:r>
              </a:p>
            </p:txBody>
          </p:sp>
          <p:sp>
            <p:nvSpPr>
              <p:cNvPr id="427" name="TextBox 426">
                <a:extLst>
                  <a:ext uri="{FF2B5EF4-FFF2-40B4-BE49-F238E27FC236}">
                    <a16:creationId xmlns:a16="http://schemas.microsoft.com/office/drawing/2014/main" id="{217B65D7-22BA-EAFB-B40B-B4CD07B2EAF8}"/>
                  </a:ext>
                </a:extLst>
              </p:cNvPr>
              <p:cNvSpPr txBox="1"/>
              <p:nvPr/>
            </p:nvSpPr>
            <p:spPr>
              <a:xfrm>
                <a:off x="6034528" y="1636044"/>
                <a:ext cx="1096537" cy="200055"/>
              </a:xfrm>
              <a:prstGeom prst="rect">
                <a:avLst/>
              </a:prstGeom>
              <a:noFill/>
            </p:spPr>
            <p:txBody>
              <a:bodyPr wrap="square">
                <a:spAutoFit/>
              </a:bodyPr>
              <a:lstStyle/>
              <a:p>
                <a:r>
                  <a:rPr lang="en-US" sz="700" dirty="0"/>
                  <a:t>CD4 TCM</a:t>
                </a:r>
              </a:p>
            </p:txBody>
          </p:sp>
          <p:sp>
            <p:nvSpPr>
              <p:cNvPr id="428" name="TextBox 427">
                <a:extLst>
                  <a:ext uri="{FF2B5EF4-FFF2-40B4-BE49-F238E27FC236}">
                    <a16:creationId xmlns:a16="http://schemas.microsoft.com/office/drawing/2014/main" id="{6ED9763B-F933-88C5-2F6A-7A196F7E2CC1}"/>
                  </a:ext>
                </a:extLst>
              </p:cNvPr>
              <p:cNvSpPr txBox="1"/>
              <p:nvPr/>
            </p:nvSpPr>
            <p:spPr>
              <a:xfrm>
                <a:off x="6034528" y="2028444"/>
                <a:ext cx="1163444" cy="200055"/>
              </a:xfrm>
              <a:prstGeom prst="rect">
                <a:avLst/>
              </a:prstGeom>
              <a:noFill/>
            </p:spPr>
            <p:txBody>
              <a:bodyPr wrap="square">
                <a:spAutoFit/>
              </a:bodyPr>
              <a:lstStyle/>
              <a:p>
                <a:r>
                  <a:rPr lang="en-US" sz="700" dirty="0"/>
                  <a:t>CD14 Mono</a:t>
                </a:r>
              </a:p>
            </p:txBody>
          </p:sp>
        </p:grpSp>
        <p:grpSp>
          <p:nvGrpSpPr>
            <p:cNvPr id="466" name="Group 465">
              <a:extLst>
                <a:ext uri="{FF2B5EF4-FFF2-40B4-BE49-F238E27FC236}">
                  <a16:creationId xmlns:a16="http://schemas.microsoft.com/office/drawing/2014/main" id="{E5C80A89-ECA6-14CE-4C77-D0BBB0664E5F}"/>
                </a:ext>
              </a:extLst>
            </p:cNvPr>
            <p:cNvGrpSpPr/>
            <p:nvPr/>
          </p:nvGrpSpPr>
          <p:grpSpPr>
            <a:xfrm>
              <a:off x="1959663" y="8148212"/>
              <a:ext cx="499115" cy="1096202"/>
              <a:chOff x="6781512" y="1150905"/>
              <a:chExt cx="761523" cy="1672528"/>
            </a:xfrm>
          </p:grpSpPr>
          <p:sp>
            <p:nvSpPr>
              <p:cNvPr id="387" name="TextBox 386">
                <a:extLst>
                  <a:ext uri="{FF2B5EF4-FFF2-40B4-BE49-F238E27FC236}">
                    <a16:creationId xmlns:a16="http://schemas.microsoft.com/office/drawing/2014/main" id="{D661BB4D-D391-F015-48A3-F2F673467ACC}"/>
                  </a:ext>
                </a:extLst>
              </p:cNvPr>
              <p:cNvSpPr txBox="1"/>
              <p:nvPr/>
            </p:nvSpPr>
            <p:spPr>
              <a:xfrm rot="16200000">
                <a:off x="6214529" y="2056395"/>
                <a:ext cx="1334021" cy="200055"/>
              </a:xfrm>
              <a:prstGeom prst="rect">
                <a:avLst/>
              </a:prstGeom>
              <a:noFill/>
            </p:spPr>
            <p:txBody>
              <a:bodyPr wrap="none" rtlCol="0">
                <a:spAutoFit/>
              </a:bodyPr>
              <a:lstStyle/>
              <a:p>
                <a:r>
                  <a:rPr lang="en-US" sz="700" dirty="0"/>
                  <a:t>Number of signature clusters</a:t>
                </a:r>
              </a:p>
            </p:txBody>
          </p:sp>
          <p:grpSp>
            <p:nvGrpSpPr>
              <p:cNvPr id="390" name="Group 389">
                <a:extLst>
                  <a:ext uri="{FF2B5EF4-FFF2-40B4-BE49-F238E27FC236}">
                    <a16:creationId xmlns:a16="http://schemas.microsoft.com/office/drawing/2014/main" id="{9E3F673E-9D8E-7953-9A4D-057F527DC58E}"/>
                  </a:ext>
                </a:extLst>
              </p:cNvPr>
              <p:cNvGrpSpPr>
                <a:grpSpLocks/>
              </p:cNvGrpSpPr>
              <p:nvPr/>
            </p:nvGrpSpPr>
            <p:grpSpPr>
              <a:xfrm>
                <a:off x="7054975" y="1150905"/>
                <a:ext cx="488060" cy="1400978"/>
                <a:chOff x="6936104" y="793201"/>
                <a:chExt cx="488060" cy="2132561"/>
              </a:xfrm>
            </p:grpSpPr>
            <p:pic>
              <p:nvPicPr>
                <p:cNvPr id="391" name="Picture 390">
                  <a:extLst>
                    <a:ext uri="{FF2B5EF4-FFF2-40B4-BE49-F238E27FC236}">
                      <a16:creationId xmlns:a16="http://schemas.microsoft.com/office/drawing/2014/main" id="{64C6CADF-09D8-2FB2-37D5-CA9DFB167B59}"/>
                    </a:ext>
                  </a:extLst>
                </p:cNvPr>
                <p:cNvPicPr>
                  <a:picLocks/>
                </p:cNvPicPr>
                <p:nvPr/>
              </p:nvPicPr>
              <p:blipFill>
                <a:blip r:embed="rId12"/>
                <a:stretch>
                  <a:fillRect/>
                </a:stretch>
              </p:blipFill>
              <p:spPr>
                <a:xfrm>
                  <a:off x="6936104" y="964114"/>
                  <a:ext cx="166809" cy="1876499"/>
                </a:xfrm>
                <a:prstGeom prst="rect">
                  <a:avLst/>
                </a:prstGeom>
              </p:spPr>
            </p:pic>
            <p:sp>
              <p:nvSpPr>
                <p:cNvPr id="392" name="TextBox 391">
                  <a:extLst>
                    <a:ext uri="{FF2B5EF4-FFF2-40B4-BE49-F238E27FC236}">
                      <a16:creationId xmlns:a16="http://schemas.microsoft.com/office/drawing/2014/main" id="{47C6B630-9AE7-ADBD-519C-A235A9C22142}"/>
                    </a:ext>
                  </a:extLst>
                </p:cNvPr>
                <p:cNvSpPr txBox="1"/>
                <p:nvPr/>
              </p:nvSpPr>
              <p:spPr>
                <a:xfrm>
                  <a:off x="7068120" y="2316566"/>
                  <a:ext cx="253785" cy="304523"/>
                </a:xfrm>
                <a:prstGeom prst="rect">
                  <a:avLst/>
                </a:prstGeom>
                <a:noFill/>
              </p:spPr>
              <p:txBody>
                <a:bodyPr wrap="square" rtlCol="0">
                  <a:spAutoFit/>
                </a:bodyPr>
                <a:lstStyle/>
                <a:p>
                  <a:r>
                    <a:rPr lang="en-US" sz="700" dirty="0"/>
                    <a:t>1</a:t>
                  </a:r>
                </a:p>
              </p:txBody>
            </p:sp>
            <p:sp>
              <p:nvSpPr>
                <p:cNvPr id="397" name="TextBox 396">
                  <a:extLst>
                    <a:ext uri="{FF2B5EF4-FFF2-40B4-BE49-F238E27FC236}">
                      <a16:creationId xmlns:a16="http://schemas.microsoft.com/office/drawing/2014/main" id="{D7EE480A-8AFC-31EC-70D2-9F61E71A1F46}"/>
                    </a:ext>
                  </a:extLst>
                </p:cNvPr>
                <p:cNvSpPr txBox="1"/>
                <p:nvPr/>
              </p:nvSpPr>
              <p:spPr>
                <a:xfrm>
                  <a:off x="7068120" y="793201"/>
                  <a:ext cx="242494" cy="304523"/>
                </a:xfrm>
                <a:prstGeom prst="rect">
                  <a:avLst/>
                </a:prstGeom>
                <a:noFill/>
              </p:spPr>
              <p:txBody>
                <a:bodyPr wrap="square">
                  <a:spAutoFit/>
                </a:bodyPr>
                <a:lstStyle/>
                <a:p>
                  <a:r>
                    <a:rPr lang="en-US" sz="700" dirty="0"/>
                    <a:t>6</a:t>
                  </a:r>
                </a:p>
              </p:txBody>
            </p:sp>
            <p:sp>
              <p:nvSpPr>
                <p:cNvPr id="405" name="TextBox 404">
                  <a:extLst>
                    <a:ext uri="{FF2B5EF4-FFF2-40B4-BE49-F238E27FC236}">
                      <a16:creationId xmlns:a16="http://schemas.microsoft.com/office/drawing/2014/main" id="{EC54BB71-1EAE-9367-70F7-93A7D73CD90A}"/>
                    </a:ext>
                  </a:extLst>
                </p:cNvPr>
                <p:cNvSpPr txBox="1"/>
                <p:nvPr/>
              </p:nvSpPr>
              <p:spPr>
                <a:xfrm>
                  <a:off x="7068120" y="1097874"/>
                  <a:ext cx="276151" cy="304523"/>
                </a:xfrm>
                <a:prstGeom prst="rect">
                  <a:avLst/>
                </a:prstGeom>
                <a:noFill/>
              </p:spPr>
              <p:txBody>
                <a:bodyPr wrap="square">
                  <a:spAutoFit/>
                </a:bodyPr>
                <a:lstStyle/>
                <a:p>
                  <a:r>
                    <a:rPr lang="en-US" sz="700" dirty="0"/>
                    <a:t>5</a:t>
                  </a:r>
                </a:p>
              </p:txBody>
            </p:sp>
            <p:sp>
              <p:nvSpPr>
                <p:cNvPr id="411" name="TextBox 410">
                  <a:extLst>
                    <a:ext uri="{FF2B5EF4-FFF2-40B4-BE49-F238E27FC236}">
                      <a16:creationId xmlns:a16="http://schemas.microsoft.com/office/drawing/2014/main" id="{20C8679B-C1CA-9F47-AD57-0C14B623CEDB}"/>
                    </a:ext>
                  </a:extLst>
                </p:cNvPr>
                <p:cNvSpPr txBox="1"/>
                <p:nvPr/>
              </p:nvSpPr>
              <p:spPr>
                <a:xfrm>
                  <a:off x="7068120" y="1707219"/>
                  <a:ext cx="231069" cy="304523"/>
                </a:xfrm>
                <a:prstGeom prst="rect">
                  <a:avLst/>
                </a:prstGeom>
                <a:noFill/>
              </p:spPr>
              <p:txBody>
                <a:bodyPr wrap="square">
                  <a:spAutoFit/>
                </a:bodyPr>
                <a:lstStyle/>
                <a:p>
                  <a:r>
                    <a:rPr lang="en-US" sz="700" dirty="0"/>
                    <a:t>3</a:t>
                  </a:r>
                </a:p>
              </p:txBody>
            </p:sp>
            <p:sp>
              <p:nvSpPr>
                <p:cNvPr id="412" name="TextBox 411">
                  <a:extLst>
                    <a:ext uri="{FF2B5EF4-FFF2-40B4-BE49-F238E27FC236}">
                      <a16:creationId xmlns:a16="http://schemas.microsoft.com/office/drawing/2014/main" id="{6DCD645D-3F85-98F0-9415-808AF9636760}"/>
                    </a:ext>
                  </a:extLst>
                </p:cNvPr>
                <p:cNvSpPr txBox="1"/>
                <p:nvPr/>
              </p:nvSpPr>
              <p:spPr>
                <a:xfrm>
                  <a:off x="7068120" y="1402548"/>
                  <a:ext cx="253784" cy="304523"/>
                </a:xfrm>
                <a:prstGeom prst="rect">
                  <a:avLst/>
                </a:prstGeom>
                <a:noFill/>
              </p:spPr>
              <p:txBody>
                <a:bodyPr wrap="square">
                  <a:spAutoFit/>
                </a:bodyPr>
                <a:lstStyle/>
                <a:p>
                  <a:r>
                    <a:rPr lang="en-US" sz="700" dirty="0"/>
                    <a:t>4</a:t>
                  </a:r>
                </a:p>
              </p:txBody>
            </p:sp>
            <p:sp>
              <p:nvSpPr>
                <p:cNvPr id="413" name="TextBox 412">
                  <a:extLst>
                    <a:ext uri="{FF2B5EF4-FFF2-40B4-BE49-F238E27FC236}">
                      <a16:creationId xmlns:a16="http://schemas.microsoft.com/office/drawing/2014/main" id="{BE4DBC44-470B-2E25-E273-1F59B73AD37C}"/>
                    </a:ext>
                  </a:extLst>
                </p:cNvPr>
                <p:cNvSpPr txBox="1"/>
                <p:nvPr/>
              </p:nvSpPr>
              <p:spPr>
                <a:xfrm>
                  <a:off x="7068120" y="2011892"/>
                  <a:ext cx="269269" cy="304523"/>
                </a:xfrm>
                <a:prstGeom prst="rect">
                  <a:avLst/>
                </a:prstGeom>
                <a:noFill/>
              </p:spPr>
              <p:txBody>
                <a:bodyPr wrap="square">
                  <a:spAutoFit/>
                </a:bodyPr>
                <a:lstStyle/>
                <a:p>
                  <a:r>
                    <a:rPr lang="en-US" sz="700" dirty="0"/>
                    <a:t>2</a:t>
                  </a:r>
                </a:p>
              </p:txBody>
            </p:sp>
            <p:sp>
              <p:nvSpPr>
                <p:cNvPr id="414" name="TextBox 413">
                  <a:extLst>
                    <a:ext uri="{FF2B5EF4-FFF2-40B4-BE49-F238E27FC236}">
                      <a16:creationId xmlns:a16="http://schemas.microsoft.com/office/drawing/2014/main" id="{C4588799-2E08-5F71-B9CE-CF7F9BAB61A1}"/>
                    </a:ext>
                  </a:extLst>
                </p:cNvPr>
                <p:cNvSpPr txBox="1"/>
                <p:nvPr/>
              </p:nvSpPr>
              <p:spPr>
                <a:xfrm>
                  <a:off x="7068120" y="2621239"/>
                  <a:ext cx="356044" cy="304523"/>
                </a:xfrm>
                <a:prstGeom prst="rect">
                  <a:avLst/>
                </a:prstGeom>
                <a:noFill/>
              </p:spPr>
              <p:txBody>
                <a:bodyPr wrap="square" rtlCol="0">
                  <a:spAutoFit/>
                </a:bodyPr>
                <a:lstStyle/>
                <a:p>
                  <a:r>
                    <a:rPr lang="en-US" sz="700" dirty="0"/>
                    <a:t>0</a:t>
                  </a:r>
                </a:p>
              </p:txBody>
            </p:sp>
          </p:grpSp>
        </p:grpSp>
        <p:sp>
          <p:nvSpPr>
            <p:cNvPr id="471" name="Google Shape;731;p6">
              <a:extLst>
                <a:ext uri="{FF2B5EF4-FFF2-40B4-BE49-F238E27FC236}">
                  <a16:creationId xmlns:a16="http://schemas.microsoft.com/office/drawing/2014/main" id="{1ED3A334-D212-7091-6626-91D092ABA6A6}"/>
                </a:ext>
              </a:extLst>
            </p:cNvPr>
            <p:cNvSpPr/>
            <p:nvPr/>
          </p:nvSpPr>
          <p:spPr>
            <a:xfrm>
              <a:off x="5494976" y="7594578"/>
              <a:ext cx="27577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2" name="Google Shape;732;p6">
              <a:extLst>
                <a:ext uri="{FF2B5EF4-FFF2-40B4-BE49-F238E27FC236}">
                  <a16:creationId xmlns:a16="http://schemas.microsoft.com/office/drawing/2014/main" id="{66B2C79C-92A9-6022-68A2-A56536B37D5B}"/>
                </a:ext>
              </a:extLst>
            </p:cNvPr>
            <p:cNvSpPr txBox="1"/>
            <p:nvPr/>
          </p:nvSpPr>
          <p:spPr>
            <a:xfrm>
              <a:off x="5806643" y="7594578"/>
              <a:ext cx="1824404"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73" name="Group 472">
              <a:extLst>
                <a:ext uri="{FF2B5EF4-FFF2-40B4-BE49-F238E27FC236}">
                  <a16:creationId xmlns:a16="http://schemas.microsoft.com/office/drawing/2014/main" id="{A9BE5DF7-DABE-7C41-3F4C-F65DD251037A}"/>
                </a:ext>
              </a:extLst>
            </p:cNvPr>
            <p:cNvGrpSpPr>
              <a:grpSpLocks noChangeAspect="1"/>
            </p:cNvGrpSpPr>
            <p:nvPr/>
          </p:nvGrpSpPr>
          <p:grpSpPr>
            <a:xfrm>
              <a:off x="5607352" y="8094662"/>
              <a:ext cx="1726487" cy="1016625"/>
              <a:chOff x="3611196" y="6374929"/>
              <a:chExt cx="3208034" cy="1889022"/>
            </a:xfrm>
          </p:grpSpPr>
          <p:grpSp>
            <p:nvGrpSpPr>
              <p:cNvPr id="550" name="Group 549">
                <a:extLst>
                  <a:ext uri="{FF2B5EF4-FFF2-40B4-BE49-F238E27FC236}">
                    <a16:creationId xmlns:a16="http://schemas.microsoft.com/office/drawing/2014/main" id="{3297E1AB-275E-59E2-13B0-DFDB15838051}"/>
                  </a:ext>
                </a:extLst>
              </p:cNvPr>
              <p:cNvGrpSpPr/>
              <p:nvPr/>
            </p:nvGrpSpPr>
            <p:grpSpPr>
              <a:xfrm>
                <a:off x="4647977" y="6618031"/>
                <a:ext cx="1827859" cy="1645920"/>
                <a:chOff x="3334701" y="7592081"/>
                <a:chExt cx="1827859" cy="1645920"/>
              </a:xfrm>
            </p:grpSpPr>
            <p:sp>
              <p:nvSpPr>
                <p:cNvPr id="575" name="Freeform 574">
                  <a:extLst>
                    <a:ext uri="{FF2B5EF4-FFF2-40B4-BE49-F238E27FC236}">
                      <a16:creationId xmlns:a16="http://schemas.microsoft.com/office/drawing/2014/main" id="{5EFDD00D-6DAC-86FE-0F1E-928B9B5BCCD2}"/>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5" name="Freeform 384">
                  <a:extLst>
                    <a:ext uri="{FF2B5EF4-FFF2-40B4-BE49-F238E27FC236}">
                      <a16:creationId xmlns:a16="http://schemas.microsoft.com/office/drawing/2014/main" id="{A3C8AF9E-E33E-2A07-8C1A-F059EB87C0A3}"/>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6" name="Freeform 385">
                  <a:extLst>
                    <a:ext uri="{FF2B5EF4-FFF2-40B4-BE49-F238E27FC236}">
                      <a16:creationId xmlns:a16="http://schemas.microsoft.com/office/drawing/2014/main" id="{AA163148-5C2F-5157-7200-95D8BD6D044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51" name="TextBox 550">
                <a:extLst>
                  <a:ext uri="{FF2B5EF4-FFF2-40B4-BE49-F238E27FC236}">
                    <a16:creationId xmlns:a16="http://schemas.microsoft.com/office/drawing/2014/main" id="{DDC6A6ED-2BA8-2292-BDED-910F02EE31DE}"/>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552" name="TextBox 551">
                <a:extLst>
                  <a:ext uri="{FF2B5EF4-FFF2-40B4-BE49-F238E27FC236}">
                    <a16:creationId xmlns:a16="http://schemas.microsoft.com/office/drawing/2014/main" id="{DCCC241E-3514-45FE-F4B4-33B6388ED9EB}"/>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553" name="TextBox 552">
                <a:extLst>
                  <a:ext uri="{FF2B5EF4-FFF2-40B4-BE49-F238E27FC236}">
                    <a16:creationId xmlns:a16="http://schemas.microsoft.com/office/drawing/2014/main" id="{D37135EA-514F-9ACC-1B55-EBAF5400A325}"/>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559" name="Group 558">
                <a:extLst>
                  <a:ext uri="{FF2B5EF4-FFF2-40B4-BE49-F238E27FC236}">
                    <a16:creationId xmlns:a16="http://schemas.microsoft.com/office/drawing/2014/main" id="{19BA2A16-FD17-DC8C-C93E-83465566FA3C}"/>
                  </a:ext>
                </a:extLst>
              </p:cNvPr>
              <p:cNvGrpSpPr>
                <a:grpSpLocks noChangeAspect="1"/>
              </p:cNvGrpSpPr>
              <p:nvPr/>
            </p:nvGrpSpPr>
            <p:grpSpPr>
              <a:xfrm>
                <a:off x="3611196" y="6374929"/>
                <a:ext cx="3208034" cy="743456"/>
                <a:chOff x="3900365" y="3433824"/>
                <a:chExt cx="3376066" cy="782391"/>
              </a:xfrm>
            </p:grpSpPr>
            <p:sp>
              <p:nvSpPr>
                <p:cNvPr id="568" name="TextBox 567">
                  <a:extLst>
                    <a:ext uri="{FF2B5EF4-FFF2-40B4-BE49-F238E27FC236}">
                      <a16:creationId xmlns:a16="http://schemas.microsoft.com/office/drawing/2014/main" id="{D63908C4-B7AB-BBD3-BE15-D964B7F275E1}"/>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572" name="TextBox 571">
                  <a:extLst>
                    <a:ext uri="{FF2B5EF4-FFF2-40B4-BE49-F238E27FC236}">
                      <a16:creationId xmlns:a16="http://schemas.microsoft.com/office/drawing/2014/main" id="{475CA16E-DEFE-A9A8-FBB2-5681E41040D0}"/>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sp>
          <p:nvSpPr>
            <p:cNvPr id="474" name="Google Shape;731;p6">
              <a:extLst>
                <a:ext uri="{FF2B5EF4-FFF2-40B4-BE49-F238E27FC236}">
                  <a16:creationId xmlns:a16="http://schemas.microsoft.com/office/drawing/2014/main" id="{4FE94974-B86E-13E1-014D-3209F63DF2A0}"/>
                </a:ext>
              </a:extLst>
            </p:cNvPr>
            <p:cNvSpPr/>
            <p:nvPr/>
          </p:nvSpPr>
          <p:spPr>
            <a:xfrm>
              <a:off x="3051933" y="7594578"/>
              <a:ext cx="41684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0" name="Google Shape;732;p6">
              <a:extLst>
                <a:ext uri="{FF2B5EF4-FFF2-40B4-BE49-F238E27FC236}">
                  <a16:creationId xmlns:a16="http://schemas.microsoft.com/office/drawing/2014/main" id="{C1A9828B-3ED2-3F9C-3935-654203EB3F38}"/>
                </a:ext>
              </a:extLst>
            </p:cNvPr>
            <p:cNvSpPr txBox="1"/>
            <p:nvPr/>
          </p:nvSpPr>
          <p:spPr>
            <a:xfrm>
              <a:off x="3381542" y="7594578"/>
              <a:ext cx="1610121"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97" name="Group 496">
              <a:extLst>
                <a:ext uri="{FF2B5EF4-FFF2-40B4-BE49-F238E27FC236}">
                  <a16:creationId xmlns:a16="http://schemas.microsoft.com/office/drawing/2014/main" id="{54A497C0-5449-C377-90EF-46BD73D7FC78}"/>
                </a:ext>
              </a:extLst>
            </p:cNvPr>
            <p:cNvGrpSpPr>
              <a:grpSpLocks noChangeAspect="1"/>
            </p:cNvGrpSpPr>
            <p:nvPr/>
          </p:nvGrpSpPr>
          <p:grpSpPr>
            <a:xfrm>
              <a:off x="3262643" y="8062519"/>
              <a:ext cx="2199813" cy="1019481"/>
              <a:chOff x="-124141" y="6149434"/>
              <a:chExt cx="4313133" cy="1998880"/>
            </a:xfrm>
          </p:grpSpPr>
          <p:grpSp>
            <p:nvGrpSpPr>
              <p:cNvPr id="505" name="Group 504">
                <a:extLst>
                  <a:ext uri="{FF2B5EF4-FFF2-40B4-BE49-F238E27FC236}">
                    <a16:creationId xmlns:a16="http://schemas.microsoft.com/office/drawing/2014/main" id="{F6398CF9-B131-B514-09A4-2A66C5243638}"/>
                  </a:ext>
                </a:extLst>
              </p:cNvPr>
              <p:cNvGrpSpPr>
                <a:grpSpLocks noChangeAspect="1"/>
              </p:cNvGrpSpPr>
              <p:nvPr/>
            </p:nvGrpSpPr>
            <p:grpSpPr>
              <a:xfrm>
                <a:off x="-124141" y="6149434"/>
                <a:ext cx="4313133" cy="855899"/>
                <a:chOff x="3881357" y="3167954"/>
                <a:chExt cx="4539048" cy="900729"/>
              </a:xfrm>
            </p:grpSpPr>
            <p:sp>
              <p:nvSpPr>
                <p:cNvPr id="541" name="TextBox 540">
                  <a:extLst>
                    <a:ext uri="{FF2B5EF4-FFF2-40B4-BE49-F238E27FC236}">
                      <a16:creationId xmlns:a16="http://schemas.microsoft.com/office/drawing/2014/main" id="{735B85CE-3D65-65BA-112B-187864BD4810}"/>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549" name="TextBox 548">
                  <a:extLst>
                    <a:ext uri="{FF2B5EF4-FFF2-40B4-BE49-F238E27FC236}">
                      <a16:creationId xmlns:a16="http://schemas.microsoft.com/office/drawing/2014/main" id="{BC354050-B648-074E-5AA8-448E5050440E}"/>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518" name="Group 517">
                <a:extLst>
                  <a:ext uri="{FF2B5EF4-FFF2-40B4-BE49-F238E27FC236}">
                    <a16:creationId xmlns:a16="http://schemas.microsoft.com/office/drawing/2014/main" id="{B04EFF77-1A06-7C07-B867-47382BFDCA5C}"/>
                  </a:ext>
                </a:extLst>
              </p:cNvPr>
              <p:cNvGrpSpPr/>
              <p:nvPr/>
            </p:nvGrpSpPr>
            <p:grpSpPr>
              <a:xfrm>
                <a:off x="813016" y="6502394"/>
                <a:ext cx="2126637" cy="1645920"/>
                <a:chOff x="1303310" y="6806396"/>
                <a:chExt cx="2126637" cy="1645920"/>
              </a:xfrm>
            </p:grpSpPr>
            <p:grpSp>
              <p:nvGrpSpPr>
                <p:cNvPr id="520" name="Group 519">
                  <a:extLst>
                    <a:ext uri="{FF2B5EF4-FFF2-40B4-BE49-F238E27FC236}">
                      <a16:creationId xmlns:a16="http://schemas.microsoft.com/office/drawing/2014/main" id="{3E45BD68-7FFC-AC24-44A0-6390234D41A0}"/>
                    </a:ext>
                  </a:extLst>
                </p:cNvPr>
                <p:cNvGrpSpPr/>
                <p:nvPr/>
              </p:nvGrpSpPr>
              <p:grpSpPr>
                <a:xfrm>
                  <a:off x="1396732" y="6806396"/>
                  <a:ext cx="2033215" cy="1645920"/>
                  <a:chOff x="859695" y="6400572"/>
                  <a:chExt cx="2033215" cy="1645920"/>
                </a:xfrm>
              </p:grpSpPr>
              <p:sp>
                <p:nvSpPr>
                  <p:cNvPr id="538" name="Freeform 537">
                    <a:extLst>
                      <a:ext uri="{FF2B5EF4-FFF2-40B4-BE49-F238E27FC236}">
                        <a16:creationId xmlns:a16="http://schemas.microsoft.com/office/drawing/2014/main" id="{E9A3A504-4B30-F6CE-DEA7-7387C81ECBA3}"/>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9" name="Freeform 538">
                    <a:extLst>
                      <a:ext uri="{FF2B5EF4-FFF2-40B4-BE49-F238E27FC236}">
                        <a16:creationId xmlns:a16="http://schemas.microsoft.com/office/drawing/2014/main" id="{C3CF90A3-F9C9-2CAF-F570-FB2A713B1E71}"/>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0" name="Freeform 539">
                    <a:extLst>
                      <a:ext uri="{FF2B5EF4-FFF2-40B4-BE49-F238E27FC236}">
                        <a16:creationId xmlns:a16="http://schemas.microsoft.com/office/drawing/2014/main" id="{8630C5F2-57EE-4C2D-23EE-9E15D32ACAB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1" name="TextBox 520">
                  <a:extLst>
                    <a:ext uri="{FF2B5EF4-FFF2-40B4-BE49-F238E27FC236}">
                      <a16:creationId xmlns:a16="http://schemas.microsoft.com/office/drawing/2014/main" id="{BD473DB5-2982-648E-AE97-B1D988E710B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522" name="TextBox 521">
                  <a:extLst>
                    <a:ext uri="{FF2B5EF4-FFF2-40B4-BE49-F238E27FC236}">
                      <a16:creationId xmlns:a16="http://schemas.microsoft.com/office/drawing/2014/main" id="{B6FDF00F-BC41-615B-4DF1-45F68E2AD6A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537" name="TextBox 536">
                  <a:extLst>
                    <a:ext uri="{FF2B5EF4-FFF2-40B4-BE49-F238E27FC236}">
                      <a16:creationId xmlns:a16="http://schemas.microsoft.com/office/drawing/2014/main" id="{06769050-2BE9-A618-F079-ABC692953730}"/>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sp>
        <p:nvSpPr>
          <p:cNvPr id="24" name="Google Shape;438;p3">
            <a:extLst>
              <a:ext uri="{FF2B5EF4-FFF2-40B4-BE49-F238E27FC236}">
                <a16:creationId xmlns:a16="http://schemas.microsoft.com/office/drawing/2014/main" id="{5E1B01C5-A0F6-EEAA-BDDB-A4A0119B0291}"/>
              </a:ext>
            </a:extLst>
          </p:cNvPr>
          <p:cNvSpPr/>
          <p:nvPr/>
        </p:nvSpPr>
        <p:spPr>
          <a:xfrm>
            <a:off x="50651" y="50554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332367" y="5049348"/>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2" name="Google Shape;438;p3">
            <a:extLst>
              <a:ext uri="{FF2B5EF4-FFF2-40B4-BE49-F238E27FC236}">
                <a16:creationId xmlns:a16="http://schemas.microsoft.com/office/drawing/2014/main" id="{5C3A7F1B-863C-FFCE-4C2E-EB4492E3A133}"/>
              </a:ext>
            </a:extLst>
          </p:cNvPr>
          <p:cNvSpPr/>
          <p:nvPr/>
        </p:nvSpPr>
        <p:spPr>
          <a:xfrm>
            <a:off x="50651" y="924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32367" y="86286"/>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699006" y="2190695"/>
            <a:ext cx="901577" cy="200055"/>
          </a:xfrm>
          <a:prstGeom prst="rect">
            <a:avLst/>
          </a:prstGeom>
          <a:noFill/>
        </p:spPr>
        <p:txBody>
          <a:bodyPr wrap="square" rtlCol="0">
            <a:spAutoFit/>
          </a:bodyPr>
          <a:lstStyle/>
          <a:p>
            <a:r>
              <a:rPr lang="en-US" sz="7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834038" y="2190695"/>
            <a:ext cx="513280" cy="200055"/>
          </a:xfrm>
          <a:prstGeom prst="rect">
            <a:avLst/>
          </a:prstGeom>
          <a:noFill/>
        </p:spPr>
        <p:txBody>
          <a:bodyPr wrap="square" rtlCol="0">
            <a:spAutoFit/>
          </a:bodyPr>
          <a:lstStyle/>
          <a:p>
            <a:r>
              <a:rPr lang="en-US" sz="7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464480" y="2190695"/>
            <a:ext cx="1319016" cy="200055"/>
          </a:xfrm>
          <a:prstGeom prst="rect">
            <a:avLst/>
          </a:prstGeom>
          <a:noFill/>
        </p:spPr>
        <p:txBody>
          <a:bodyPr wrap="square" rtlCol="0">
            <a:spAutoFit/>
          </a:bodyPr>
          <a:lstStyle/>
          <a:p>
            <a:r>
              <a:rPr lang="en-US" sz="7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548014"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577" name="Google Shape;438;p3">
            <a:extLst>
              <a:ext uri="{FF2B5EF4-FFF2-40B4-BE49-F238E27FC236}">
                <a16:creationId xmlns:a16="http://schemas.microsoft.com/office/drawing/2014/main" id="{F9B72B60-CCAB-1FD8-DA64-11A7E4A112F3}"/>
              </a:ext>
            </a:extLst>
          </p:cNvPr>
          <p:cNvSpPr/>
          <p:nvPr/>
        </p:nvSpPr>
        <p:spPr>
          <a:xfrm>
            <a:off x="50651" y="258012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332367" y="2573974"/>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162561" y="502144"/>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270004" y="555605"/>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078425" y="2936634"/>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3959708" y="476148"/>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173525" y="2950868"/>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3958523" y="2969528"/>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a:grpSpLocks noChangeAspect="1"/>
          </p:cNvGrpSpPr>
          <p:nvPr/>
        </p:nvGrpSpPr>
        <p:grpSpPr>
          <a:xfrm>
            <a:off x="6135507" y="2949381"/>
            <a:ext cx="1146486" cy="1781071"/>
            <a:chOff x="6151468" y="3087634"/>
            <a:chExt cx="1308539" cy="2032821"/>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51468" y="3087634"/>
              <a:ext cx="1260292" cy="1909035"/>
              <a:chOff x="6151468" y="3087634"/>
              <a:chExt cx="1260292" cy="1909035"/>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2809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773640" y="3902678"/>
                <a:ext cx="955711" cy="200055"/>
              </a:xfrm>
              <a:prstGeom prst="rect">
                <a:avLst/>
              </a:prstGeom>
              <a:noFill/>
            </p:spPr>
            <p:txBody>
              <a:bodyPr wrap="none" rtlCol="0">
                <a:spAutoFit/>
              </a:bodyPr>
              <a:lstStyle/>
              <a:p>
                <a:r>
                  <a:rPr lang="en-US" sz="7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09700" cy="200055"/>
              </a:xfrm>
              <a:prstGeom prst="rect">
                <a:avLst/>
              </a:prstGeom>
              <a:noFill/>
            </p:spPr>
            <p:txBody>
              <a:bodyPr wrap="none" rtlCol="0">
                <a:spAutoFit/>
              </a:bodyPr>
              <a:lstStyle/>
              <a:p>
                <a:r>
                  <a:rPr lang="en-US" sz="7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359394" cy="200055"/>
              </a:xfrm>
              <a:prstGeom prst="rect">
                <a:avLst/>
              </a:prstGeom>
              <a:noFill/>
            </p:spPr>
            <p:txBody>
              <a:bodyPr wrap="none" rtlCol="0">
                <a:spAutoFit/>
              </a:bodyPr>
              <a:lstStyle/>
              <a:p>
                <a:r>
                  <a:rPr lang="en-US" sz="7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34360" cy="200055"/>
              </a:xfrm>
              <a:prstGeom prst="rect">
                <a:avLst/>
              </a:prstGeom>
              <a:noFill/>
            </p:spPr>
            <p:txBody>
              <a:bodyPr wrap="none" rtlCol="0">
                <a:spAutoFit/>
              </a:bodyPr>
              <a:lstStyle/>
              <a:p>
                <a:r>
                  <a:rPr lang="en-US" sz="7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96614"/>
                <a:ext cx="486877"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20400"/>
              <a:ext cx="8554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a:grpSpLocks noChangeAspect="1"/>
          </p:cNvGrpSpPr>
          <p:nvPr/>
        </p:nvGrpSpPr>
        <p:grpSpPr>
          <a:xfrm>
            <a:off x="6107675" y="605460"/>
            <a:ext cx="1161215" cy="1605019"/>
            <a:chOff x="6109343" y="642432"/>
            <a:chExt cx="1493533" cy="2064344"/>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19547" y="2449469"/>
              <a:ext cx="983329" cy="25730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4"/>
              <a:ext cx="407557" cy="3166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563952" y="2358777"/>
              <a:ext cx="578937" cy="25730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664991" y="1496592"/>
              <a:ext cx="1088759" cy="200055"/>
            </a:xfrm>
            <a:prstGeom prst="rect">
              <a:avLst/>
            </a:prstGeom>
            <a:noFill/>
          </p:spPr>
          <p:txBody>
            <a:bodyPr wrap="none" rtlCol="0">
              <a:spAutoFit/>
            </a:bodyPr>
            <a:lstStyle/>
            <a:p>
              <a:r>
                <a:rPr lang="en-US" sz="7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33746" cy="200055"/>
            </a:xfrm>
            <a:prstGeom prst="rect">
              <a:avLst/>
            </a:prstGeom>
            <a:noFill/>
          </p:spPr>
          <p:txBody>
            <a:bodyPr wrap="none" rtlCol="0">
              <a:spAutoFit/>
            </a:bodyPr>
            <a:lstStyle/>
            <a:p>
              <a:r>
                <a:rPr lang="en-US" sz="7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33746" cy="200055"/>
            </a:xfrm>
            <a:prstGeom prst="rect">
              <a:avLst/>
            </a:prstGeom>
            <a:noFill/>
          </p:spPr>
          <p:txBody>
            <a:bodyPr wrap="none" rtlCol="0">
              <a:spAutoFit/>
            </a:bodyPr>
            <a:lstStyle/>
            <a:p>
              <a:r>
                <a:rPr lang="en-US" sz="7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34360" cy="200055"/>
            </a:xfrm>
            <a:prstGeom prst="rect">
              <a:avLst/>
            </a:prstGeom>
            <a:noFill/>
          </p:spPr>
          <p:txBody>
            <a:bodyPr wrap="none" rtlCol="0">
              <a:spAutoFit/>
            </a:bodyPr>
            <a:lstStyle/>
            <a:p>
              <a:r>
                <a:rPr lang="en-US" sz="7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33746" cy="200055"/>
            </a:xfrm>
            <a:prstGeom prst="rect">
              <a:avLst/>
            </a:prstGeom>
            <a:noFill/>
          </p:spPr>
          <p:txBody>
            <a:bodyPr wrap="none" rtlCol="0">
              <a:spAutoFit/>
            </a:bodyPr>
            <a:lstStyle/>
            <a:p>
              <a:r>
                <a:rPr lang="en-US" sz="7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33746" cy="200055"/>
            </a:xfrm>
            <a:prstGeom prst="rect">
              <a:avLst/>
            </a:prstGeom>
            <a:noFill/>
          </p:spPr>
          <p:txBody>
            <a:bodyPr wrap="none" rtlCol="0">
              <a:spAutoFit/>
            </a:bodyPr>
            <a:lstStyle/>
            <a:p>
              <a:r>
                <a:rPr lang="en-US" sz="7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33746" cy="200055"/>
            </a:xfrm>
            <a:prstGeom prst="rect">
              <a:avLst/>
            </a:prstGeom>
            <a:noFill/>
          </p:spPr>
          <p:txBody>
            <a:bodyPr wrap="none" rtlCol="0">
              <a:spAutoFit/>
            </a:bodyPr>
            <a:lstStyle/>
            <a:p>
              <a:r>
                <a:rPr lang="en-US" sz="700" dirty="0"/>
                <a:t>400</a:t>
              </a:r>
            </a:p>
          </p:txBody>
        </p:sp>
      </p:grpSp>
      <p:grpSp>
        <p:nvGrpSpPr>
          <p:cNvPr id="2" name="Group 1">
            <a:extLst>
              <a:ext uri="{FF2B5EF4-FFF2-40B4-BE49-F238E27FC236}">
                <a16:creationId xmlns:a16="http://schemas.microsoft.com/office/drawing/2014/main" id="{6C57F2CB-77BC-2E34-D32F-15CA61F0F49C}"/>
              </a:ext>
            </a:extLst>
          </p:cNvPr>
          <p:cNvGrpSpPr>
            <a:grpSpLocks noChangeAspect="1"/>
          </p:cNvGrpSpPr>
          <p:nvPr/>
        </p:nvGrpSpPr>
        <p:grpSpPr>
          <a:xfrm>
            <a:off x="241296" y="5305635"/>
            <a:ext cx="2699551" cy="1560725"/>
            <a:chOff x="161217" y="5326802"/>
            <a:chExt cx="3215223" cy="1858857"/>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431083" y="5326802"/>
              <a:ext cx="473075" cy="238270"/>
              <a:chOff x="1407667" y="8187850"/>
              <a:chExt cx="473075" cy="238270"/>
            </a:xfrm>
          </p:grpSpPr>
          <p:sp>
            <p:nvSpPr>
              <p:cNvPr id="18" name="Rectangle 17">
                <a:extLst>
                  <a:ext uri="{FF2B5EF4-FFF2-40B4-BE49-F238E27FC236}">
                    <a16:creationId xmlns:a16="http://schemas.microsoft.com/office/drawing/2014/main" id="{6EF312CD-516F-DD6B-611E-44673E8A057E}"/>
                  </a:ext>
                </a:extLst>
              </p:cNvPr>
              <p:cNvSpPr/>
              <p:nvPr/>
            </p:nvSpPr>
            <p:spPr>
              <a:xfrm>
                <a:off x="1407667" y="8226808"/>
                <a:ext cx="473075" cy="174119"/>
              </a:xfrm>
              <a:prstGeom prst="rect">
                <a:avLst/>
              </a:prstGeom>
              <a:solidFill>
                <a:srgbClr val="FF7F00"/>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8270"/>
              </a:xfrm>
              <a:prstGeom prst="rect">
                <a:avLst/>
              </a:prstGeom>
              <a:noFill/>
            </p:spPr>
            <p:txBody>
              <a:bodyPr wrap="square" rtlCol="0">
                <a:spAutoFit/>
              </a:bodyPr>
              <a:lstStyle/>
              <a:p>
                <a:r>
                  <a:rPr lang="en-US" sz="7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1120874" y="5336567"/>
              <a:ext cx="473918" cy="238270"/>
              <a:chOff x="1427845" y="8193345"/>
              <a:chExt cx="473918" cy="238270"/>
            </a:xfrm>
          </p:grpSpPr>
          <p:sp>
            <p:nvSpPr>
              <p:cNvPr id="16" name="Rectangle 15">
                <a:extLst>
                  <a:ext uri="{FF2B5EF4-FFF2-40B4-BE49-F238E27FC236}">
                    <a16:creationId xmlns:a16="http://schemas.microsoft.com/office/drawing/2014/main" id="{F53FD318-0828-EEF3-ADF1-6E432C7A8781}"/>
                  </a:ext>
                </a:extLst>
              </p:cNvPr>
              <p:cNvSpPr/>
              <p:nvPr/>
            </p:nvSpPr>
            <p:spPr>
              <a:xfrm>
                <a:off x="1427845" y="8226808"/>
                <a:ext cx="473186" cy="174119"/>
              </a:xfrm>
              <a:prstGeom prst="rect">
                <a:avLst/>
              </a:prstGeom>
              <a:solidFill>
                <a:srgbClr val="4DAF4A"/>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8270"/>
              </a:xfrm>
              <a:prstGeom prst="rect">
                <a:avLst/>
              </a:prstGeom>
              <a:noFill/>
            </p:spPr>
            <p:txBody>
              <a:bodyPr wrap="square" rtlCol="0">
                <a:spAutoFit/>
              </a:bodyPr>
              <a:lstStyle/>
              <a:p>
                <a:r>
                  <a:rPr lang="en-US" sz="7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903"/>
              <a:ext cx="1286033" cy="241995"/>
              <a:chOff x="620897" y="7976081"/>
              <a:chExt cx="1430511" cy="269180"/>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654525" cy="265037"/>
              </a:xfrm>
              <a:prstGeom prst="rect">
                <a:avLst/>
              </a:prstGeom>
              <a:noFill/>
            </p:spPr>
            <p:txBody>
              <a:bodyPr wrap="none" rtlCol="0">
                <a:spAutoFit/>
              </a:bodyPr>
              <a:lstStyle/>
              <a:p>
                <a:r>
                  <a:rPr lang="en-US" sz="7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0" y="7980224"/>
                <a:ext cx="656648" cy="265037"/>
              </a:xfrm>
              <a:prstGeom prst="rect">
                <a:avLst/>
              </a:prstGeom>
              <a:noFill/>
            </p:spPr>
            <p:txBody>
              <a:bodyPr wrap="none" rtlCol="0">
                <a:spAutoFit/>
              </a:bodyPr>
              <a:lstStyle/>
              <a:p>
                <a:r>
                  <a:rPr lang="en-US" sz="7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3" y="5557634"/>
              <a:ext cx="1286033" cy="280165"/>
              <a:chOff x="5565497" y="4844273"/>
              <a:chExt cx="1430511"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654525" cy="265038"/>
              </a:xfrm>
              <a:prstGeom prst="rect">
                <a:avLst/>
              </a:prstGeom>
              <a:noFill/>
            </p:spPr>
            <p:txBody>
              <a:bodyPr wrap="none" rtlCol="0">
                <a:spAutoFit/>
              </a:bodyPr>
              <a:lstStyle/>
              <a:p>
                <a:r>
                  <a:rPr lang="en-US" sz="7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0" y="4848416"/>
                <a:ext cx="656648" cy="265038"/>
              </a:xfrm>
              <a:prstGeom prst="rect">
                <a:avLst/>
              </a:prstGeom>
              <a:noFill/>
            </p:spPr>
            <p:txBody>
              <a:bodyPr wrap="none" rtlCol="0">
                <a:spAutoFit/>
              </a:bodyPr>
              <a:lstStyle/>
              <a:p>
                <a:r>
                  <a:rPr lang="en-US" sz="7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64103" y="5794074"/>
              <a:ext cx="479595" cy="238270"/>
            </a:xfrm>
            <a:prstGeom prst="rect">
              <a:avLst/>
            </a:prstGeom>
            <a:noFill/>
          </p:spPr>
          <p:txBody>
            <a:bodyPr wrap="none" rtlCol="0">
              <a:spAutoFit/>
            </a:bodyPr>
            <a:lstStyle/>
            <a:p>
              <a:pPr algn="r"/>
              <a:r>
                <a:rPr lang="en-US" sz="7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6360" y="5978522"/>
              <a:ext cx="737338" cy="238270"/>
            </a:xfrm>
            <a:prstGeom prst="rect">
              <a:avLst/>
            </a:prstGeom>
            <a:noFill/>
          </p:spPr>
          <p:txBody>
            <a:bodyPr wrap="none" rtlCol="0">
              <a:spAutoFit/>
            </a:bodyPr>
            <a:lstStyle/>
            <a:p>
              <a:pPr algn="r"/>
              <a:r>
                <a:rPr lang="en-US" sz="7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1"/>
              <a:ext cx="882480" cy="238270"/>
            </a:xfrm>
            <a:prstGeom prst="rect">
              <a:avLst/>
            </a:prstGeom>
            <a:noFill/>
          </p:spPr>
          <p:txBody>
            <a:bodyPr wrap="square" rtlCol="0">
              <a:spAutoFit/>
            </a:bodyPr>
            <a:lstStyle/>
            <a:p>
              <a:pPr algn="r"/>
              <a:r>
                <a:rPr lang="en-US" sz="7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214718" y="6370731"/>
              <a:ext cx="828979" cy="238270"/>
            </a:xfrm>
            <a:prstGeom prst="rect">
              <a:avLst/>
            </a:prstGeom>
            <a:noFill/>
          </p:spPr>
          <p:txBody>
            <a:bodyPr wrap="none" rtlCol="0">
              <a:spAutoFit/>
            </a:bodyPr>
            <a:lstStyle/>
            <a:p>
              <a:pPr algn="r"/>
              <a:r>
                <a:rPr lang="en-US" sz="7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50271" y="6578492"/>
              <a:ext cx="693426" cy="238270"/>
            </a:xfrm>
            <a:prstGeom prst="rect">
              <a:avLst/>
            </a:prstGeom>
            <a:noFill/>
          </p:spPr>
          <p:txBody>
            <a:bodyPr wrap="none" rtlCol="0">
              <a:spAutoFit/>
            </a:bodyPr>
            <a:lstStyle/>
            <a:p>
              <a:pPr algn="r"/>
              <a:r>
                <a:rPr lang="en-US" sz="7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6000" y="6762940"/>
              <a:ext cx="687697" cy="238270"/>
            </a:xfrm>
            <a:prstGeom prst="rect">
              <a:avLst/>
            </a:prstGeom>
            <a:noFill/>
          </p:spPr>
          <p:txBody>
            <a:bodyPr wrap="none" rtlCol="0">
              <a:spAutoFit/>
            </a:bodyPr>
            <a:lstStyle/>
            <a:p>
              <a:pPr algn="r"/>
              <a:r>
                <a:rPr lang="en-US" sz="7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87734" y="6947389"/>
              <a:ext cx="555963" cy="238270"/>
            </a:xfrm>
            <a:prstGeom prst="rect">
              <a:avLst/>
            </a:prstGeom>
            <a:noFill/>
          </p:spPr>
          <p:txBody>
            <a:bodyPr wrap="none" rtlCol="0">
              <a:spAutoFit/>
            </a:bodyPr>
            <a:lstStyle/>
            <a:p>
              <a:pPr algn="r"/>
              <a:r>
                <a:rPr lang="en-US" sz="7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889" name="Group 888">
            <a:extLst>
              <a:ext uri="{FF2B5EF4-FFF2-40B4-BE49-F238E27FC236}">
                <a16:creationId xmlns:a16="http://schemas.microsoft.com/office/drawing/2014/main" id="{38691E02-37BA-537D-5869-E6517C84A629}"/>
              </a:ext>
            </a:extLst>
          </p:cNvPr>
          <p:cNvGrpSpPr/>
          <p:nvPr/>
        </p:nvGrpSpPr>
        <p:grpSpPr>
          <a:xfrm>
            <a:off x="3090678" y="5051944"/>
            <a:ext cx="3835951" cy="1901277"/>
            <a:chOff x="3733622" y="4966217"/>
            <a:chExt cx="3835951" cy="1901277"/>
          </a:xfrm>
        </p:grpSpPr>
        <p:sp>
          <p:nvSpPr>
            <p:cNvPr id="42" name="Google Shape;527;p4">
              <a:extLst>
                <a:ext uri="{FF2B5EF4-FFF2-40B4-BE49-F238E27FC236}">
                  <a16:creationId xmlns:a16="http://schemas.microsoft.com/office/drawing/2014/main" id="{3B12F83E-10E3-78F7-9860-66178CFF2AA6}"/>
                </a:ext>
              </a:extLst>
            </p:cNvPr>
            <p:cNvSpPr/>
            <p:nvPr/>
          </p:nvSpPr>
          <p:spPr>
            <a:xfrm>
              <a:off x="3733622" y="49674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3965544" y="496621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88" name="Group 887">
              <a:extLst>
                <a:ext uri="{FF2B5EF4-FFF2-40B4-BE49-F238E27FC236}">
                  <a16:creationId xmlns:a16="http://schemas.microsoft.com/office/drawing/2014/main" id="{F3B62C5B-D0DA-33C2-3706-7A10ADE194BF}"/>
                </a:ext>
              </a:extLst>
            </p:cNvPr>
            <p:cNvGrpSpPr/>
            <p:nvPr/>
          </p:nvGrpSpPr>
          <p:grpSpPr>
            <a:xfrm>
              <a:off x="3978442" y="5264269"/>
              <a:ext cx="3292356" cy="1603225"/>
              <a:chOff x="3978442" y="5264269"/>
              <a:chExt cx="3292356" cy="160322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088257" y="5264269"/>
                <a:ext cx="673068" cy="1299625"/>
              </a:xfrm>
              <a:prstGeom prst="rect">
                <a:avLst/>
              </a:prstGeom>
            </p:spPr>
          </p:pic>
          <p:sp>
            <p:nvSpPr>
              <p:cNvPr id="529" name="TextBox 528">
                <a:extLst>
                  <a:ext uri="{FF2B5EF4-FFF2-40B4-BE49-F238E27FC236}">
                    <a16:creationId xmlns:a16="http://schemas.microsoft.com/office/drawing/2014/main" id="{7B8245A9-08A6-5EC6-A3EF-38C354E91CE1}"/>
                  </a:ext>
                </a:extLst>
              </p:cNvPr>
              <p:cNvSpPr txBox="1"/>
              <p:nvPr/>
            </p:nvSpPr>
            <p:spPr>
              <a:xfrm>
                <a:off x="5963232" y="6547137"/>
                <a:ext cx="977750" cy="307777"/>
              </a:xfrm>
              <a:prstGeom prst="rect">
                <a:avLst/>
              </a:prstGeom>
              <a:noFill/>
            </p:spPr>
            <p:txBody>
              <a:bodyPr wrap="square" rtlCol="0">
                <a:spAutoFit/>
              </a:bodyPr>
              <a:lstStyle/>
              <a:p>
                <a:pPr algn="ctr"/>
                <a:r>
                  <a:rPr lang="en-US" sz="7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403557" y="5386062"/>
                <a:ext cx="867241" cy="324448"/>
                <a:chOff x="8471646" y="2381407"/>
                <a:chExt cx="907553" cy="38860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9562"/>
                  <a:chOff x="8547458" y="2618403"/>
                  <a:chExt cx="713047" cy="23956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9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9562"/>
                  <a:chOff x="7811147" y="2674792"/>
                  <a:chExt cx="907553" cy="23956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9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04641" y="6559717"/>
                <a:ext cx="928928" cy="307777"/>
              </a:xfrm>
              <a:prstGeom prst="rect">
                <a:avLst/>
              </a:prstGeom>
              <a:noFill/>
            </p:spPr>
            <p:txBody>
              <a:bodyPr wrap="square" rtlCol="0">
                <a:spAutoFit/>
              </a:bodyPr>
              <a:lstStyle/>
              <a:p>
                <a:pPr algn="ctr"/>
                <a:r>
                  <a:rPr lang="en-US" sz="7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75373" y="5793470"/>
                <a:ext cx="899605" cy="200055"/>
              </a:xfrm>
              <a:prstGeom prst="rect">
                <a:avLst/>
              </a:prstGeom>
              <a:noFill/>
            </p:spPr>
            <p:txBody>
              <a:bodyPr wrap="none" rtlCol="0">
                <a:spAutoFit/>
              </a:bodyPr>
              <a:lstStyle/>
              <a:p>
                <a:pPr algn="r"/>
                <a:r>
                  <a:rPr lang="en-US" sz="7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212480" y="5387256"/>
                <a:ext cx="1162498" cy="200055"/>
              </a:xfrm>
              <a:prstGeom prst="rect">
                <a:avLst/>
              </a:prstGeom>
              <a:noFill/>
            </p:spPr>
            <p:txBody>
              <a:bodyPr wrap="none" rtlCol="0">
                <a:spAutoFit/>
              </a:bodyPr>
              <a:lstStyle/>
              <a:p>
                <a:pPr algn="r"/>
                <a:r>
                  <a:rPr lang="en-US" sz="7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4148360" y="5488809"/>
                <a:ext cx="1226618" cy="200055"/>
              </a:xfrm>
              <a:prstGeom prst="rect">
                <a:avLst/>
              </a:prstGeom>
              <a:noFill/>
            </p:spPr>
            <p:txBody>
              <a:bodyPr wrap="none" rtlCol="0">
                <a:spAutoFit/>
              </a:bodyPr>
              <a:lstStyle/>
              <a:p>
                <a:pPr algn="r"/>
                <a:r>
                  <a:rPr lang="en-US" sz="7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4153169" y="5590363"/>
                <a:ext cx="1221809" cy="200055"/>
              </a:xfrm>
              <a:prstGeom prst="rect">
                <a:avLst/>
              </a:prstGeom>
              <a:noFill/>
            </p:spPr>
            <p:txBody>
              <a:bodyPr wrap="none" rtlCol="0">
                <a:spAutoFit/>
              </a:bodyPr>
              <a:lstStyle/>
              <a:p>
                <a:pPr algn="r"/>
                <a:r>
                  <a:rPr lang="en-US" sz="7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212480" y="5691917"/>
                <a:ext cx="1162498" cy="200055"/>
              </a:xfrm>
              <a:prstGeom prst="rect">
                <a:avLst/>
              </a:prstGeom>
              <a:noFill/>
            </p:spPr>
            <p:txBody>
              <a:bodyPr wrap="none" rtlCol="0">
                <a:spAutoFit/>
              </a:bodyPr>
              <a:lstStyle/>
              <a:p>
                <a:pPr algn="r"/>
                <a:r>
                  <a:rPr lang="en-US" sz="7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80181" y="5996578"/>
                <a:ext cx="894797" cy="200055"/>
              </a:xfrm>
              <a:prstGeom prst="rect">
                <a:avLst/>
              </a:prstGeom>
              <a:noFill/>
            </p:spPr>
            <p:txBody>
              <a:bodyPr wrap="none" rtlCol="0">
                <a:spAutoFit/>
              </a:bodyPr>
              <a:lstStyle/>
              <a:p>
                <a:pPr algn="r"/>
                <a:r>
                  <a:rPr lang="en-US" sz="7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435297" y="6098132"/>
                <a:ext cx="939681" cy="200055"/>
              </a:xfrm>
              <a:prstGeom prst="rect">
                <a:avLst/>
              </a:prstGeom>
              <a:noFill/>
            </p:spPr>
            <p:txBody>
              <a:bodyPr wrap="none" rtlCol="0">
                <a:spAutoFit/>
              </a:bodyPr>
              <a:lstStyle/>
              <a:p>
                <a:pPr algn="r"/>
                <a:r>
                  <a:rPr lang="en-US" sz="7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271791" y="5285702"/>
                <a:ext cx="1103187" cy="200055"/>
              </a:xfrm>
              <a:prstGeom prst="rect">
                <a:avLst/>
              </a:prstGeom>
              <a:noFill/>
            </p:spPr>
            <p:txBody>
              <a:bodyPr wrap="none" rtlCol="0">
                <a:spAutoFit/>
              </a:bodyPr>
              <a:lstStyle/>
              <a:p>
                <a:pPr algn="r"/>
                <a:r>
                  <a:rPr lang="en-US" sz="7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60892" y="6301239"/>
                <a:ext cx="619080" cy="200055"/>
              </a:xfrm>
              <a:prstGeom prst="rect">
                <a:avLst/>
              </a:prstGeom>
              <a:noFill/>
            </p:spPr>
            <p:txBody>
              <a:bodyPr wrap="none" rtlCol="0">
                <a:spAutoFit/>
              </a:bodyPr>
              <a:lstStyle/>
              <a:p>
                <a:r>
                  <a:rPr lang="en-US" sz="7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380795" y="6199685"/>
                <a:ext cx="994183" cy="200055"/>
              </a:xfrm>
              <a:prstGeom prst="rect">
                <a:avLst/>
              </a:prstGeom>
              <a:noFill/>
            </p:spPr>
            <p:txBody>
              <a:bodyPr wrap="none" rtlCol="0">
                <a:spAutoFit/>
              </a:bodyPr>
              <a:lstStyle/>
              <a:p>
                <a:pPr algn="r"/>
                <a:r>
                  <a:rPr lang="en-US" sz="7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978442" y="6402796"/>
                <a:ext cx="1396536" cy="200055"/>
              </a:xfrm>
              <a:prstGeom prst="rect">
                <a:avLst/>
              </a:prstGeom>
              <a:noFill/>
            </p:spPr>
            <p:txBody>
              <a:bodyPr wrap="none" rtlCol="0">
                <a:spAutoFit/>
              </a:bodyPr>
              <a:lstStyle/>
              <a:p>
                <a:pPr algn="r"/>
                <a:r>
                  <a:rPr lang="en-US" sz="700" dirty="0"/>
                  <a:t>TGF-</a:t>
                </a:r>
                <a:r>
                  <a:rPr lang="el-GR" sz="700" dirty="0"/>
                  <a:t>β</a:t>
                </a:r>
                <a:r>
                  <a:rPr lang="en-US" sz="7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59836" y="5895024"/>
                <a:ext cx="736099" cy="200055"/>
              </a:xfrm>
              <a:prstGeom prst="rect">
                <a:avLst/>
              </a:prstGeom>
              <a:noFill/>
            </p:spPr>
            <p:txBody>
              <a:bodyPr wrap="none" rtlCol="0">
                <a:spAutoFit/>
              </a:bodyPr>
              <a:lstStyle/>
              <a:p>
                <a:r>
                  <a:rPr lang="en-US" sz="700" dirty="0"/>
                  <a:t>CCL5 - CCR4</a:t>
                </a:r>
              </a:p>
            </p:txBody>
          </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326748" y="5265184"/>
                <a:ext cx="674770" cy="1314616"/>
              </a:xfrm>
              <a:prstGeom prst="rect">
                <a:avLst/>
              </a:prstGeom>
            </p:spPr>
          </p:pic>
        </p:grpSp>
      </p:grpSp>
      <p:grpSp>
        <p:nvGrpSpPr>
          <p:cNvPr id="4" name="Group 3">
            <a:extLst>
              <a:ext uri="{FF2B5EF4-FFF2-40B4-BE49-F238E27FC236}">
                <a16:creationId xmlns:a16="http://schemas.microsoft.com/office/drawing/2014/main" id="{F6531A82-FF9A-3E3F-12D4-B7E2736B2ECD}"/>
              </a:ext>
            </a:extLst>
          </p:cNvPr>
          <p:cNvGrpSpPr>
            <a:grpSpLocks noChangeAspect="1"/>
          </p:cNvGrpSpPr>
          <p:nvPr/>
        </p:nvGrpSpPr>
        <p:grpSpPr>
          <a:xfrm>
            <a:off x="8289953" y="3986618"/>
            <a:ext cx="3608763" cy="1828800"/>
            <a:chOff x="4216025" y="7605640"/>
            <a:chExt cx="3423386" cy="1734857"/>
          </a:xfrm>
        </p:grpSpPr>
        <p:pic>
          <p:nvPicPr>
            <p:cNvPr id="519" name="Picture 518">
              <a:extLst>
                <a:ext uri="{FF2B5EF4-FFF2-40B4-BE49-F238E27FC236}">
                  <a16:creationId xmlns:a16="http://schemas.microsoft.com/office/drawing/2014/main" id="{6F58F12C-1814-B59A-C86B-D220473DBE4A}"/>
                </a:ext>
              </a:extLst>
            </p:cNvPr>
            <p:cNvPicPr>
              <a:picLocks noChangeAspect="1"/>
            </p:cNvPicPr>
            <p:nvPr/>
          </p:nvPicPr>
          <p:blipFill>
            <a:blip r:embed="rId15"/>
            <a:srcRect l="2290" t="37541" r="35411" b="37240"/>
            <a:stretch/>
          </p:blipFill>
          <p:spPr>
            <a:xfrm>
              <a:off x="4415065" y="7895094"/>
              <a:ext cx="2600443" cy="631600"/>
            </a:xfrm>
            <a:prstGeom prst="rect">
              <a:avLst/>
            </a:prstGeom>
          </p:spPr>
        </p:pic>
        <p:pic>
          <p:nvPicPr>
            <p:cNvPr id="524" name="Picture 523">
              <a:extLst>
                <a:ext uri="{FF2B5EF4-FFF2-40B4-BE49-F238E27FC236}">
                  <a16:creationId xmlns:a16="http://schemas.microsoft.com/office/drawing/2014/main" id="{BF47D637-EB0B-47CE-763E-377534709072}"/>
                </a:ext>
              </a:extLst>
            </p:cNvPr>
            <p:cNvPicPr>
              <a:picLocks noChangeAspect="1"/>
            </p:cNvPicPr>
            <p:nvPr/>
          </p:nvPicPr>
          <p:blipFill>
            <a:blip r:embed="rId16"/>
            <a:srcRect l="2531" t="41181" r="35335" b="40651"/>
            <a:stretch/>
          </p:blipFill>
          <p:spPr>
            <a:xfrm>
              <a:off x="4418798" y="8633392"/>
              <a:ext cx="2596710" cy="455566"/>
            </a:xfrm>
            <a:prstGeom prst="rect">
              <a:avLst/>
            </a:prstGeom>
          </p:spPr>
        </p:pic>
        <p:grpSp>
          <p:nvGrpSpPr>
            <p:cNvPr id="527" name="Group 526">
              <a:extLst>
                <a:ext uri="{FF2B5EF4-FFF2-40B4-BE49-F238E27FC236}">
                  <a16:creationId xmlns:a16="http://schemas.microsoft.com/office/drawing/2014/main" id="{9F05684D-D54A-637A-333F-C76D68AD815E}"/>
                </a:ext>
              </a:extLst>
            </p:cNvPr>
            <p:cNvGrpSpPr/>
            <p:nvPr/>
          </p:nvGrpSpPr>
          <p:grpSpPr>
            <a:xfrm>
              <a:off x="6940957" y="7865026"/>
              <a:ext cx="696024" cy="717294"/>
              <a:chOff x="7425409" y="726836"/>
              <a:chExt cx="696024" cy="717294"/>
            </a:xfrm>
          </p:grpSpPr>
          <p:sp>
            <p:nvSpPr>
              <p:cNvPr id="789" name="TextBox 788">
                <a:extLst>
                  <a:ext uri="{FF2B5EF4-FFF2-40B4-BE49-F238E27FC236}">
                    <a16:creationId xmlns:a16="http://schemas.microsoft.com/office/drawing/2014/main" id="{4BE8FA36-0708-DC9B-9A70-B7E04F2F489D}"/>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790" name="TextBox 789">
                <a:extLst>
                  <a:ext uri="{FF2B5EF4-FFF2-40B4-BE49-F238E27FC236}">
                    <a16:creationId xmlns:a16="http://schemas.microsoft.com/office/drawing/2014/main" id="{74996D78-1A52-FBC0-10AA-1723EFCC1919}"/>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791" name="TextBox 790">
                <a:extLst>
                  <a:ext uri="{FF2B5EF4-FFF2-40B4-BE49-F238E27FC236}">
                    <a16:creationId xmlns:a16="http://schemas.microsoft.com/office/drawing/2014/main" id="{866148DE-BEC5-316E-280E-E0B407D24853}"/>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792" name="Group 791">
                <a:extLst>
                  <a:ext uri="{FF2B5EF4-FFF2-40B4-BE49-F238E27FC236}">
                    <a16:creationId xmlns:a16="http://schemas.microsoft.com/office/drawing/2014/main" id="{0C2CA484-0467-AF34-ED68-0F828A30BE6A}"/>
                  </a:ext>
                </a:extLst>
              </p:cNvPr>
              <p:cNvGrpSpPr/>
              <p:nvPr/>
            </p:nvGrpSpPr>
            <p:grpSpPr>
              <a:xfrm>
                <a:off x="7425409" y="726836"/>
                <a:ext cx="582211" cy="717294"/>
                <a:chOff x="7425409" y="726836"/>
                <a:chExt cx="582211" cy="717294"/>
              </a:xfrm>
            </p:grpSpPr>
            <p:sp>
              <p:nvSpPr>
                <p:cNvPr id="793" name="TextBox 792">
                  <a:extLst>
                    <a:ext uri="{FF2B5EF4-FFF2-40B4-BE49-F238E27FC236}">
                      <a16:creationId xmlns:a16="http://schemas.microsoft.com/office/drawing/2014/main" id="{005E1A41-9C08-4BD0-0076-DE33E775431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794" name="TextBox 793">
                  <a:extLst>
                    <a:ext uri="{FF2B5EF4-FFF2-40B4-BE49-F238E27FC236}">
                      <a16:creationId xmlns:a16="http://schemas.microsoft.com/office/drawing/2014/main" id="{E9E74408-F4E5-6EF8-BDC8-25F3DB362F3A}"/>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795" name="TextBox 794">
                  <a:extLst>
                    <a:ext uri="{FF2B5EF4-FFF2-40B4-BE49-F238E27FC236}">
                      <a16:creationId xmlns:a16="http://schemas.microsoft.com/office/drawing/2014/main" id="{56FFA1FD-4400-AE9A-46B5-431BB94C40B1}"/>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796" name="TextBox 795">
                  <a:extLst>
                    <a:ext uri="{FF2B5EF4-FFF2-40B4-BE49-F238E27FC236}">
                      <a16:creationId xmlns:a16="http://schemas.microsoft.com/office/drawing/2014/main" id="{289E4B0A-D57E-3C44-A778-E96E70FAEF6D}"/>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702" name="Group 701">
              <a:extLst>
                <a:ext uri="{FF2B5EF4-FFF2-40B4-BE49-F238E27FC236}">
                  <a16:creationId xmlns:a16="http://schemas.microsoft.com/office/drawing/2014/main" id="{47A08AEE-B53C-8144-586F-C9CA051B929C}"/>
                </a:ext>
              </a:extLst>
            </p:cNvPr>
            <p:cNvGrpSpPr/>
            <p:nvPr/>
          </p:nvGrpSpPr>
          <p:grpSpPr>
            <a:xfrm>
              <a:off x="6943387" y="8587869"/>
              <a:ext cx="696024" cy="542267"/>
              <a:chOff x="7256602" y="1449425"/>
              <a:chExt cx="696024" cy="542267"/>
            </a:xfrm>
          </p:grpSpPr>
          <p:sp>
            <p:nvSpPr>
              <p:cNvPr id="784" name="TextBox 783">
                <a:extLst>
                  <a:ext uri="{FF2B5EF4-FFF2-40B4-BE49-F238E27FC236}">
                    <a16:creationId xmlns:a16="http://schemas.microsoft.com/office/drawing/2014/main" id="{E5816F27-90A3-EF32-8BF1-8C3F11578E56}"/>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785" name="TextBox 784">
                <a:extLst>
                  <a:ext uri="{FF2B5EF4-FFF2-40B4-BE49-F238E27FC236}">
                    <a16:creationId xmlns:a16="http://schemas.microsoft.com/office/drawing/2014/main" id="{9348F559-8134-E202-435D-CD266A5DCEC3}"/>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786" name="TextBox 785">
                <a:extLst>
                  <a:ext uri="{FF2B5EF4-FFF2-40B4-BE49-F238E27FC236}">
                    <a16:creationId xmlns:a16="http://schemas.microsoft.com/office/drawing/2014/main" id="{AFE98DCE-6385-A83C-56FA-38EF6039FDBF}"/>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787" name="TextBox 786">
                <a:extLst>
                  <a:ext uri="{FF2B5EF4-FFF2-40B4-BE49-F238E27FC236}">
                    <a16:creationId xmlns:a16="http://schemas.microsoft.com/office/drawing/2014/main" id="{17760552-39B7-C23C-9C41-4C9E46E3EBC8}"/>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788" name="TextBox 787">
                <a:extLst>
                  <a:ext uri="{FF2B5EF4-FFF2-40B4-BE49-F238E27FC236}">
                    <a16:creationId xmlns:a16="http://schemas.microsoft.com/office/drawing/2014/main" id="{4FA9700C-E26D-0297-9ADE-2FB508D13860}"/>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703" name="TextBox 702">
              <a:extLst>
                <a:ext uri="{FF2B5EF4-FFF2-40B4-BE49-F238E27FC236}">
                  <a16:creationId xmlns:a16="http://schemas.microsoft.com/office/drawing/2014/main" id="{02A2D791-7DAC-16DC-70D9-091D8F027435}"/>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704" name="TextBox 703">
              <a:extLst>
                <a:ext uri="{FF2B5EF4-FFF2-40B4-BE49-F238E27FC236}">
                  <a16:creationId xmlns:a16="http://schemas.microsoft.com/office/drawing/2014/main" id="{BCD941D4-F14A-420E-95D2-13C051AB22B4}"/>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705" name="Group 704">
              <a:extLst>
                <a:ext uri="{FF2B5EF4-FFF2-40B4-BE49-F238E27FC236}">
                  <a16:creationId xmlns:a16="http://schemas.microsoft.com/office/drawing/2014/main" id="{EE69D808-ECD9-C6F9-6932-2BD97BE34192}"/>
                </a:ext>
              </a:extLst>
            </p:cNvPr>
            <p:cNvGrpSpPr/>
            <p:nvPr/>
          </p:nvGrpSpPr>
          <p:grpSpPr>
            <a:xfrm>
              <a:off x="4411890" y="7605640"/>
              <a:ext cx="2600443" cy="259090"/>
              <a:chOff x="4473607" y="540698"/>
              <a:chExt cx="2600443" cy="259090"/>
            </a:xfrm>
          </p:grpSpPr>
          <p:pic>
            <p:nvPicPr>
              <p:cNvPr id="781" name="Picture 780">
                <a:extLst>
                  <a:ext uri="{FF2B5EF4-FFF2-40B4-BE49-F238E27FC236}">
                    <a16:creationId xmlns:a16="http://schemas.microsoft.com/office/drawing/2014/main" id="{DA4FD12E-80D0-211F-53F1-F33E7AA90B3B}"/>
                  </a:ext>
                </a:extLst>
              </p:cNvPr>
              <p:cNvPicPr>
                <a:picLocks noChangeAspect="1"/>
              </p:cNvPicPr>
              <p:nvPr/>
            </p:nvPicPr>
            <p:blipFill>
              <a:blip r:embed="rId15"/>
              <a:srcRect l="2290" t="25475" r="35411" b="70351"/>
              <a:stretch/>
            </p:blipFill>
            <p:spPr>
              <a:xfrm>
                <a:off x="4473607" y="695263"/>
                <a:ext cx="2600443" cy="104525"/>
              </a:xfrm>
              <a:prstGeom prst="rect">
                <a:avLst/>
              </a:prstGeom>
            </p:spPr>
          </p:pic>
          <p:sp>
            <p:nvSpPr>
              <p:cNvPr id="782" name="TextBox 781">
                <a:extLst>
                  <a:ext uri="{FF2B5EF4-FFF2-40B4-BE49-F238E27FC236}">
                    <a16:creationId xmlns:a16="http://schemas.microsoft.com/office/drawing/2014/main" id="{3D9C57D1-AE0E-E687-BD64-A762C033EEE6}"/>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783" name="TextBox 782">
                <a:extLst>
                  <a:ext uri="{FF2B5EF4-FFF2-40B4-BE49-F238E27FC236}">
                    <a16:creationId xmlns:a16="http://schemas.microsoft.com/office/drawing/2014/main" id="{BC13E497-D8B1-D37A-2A9E-AF174FA3D9FC}"/>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706" name="Group 705">
              <a:extLst>
                <a:ext uri="{FF2B5EF4-FFF2-40B4-BE49-F238E27FC236}">
                  <a16:creationId xmlns:a16="http://schemas.microsoft.com/office/drawing/2014/main" id="{6C621446-5E80-D26D-DD1E-B37E339D7B86}"/>
                </a:ext>
              </a:extLst>
            </p:cNvPr>
            <p:cNvGrpSpPr/>
            <p:nvPr/>
          </p:nvGrpSpPr>
          <p:grpSpPr>
            <a:xfrm>
              <a:off x="4392615" y="9034974"/>
              <a:ext cx="2678187" cy="305523"/>
              <a:chOff x="4392615" y="9034974"/>
              <a:chExt cx="2678187" cy="305523"/>
            </a:xfrm>
          </p:grpSpPr>
          <p:sp>
            <p:nvSpPr>
              <p:cNvPr id="707" name="TextBox 706">
                <a:extLst>
                  <a:ext uri="{FF2B5EF4-FFF2-40B4-BE49-F238E27FC236}">
                    <a16:creationId xmlns:a16="http://schemas.microsoft.com/office/drawing/2014/main" id="{27A98BF5-64D5-7F5C-547A-A2217FF0A3F2}"/>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708" name="TextBox 707">
                <a:extLst>
                  <a:ext uri="{FF2B5EF4-FFF2-40B4-BE49-F238E27FC236}">
                    <a16:creationId xmlns:a16="http://schemas.microsoft.com/office/drawing/2014/main" id="{43608548-6DAB-AA71-8E86-C798D0E8FCE6}"/>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709" name="TextBox 708">
                <a:extLst>
                  <a:ext uri="{FF2B5EF4-FFF2-40B4-BE49-F238E27FC236}">
                    <a16:creationId xmlns:a16="http://schemas.microsoft.com/office/drawing/2014/main" id="{031E24AB-D0E7-FCB7-E79D-36435C49402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710" name="TextBox 709">
                <a:extLst>
                  <a:ext uri="{FF2B5EF4-FFF2-40B4-BE49-F238E27FC236}">
                    <a16:creationId xmlns:a16="http://schemas.microsoft.com/office/drawing/2014/main" id="{61798E83-BBE5-E7D5-CE52-A8969B447B28}"/>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756" name="TextBox 755">
                <a:extLst>
                  <a:ext uri="{FF2B5EF4-FFF2-40B4-BE49-F238E27FC236}">
                    <a16:creationId xmlns:a16="http://schemas.microsoft.com/office/drawing/2014/main" id="{9FD05A72-0DA1-305A-6FD6-6166381ED396}"/>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757" name="TextBox 756">
                <a:extLst>
                  <a:ext uri="{FF2B5EF4-FFF2-40B4-BE49-F238E27FC236}">
                    <a16:creationId xmlns:a16="http://schemas.microsoft.com/office/drawing/2014/main" id="{E07C31CA-5C29-376B-AD54-835F4C32F013}"/>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758" name="TextBox 757">
                <a:extLst>
                  <a:ext uri="{FF2B5EF4-FFF2-40B4-BE49-F238E27FC236}">
                    <a16:creationId xmlns:a16="http://schemas.microsoft.com/office/drawing/2014/main" id="{84C0D714-7043-25A4-1BE5-556A875C906C}"/>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759" name="TextBox 758">
                <a:extLst>
                  <a:ext uri="{FF2B5EF4-FFF2-40B4-BE49-F238E27FC236}">
                    <a16:creationId xmlns:a16="http://schemas.microsoft.com/office/drawing/2014/main" id="{F4B21E2A-F7AE-0FC5-07DD-2329542791C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760" name="TextBox 759">
                <a:extLst>
                  <a:ext uri="{FF2B5EF4-FFF2-40B4-BE49-F238E27FC236}">
                    <a16:creationId xmlns:a16="http://schemas.microsoft.com/office/drawing/2014/main" id="{FACF5642-94C4-7A69-E7ED-74A9B383B602}"/>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761" name="TextBox 760">
                <a:extLst>
                  <a:ext uri="{FF2B5EF4-FFF2-40B4-BE49-F238E27FC236}">
                    <a16:creationId xmlns:a16="http://schemas.microsoft.com/office/drawing/2014/main" id="{8011139B-6DE6-97B5-63AA-5795CE43DB24}"/>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762" name="TextBox 761">
                <a:extLst>
                  <a:ext uri="{FF2B5EF4-FFF2-40B4-BE49-F238E27FC236}">
                    <a16:creationId xmlns:a16="http://schemas.microsoft.com/office/drawing/2014/main" id="{1D3D785B-4ECD-0B24-0505-884F6BE2E88D}"/>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763" name="TextBox 762">
                <a:extLst>
                  <a:ext uri="{FF2B5EF4-FFF2-40B4-BE49-F238E27FC236}">
                    <a16:creationId xmlns:a16="http://schemas.microsoft.com/office/drawing/2014/main" id="{4E897BE7-8FDF-B763-56AB-46991EFEB201}"/>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764" name="TextBox 763">
                <a:extLst>
                  <a:ext uri="{FF2B5EF4-FFF2-40B4-BE49-F238E27FC236}">
                    <a16:creationId xmlns:a16="http://schemas.microsoft.com/office/drawing/2014/main" id="{59597D08-1DD3-7C4A-F458-4905DEA00084}"/>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765" name="TextBox 764">
                <a:extLst>
                  <a:ext uri="{FF2B5EF4-FFF2-40B4-BE49-F238E27FC236}">
                    <a16:creationId xmlns:a16="http://schemas.microsoft.com/office/drawing/2014/main" id="{3FD4653B-2D79-4360-22E8-F0E2D819A3A4}"/>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766" name="TextBox 765">
                <a:extLst>
                  <a:ext uri="{FF2B5EF4-FFF2-40B4-BE49-F238E27FC236}">
                    <a16:creationId xmlns:a16="http://schemas.microsoft.com/office/drawing/2014/main" id="{3A0F54DC-B0CA-63DD-0E47-7D365405EBA5}"/>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767" name="TextBox 766">
                <a:extLst>
                  <a:ext uri="{FF2B5EF4-FFF2-40B4-BE49-F238E27FC236}">
                    <a16:creationId xmlns:a16="http://schemas.microsoft.com/office/drawing/2014/main" id="{E5AA006D-0331-7DCF-D327-3F794872A538}"/>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768" name="TextBox 767">
                <a:extLst>
                  <a:ext uri="{FF2B5EF4-FFF2-40B4-BE49-F238E27FC236}">
                    <a16:creationId xmlns:a16="http://schemas.microsoft.com/office/drawing/2014/main" id="{CA015262-0E25-03B9-366F-120C57B58748}"/>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769" name="TextBox 768">
                <a:extLst>
                  <a:ext uri="{FF2B5EF4-FFF2-40B4-BE49-F238E27FC236}">
                    <a16:creationId xmlns:a16="http://schemas.microsoft.com/office/drawing/2014/main" id="{57FAB0BA-6B31-C844-F657-B7ADA2D77A4C}"/>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770" name="TextBox 769">
                <a:extLst>
                  <a:ext uri="{FF2B5EF4-FFF2-40B4-BE49-F238E27FC236}">
                    <a16:creationId xmlns:a16="http://schemas.microsoft.com/office/drawing/2014/main" id="{7F15ABB7-C45C-7B3C-FBDD-DC0671CC82E9}"/>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771" name="TextBox 770">
                <a:extLst>
                  <a:ext uri="{FF2B5EF4-FFF2-40B4-BE49-F238E27FC236}">
                    <a16:creationId xmlns:a16="http://schemas.microsoft.com/office/drawing/2014/main" id="{17A68651-3708-D64F-54DA-1E97CCCA1B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772" name="TextBox 771">
                <a:extLst>
                  <a:ext uri="{FF2B5EF4-FFF2-40B4-BE49-F238E27FC236}">
                    <a16:creationId xmlns:a16="http://schemas.microsoft.com/office/drawing/2014/main" id="{2A02073C-7197-164A-008F-4B29B8A28CF6}"/>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773" name="TextBox 772">
                <a:extLst>
                  <a:ext uri="{FF2B5EF4-FFF2-40B4-BE49-F238E27FC236}">
                    <a16:creationId xmlns:a16="http://schemas.microsoft.com/office/drawing/2014/main" id="{ED18E402-0856-97A1-BCE3-40F4C7524F22}"/>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774" name="TextBox 773">
                <a:extLst>
                  <a:ext uri="{FF2B5EF4-FFF2-40B4-BE49-F238E27FC236}">
                    <a16:creationId xmlns:a16="http://schemas.microsoft.com/office/drawing/2014/main" id="{ED200E00-9D43-B9AD-B42A-1EF242A7C935}"/>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775" name="TextBox 774">
                <a:extLst>
                  <a:ext uri="{FF2B5EF4-FFF2-40B4-BE49-F238E27FC236}">
                    <a16:creationId xmlns:a16="http://schemas.microsoft.com/office/drawing/2014/main" id="{A9052FE0-D114-7333-FABB-6CF3F1F22129}"/>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776" name="TextBox 775">
                <a:extLst>
                  <a:ext uri="{FF2B5EF4-FFF2-40B4-BE49-F238E27FC236}">
                    <a16:creationId xmlns:a16="http://schemas.microsoft.com/office/drawing/2014/main" id="{F3F5E407-809D-65EC-FAD3-7D83FCA678D0}"/>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777" name="TextBox 776">
                <a:extLst>
                  <a:ext uri="{FF2B5EF4-FFF2-40B4-BE49-F238E27FC236}">
                    <a16:creationId xmlns:a16="http://schemas.microsoft.com/office/drawing/2014/main" id="{292754E8-6EED-F888-E982-1130D9BCD1CA}"/>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778" name="TextBox 777">
                <a:extLst>
                  <a:ext uri="{FF2B5EF4-FFF2-40B4-BE49-F238E27FC236}">
                    <a16:creationId xmlns:a16="http://schemas.microsoft.com/office/drawing/2014/main" id="{44A639BC-E9FD-CF93-77AA-E6D57E793AE6}"/>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779" name="TextBox 778">
                <a:extLst>
                  <a:ext uri="{FF2B5EF4-FFF2-40B4-BE49-F238E27FC236}">
                    <a16:creationId xmlns:a16="http://schemas.microsoft.com/office/drawing/2014/main" id="{2EF54C36-E53C-415F-DFCE-EB02D87BA7D1}"/>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780" name="TextBox 779">
                <a:extLst>
                  <a:ext uri="{FF2B5EF4-FFF2-40B4-BE49-F238E27FC236}">
                    <a16:creationId xmlns:a16="http://schemas.microsoft.com/office/drawing/2014/main" id="{DBAE9487-E70B-BA51-11A2-970ADE3A3EF6}"/>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sp>
        <p:nvSpPr>
          <p:cNvPr id="660" name="Google Shape;527;p4">
            <a:extLst>
              <a:ext uri="{FF2B5EF4-FFF2-40B4-BE49-F238E27FC236}">
                <a16:creationId xmlns:a16="http://schemas.microsoft.com/office/drawing/2014/main" id="{3DBDE2A1-BA88-6C2B-5FFB-E844382DCAED}"/>
              </a:ext>
            </a:extLst>
          </p:cNvPr>
          <p:cNvSpPr/>
          <p:nvPr/>
        </p:nvSpPr>
        <p:spPr>
          <a:xfrm>
            <a:off x="50651" y="715056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7" name="Google Shape;535;p4">
            <a:extLst>
              <a:ext uri="{FF2B5EF4-FFF2-40B4-BE49-F238E27FC236}">
                <a16:creationId xmlns:a16="http://schemas.microsoft.com/office/drawing/2014/main" id="{E568970C-18ED-CB8A-6B78-337203B605FE}"/>
              </a:ext>
            </a:extLst>
          </p:cNvPr>
          <p:cNvSpPr txBox="1"/>
          <p:nvPr/>
        </p:nvSpPr>
        <p:spPr>
          <a:xfrm>
            <a:off x="332367" y="7150564"/>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72" name="Group 671">
            <a:extLst>
              <a:ext uri="{FF2B5EF4-FFF2-40B4-BE49-F238E27FC236}">
                <a16:creationId xmlns:a16="http://schemas.microsoft.com/office/drawing/2014/main" id="{A08F30E6-0F45-9CEB-31CD-3E0FCF133350}"/>
              </a:ext>
            </a:extLst>
          </p:cNvPr>
          <p:cNvGrpSpPr/>
          <p:nvPr/>
        </p:nvGrpSpPr>
        <p:grpSpPr>
          <a:xfrm>
            <a:off x="645760" y="7596436"/>
            <a:ext cx="995948" cy="208769"/>
            <a:chOff x="5736501" y="7638944"/>
            <a:chExt cx="1474067" cy="308991"/>
          </a:xfrm>
        </p:grpSpPr>
        <p:sp>
          <p:nvSpPr>
            <p:cNvPr id="830" name="Rectangle 829">
              <a:extLst>
                <a:ext uri="{FF2B5EF4-FFF2-40B4-BE49-F238E27FC236}">
                  <a16:creationId xmlns:a16="http://schemas.microsoft.com/office/drawing/2014/main" id="{BF8708D6-35EB-C949-DDDE-81B82D0BACD6}"/>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31" name="TextBox 830">
              <a:extLst>
                <a:ext uri="{FF2B5EF4-FFF2-40B4-BE49-F238E27FC236}">
                  <a16:creationId xmlns:a16="http://schemas.microsoft.com/office/drawing/2014/main" id="{A76C9115-8D49-E4D2-EE4C-7032F7FCD711}"/>
                </a:ext>
              </a:extLst>
            </p:cNvPr>
            <p:cNvSpPr txBox="1"/>
            <p:nvPr/>
          </p:nvSpPr>
          <p:spPr>
            <a:xfrm>
              <a:off x="5736501" y="7638944"/>
              <a:ext cx="598357" cy="250540"/>
            </a:xfrm>
            <a:prstGeom prst="rect">
              <a:avLst/>
            </a:prstGeom>
            <a:noFill/>
          </p:spPr>
          <p:txBody>
            <a:bodyPr wrap="none" rtlCol="0">
              <a:spAutoFit/>
            </a:bodyPr>
            <a:lstStyle/>
            <a:p>
              <a:r>
                <a:rPr lang="en-US" sz="500" dirty="0"/>
                <a:t>Source </a:t>
              </a:r>
            </a:p>
          </p:txBody>
        </p:sp>
        <p:sp>
          <p:nvSpPr>
            <p:cNvPr id="832" name="TextBox 831">
              <a:extLst>
                <a:ext uri="{FF2B5EF4-FFF2-40B4-BE49-F238E27FC236}">
                  <a16:creationId xmlns:a16="http://schemas.microsoft.com/office/drawing/2014/main" id="{94020AC8-EAB8-D8B3-991F-0B844AF61598}"/>
                </a:ext>
              </a:extLst>
            </p:cNvPr>
            <p:cNvSpPr txBox="1"/>
            <p:nvPr/>
          </p:nvSpPr>
          <p:spPr>
            <a:xfrm>
              <a:off x="6614585" y="7638944"/>
              <a:ext cx="595983" cy="250540"/>
            </a:xfrm>
            <a:prstGeom prst="rect">
              <a:avLst/>
            </a:prstGeom>
            <a:noFill/>
          </p:spPr>
          <p:txBody>
            <a:bodyPr wrap="none" rtlCol="0">
              <a:spAutoFit/>
            </a:bodyPr>
            <a:lstStyle/>
            <a:p>
              <a:r>
                <a:rPr lang="en-US" sz="500" dirty="0"/>
                <a:t>Target  </a:t>
              </a:r>
            </a:p>
          </p:txBody>
        </p:sp>
      </p:grpSp>
      <p:sp>
        <p:nvSpPr>
          <p:cNvPr id="673" name="Rectangle 672">
            <a:extLst>
              <a:ext uri="{FF2B5EF4-FFF2-40B4-BE49-F238E27FC236}">
                <a16:creationId xmlns:a16="http://schemas.microsoft.com/office/drawing/2014/main" id="{DB142ECA-1061-7E10-23A0-48F8AEEB4D9B}"/>
              </a:ext>
            </a:extLst>
          </p:cNvPr>
          <p:cNvSpPr/>
          <p:nvPr/>
        </p:nvSpPr>
        <p:spPr>
          <a:xfrm>
            <a:off x="955428" y="7485409"/>
            <a:ext cx="352378" cy="117643"/>
          </a:xfrm>
          <a:prstGeom prst="rect">
            <a:avLst/>
          </a:prstGeom>
          <a:solidFill>
            <a:srgbClr val="4DAF4A"/>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74" name="TextBox 673">
            <a:extLst>
              <a:ext uri="{FF2B5EF4-FFF2-40B4-BE49-F238E27FC236}">
                <a16:creationId xmlns:a16="http://schemas.microsoft.com/office/drawing/2014/main" id="{9FD949C7-7B30-B5EE-97BB-D1365EAB64E4}"/>
              </a:ext>
            </a:extLst>
          </p:cNvPr>
          <p:cNvSpPr txBox="1"/>
          <p:nvPr/>
        </p:nvSpPr>
        <p:spPr>
          <a:xfrm>
            <a:off x="989842" y="7461318"/>
            <a:ext cx="292121" cy="168718"/>
          </a:xfrm>
          <a:prstGeom prst="rect">
            <a:avLst/>
          </a:prstGeom>
          <a:noFill/>
        </p:spPr>
        <p:txBody>
          <a:bodyPr wrap="square" rtlCol="0">
            <a:spAutoFit/>
          </a:bodyPr>
          <a:lstStyle/>
          <a:p>
            <a:pPr algn="ctr"/>
            <a:r>
              <a:rPr lang="en-US" sz="500" dirty="0"/>
              <a:t>p48</a:t>
            </a:r>
          </a:p>
        </p:txBody>
      </p:sp>
      <p:grpSp>
        <p:nvGrpSpPr>
          <p:cNvPr id="675" name="Group 674">
            <a:extLst>
              <a:ext uri="{FF2B5EF4-FFF2-40B4-BE49-F238E27FC236}">
                <a16:creationId xmlns:a16="http://schemas.microsoft.com/office/drawing/2014/main" id="{AE45E39A-17C3-C562-E2D2-BAEB8AD104A8}"/>
              </a:ext>
            </a:extLst>
          </p:cNvPr>
          <p:cNvGrpSpPr/>
          <p:nvPr/>
        </p:nvGrpSpPr>
        <p:grpSpPr>
          <a:xfrm>
            <a:off x="2025809" y="7588520"/>
            <a:ext cx="995950" cy="178527"/>
            <a:chOff x="4538000" y="7579675"/>
            <a:chExt cx="1474070" cy="264231"/>
          </a:xfrm>
        </p:grpSpPr>
        <p:sp>
          <p:nvSpPr>
            <p:cNvPr id="827" name="Rectangle 826">
              <a:extLst>
                <a:ext uri="{FF2B5EF4-FFF2-40B4-BE49-F238E27FC236}">
                  <a16:creationId xmlns:a16="http://schemas.microsoft.com/office/drawing/2014/main" id="{CA6D69B6-C272-4938-0E3E-9A36DC3FEB05}"/>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28" name="TextBox 827">
              <a:extLst>
                <a:ext uri="{FF2B5EF4-FFF2-40B4-BE49-F238E27FC236}">
                  <a16:creationId xmlns:a16="http://schemas.microsoft.com/office/drawing/2014/main" id="{CA3346E3-F055-BA59-78C4-7F0D0A912A93}"/>
                </a:ext>
              </a:extLst>
            </p:cNvPr>
            <p:cNvSpPr txBox="1"/>
            <p:nvPr/>
          </p:nvSpPr>
          <p:spPr>
            <a:xfrm>
              <a:off x="4538000" y="7579675"/>
              <a:ext cx="598357" cy="250540"/>
            </a:xfrm>
            <a:prstGeom prst="rect">
              <a:avLst/>
            </a:prstGeom>
            <a:noFill/>
          </p:spPr>
          <p:txBody>
            <a:bodyPr wrap="none" rtlCol="0">
              <a:spAutoFit/>
            </a:bodyPr>
            <a:lstStyle/>
            <a:p>
              <a:r>
                <a:rPr lang="en-US" sz="500" dirty="0"/>
                <a:t>Source </a:t>
              </a:r>
            </a:p>
          </p:txBody>
        </p:sp>
        <p:sp>
          <p:nvSpPr>
            <p:cNvPr id="829" name="TextBox 828">
              <a:extLst>
                <a:ext uri="{FF2B5EF4-FFF2-40B4-BE49-F238E27FC236}">
                  <a16:creationId xmlns:a16="http://schemas.microsoft.com/office/drawing/2014/main" id="{FCF05960-8D2A-D51E-3583-F3E07FC89E93}"/>
                </a:ext>
              </a:extLst>
            </p:cNvPr>
            <p:cNvSpPr txBox="1"/>
            <p:nvPr/>
          </p:nvSpPr>
          <p:spPr>
            <a:xfrm>
              <a:off x="5416087" y="7579675"/>
              <a:ext cx="595983" cy="250540"/>
            </a:xfrm>
            <a:prstGeom prst="rect">
              <a:avLst/>
            </a:prstGeom>
            <a:noFill/>
          </p:spPr>
          <p:txBody>
            <a:bodyPr wrap="none" rtlCol="0">
              <a:spAutoFit/>
            </a:bodyPr>
            <a:lstStyle/>
            <a:p>
              <a:r>
                <a:rPr lang="en-US" sz="500" dirty="0"/>
                <a:t>Target  </a:t>
              </a:r>
            </a:p>
          </p:txBody>
        </p:sp>
      </p:grpSp>
      <p:sp>
        <p:nvSpPr>
          <p:cNvPr id="804" name="Rectangle 803">
            <a:extLst>
              <a:ext uri="{FF2B5EF4-FFF2-40B4-BE49-F238E27FC236}">
                <a16:creationId xmlns:a16="http://schemas.microsoft.com/office/drawing/2014/main" id="{BD4F009A-D9F8-35EE-0D63-77FFE1AD0699}"/>
              </a:ext>
            </a:extLst>
          </p:cNvPr>
          <p:cNvSpPr/>
          <p:nvPr/>
        </p:nvSpPr>
        <p:spPr>
          <a:xfrm>
            <a:off x="2396165" y="7477244"/>
            <a:ext cx="343458" cy="117643"/>
          </a:xfrm>
          <a:prstGeom prst="rect">
            <a:avLst/>
          </a:prstGeom>
          <a:solidFill>
            <a:srgbClr val="FFFF00"/>
          </a:solid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05" name="TextBox 804">
            <a:extLst>
              <a:ext uri="{FF2B5EF4-FFF2-40B4-BE49-F238E27FC236}">
                <a16:creationId xmlns:a16="http://schemas.microsoft.com/office/drawing/2014/main" id="{B24C079B-1CA4-4A7A-A386-787CF1627D44}"/>
              </a:ext>
            </a:extLst>
          </p:cNvPr>
          <p:cNvSpPr txBox="1"/>
          <p:nvPr/>
        </p:nvSpPr>
        <p:spPr>
          <a:xfrm>
            <a:off x="2412891" y="7450136"/>
            <a:ext cx="292121" cy="168718"/>
          </a:xfrm>
          <a:prstGeom prst="rect">
            <a:avLst/>
          </a:prstGeom>
          <a:noFill/>
        </p:spPr>
        <p:txBody>
          <a:bodyPr wrap="square" rtlCol="0">
            <a:spAutoFit/>
          </a:bodyPr>
          <a:lstStyle/>
          <a:p>
            <a:pPr algn="ctr"/>
            <a:r>
              <a:rPr lang="en-US" sz="500" dirty="0"/>
              <a:t>p18</a:t>
            </a:r>
          </a:p>
        </p:txBody>
      </p:sp>
      <p:grpSp>
        <p:nvGrpSpPr>
          <p:cNvPr id="812" name="Group 811">
            <a:extLst>
              <a:ext uri="{FF2B5EF4-FFF2-40B4-BE49-F238E27FC236}">
                <a16:creationId xmlns:a16="http://schemas.microsoft.com/office/drawing/2014/main" id="{7D499990-0B83-A607-58CD-2BFF7626846C}"/>
              </a:ext>
            </a:extLst>
          </p:cNvPr>
          <p:cNvGrpSpPr/>
          <p:nvPr/>
        </p:nvGrpSpPr>
        <p:grpSpPr>
          <a:xfrm>
            <a:off x="141112" y="7784702"/>
            <a:ext cx="1329188" cy="1314759"/>
            <a:chOff x="256570" y="1032554"/>
            <a:chExt cx="1818530" cy="1798787"/>
          </a:xfrm>
        </p:grpSpPr>
        <p:cxnSp>
          <p:nvCxnSpPr>
            <p:cNvPr id="815" name="Straight Arrow Connector 814">
              <a:extLst>
                <a:ext uri="{FF2B5EF4-FFF2-40B4-BE49-F238E27FC236}">
                  <a16:creationId xmlns:a16="http://schemas.microsoft.com/office/drawing/2014/main" id="{893C7BE9-AEEA-3824-4709-2EF825658A06}"/>
                </a:ext>
              </a:extLst>
            </p:cNvPr>
            <p:cNvCxnSpPr>
              <a:cxnSpLocks/>
            </p:cNvCxnSpPr>
            <p:nvPr/>
          </p:nvCxnSpPr>
          <p:spPr>
            <a:xfrm flipV="1">
              <a:off x="1225335" y="1032554"/>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16" name="TextBox 815">
              <a:extLst>
                <a:ext uri="{FF2B5EF4-FFF2-40B4-BE49-F238E27FC236}">
                  <a16:creationId xmlns:a16="http://schemas.microsoft.com/office/drawing/2014/main" id="{DAA02EC4-4641-8133-8544-74628C9DFC78}"/>
                </a:ext>
              </a:extLst>
            </p:cNvPr>
            <p:cNvSpPr txBox="1"/>
            <p:nvPr/>
          </p:nvSpPr>
          <p:spPr>
            <a:xfrm>
              <a:off x="368419" y="2092344"/>
              <a:ext cx="849189" cy="231596"/>
            </a:xfrm>
            <a:prstGeom prst="rect">
              <a:avLst/>
            </a:prstGeom>
            <a:noFill/>
          </p:spPr>
          <p:txBody>
            <a:bodyPr wrap="none" rtlCol="0">
              <a:spAutoFit/>
            </a:bodyPr>
            <a:lstStyle/>
            <a:p>
              <a:pPr algn="r"/>
              <a:r>
                <a:rPr lang="en-US" sz="500" dirty="0"/>
                <a:t>CD4 TCM – C1</a:t>
              </a:r>
            </a:p>
          </p:txBody>
        </p:sp>
        <p:sp>
          <p:nvSpPr>
            <p:cNvPr id="817" name="TextBox 816">
              <a:extLst>
                <a:ext uri="{FF2B5EF4-FFF2-40B4-BE49-F238E27FC236}">
                  <a16:creationId xmlns:a16="http://schemas.microsoft.com/office/drawing/2014/main" id="{CC87467C-EACE-5443-3ABE-37325CEEA8B8}"/>
                </a:ext>
              </a:extLst>
            </p:cNvPr>
            <p:cNvSpPr txBox="1"/>
            <p:nvPr/>
          </p:nvSpPr>
          <p:spPr>
            <a:xfrm>
              <a:off x="256570" y="1077534"/>
              <a:ext cx="961038" cy="231596"/>
            </a:xfrm>
            <a:prstGeom prst="rect">
              <a:avLst/>
            </a:prstGeom>
            <a:noFill/>
          </p:spPr>
          <p:txBody>
            <a:bodyPr wrap="none" rtlCol="0">
              <a:spAutoFit/>
            </a:bodyPr>
            <a:lstStyle/>
            <a:p>
              <a:pPr algn="r"/>
              <a:r>
                <a:rPr lang="en-US" sz="500" dirty="0"/>
                <a:t>CD4 T Naive – C1</a:t>
              </a:r>
            </a:p>
          </p:txBody>
        </p:sp>
        <p:sp>
          <p:nvSpPr>
            <p:cNvPr id="818" name="TextBox 817">
              <a:extLst>
                <a:ext uri="{FF2B5EF4-FFF2-40B4-BE49-F238E27FC236}">
                  <a16:creationId xmlns:a16="http://schemas.microsoft.com/office/drawing/2014/main" id="{2B4A4E16-9481-8B03-D39F-7CBEC35283EA}"/>
                </a:ext>
              </a:extLst>
            </p:cNvPr>
            <p:cNvSpPr txBox="1"/>
            <p:nvPr/>
          </p:nvSpPr>
          <p:spPr>
            <a:xfrm>
              <a:off x="372804" y="2261479"/>
              <a:ext cx="844803" cy="231596"/>
            </a:xfrm>
            <a:prstGeom prst="rect">
              <a:avLst/>
            </a:prstGeom>
            <a:noFill/>
          </p:spPr>
          <p:txBody>
            <a:bodyPr wrap="none" rtlCol="0">
              <a:spAutoFit/>
            </a:bodyPr>
            <a:lstStyle/>
            <a:p>
              <a:pPr algn="r"/>
              <a:r>
                <a:rPr lang="en-US" sz="500" dirty="0"/>
                <a:t>CD8 TEM – C1</a:t>
              </a:r>
            </a:p>
          </p:txBody>
        </p:sp>
        <p:sp>
          <p:nvSpPr>
            <p:cNvPr id="819" name="TextBox 818">
              <a:extLst>
                <a:ext uri="{FF2B5EF4-FFF2-40B4-BE49-F238E27FC236}">
                  <a16:creationId xmlns:a16="http://schemas.microsoft.com/office/drawing/2014/main" id="{7A30463C-739A-C472-0CF4-8BDBB7E88478}"/>
                </a:ext>
              </a:extLst>
            </p:cNvPr>
            <p:cNvSpPr txBox="1"/>
            <p:nvPr/>
          </p:nvSpPr>
          <p:spPr>
            <a:xfrm>
              <a:off x="372804" y="2430614"/>
              <a:ext cx="844803" cy="231596"/>
            </a:xfrm>
            <a:prstGeom prst="rect">
              <a:avLst/>
            </a:prstGeom>
            <a:noFill/>
          </p:spPr>
          <p:txBody>
            <a:bodyPr wrap="none" rtlCol="0">
              <a:spAutoFit/>
            </a:bodyPr>
            <a:lstStyle/>
            <a:p>
              <a:pPr algn="r"/>
              <a:r>
                <a:rPr lang="en-US" sz="500" dirty="0"/>
                <a:t>CD8 TEM – C2</a:t>
              </a:r>
            </a:p>
          </p:txBody>
        </p:sp>
        <p:sp>
          <p:nvSpPr>
            <p:cNvPr id="820" name="TextBox 819">
              <a:extLst>
                <a:ext uri="{FF2B5EF4-FFF2-40B4-BE49-F238E27FC236}">
                  <a16:creationId xmlns:a16="http://schemas.microsoft.com/office/drawing/2014/main" id="{BF90F4C0-1C46-E21E-1C5C-DFD538C0F2A6}"/>
                </a:ext>
              </a:extLst>
            </p:cNvPr>
            <p:cNvSpPr txBox="1"/>
            <p:nvPr/>
          </p:nvSpPr>
          <p:spPr>
            <a:xfrm>
              <a:off x="372804" y="2599745"/>
              <a:ext cx="844803" cy="231596"/>
            </a:xfrm>
            <a:prstGeom prst="rect">
              <a:avLst/>
            </a:prstGeom>
            <a:noFill/>
          </p:spPr>
          <p:txBody>
            <a:bodyPr wrap="none" rtlCol="0">
              <a:spAutoFit/>
            </a:bodyPr>
            <a:lstStyle/>
            <a:p>
              <a:pPr algn="r"/>
              <a:r>
                <a:rPr lang="en-US" sz="500" dirty="0"/>
                <a:t>CD8 TEM – C3</a:t>
              </a:r>
            </a:p>
          </p:txBody>
        </p:sp>
        <p:sp>
          <p:nvSpPr>
            <p:cNvPr id="821" name="TextBox 820">
              <a:extLst>
                <a:ext uri="{FF2B5EF4-FFF2-40B4-BE49-F238E27FC236}">
                  <a16:creationId xmlns:a16="http://schemas.microsoft.com/office/drawing/2014/main" id="{503BC1F9-D0AE-66D1-CEFE-3E236E478059}"/>
                </a:ext>
              </a:extLst>
            </p:cNvPr>
            <p:cNvSpPr txBox="1"/>
            <p:nvPr/>
          </p:nvSpPr>
          <p:spPr>
            <a:xfrm>
              <a:off x="256570" y="1246669"/>
              <a:ext cx="961039" cy="231596"/>
            </a:xfrm>
            <a:prstGeom prst="rect">
              <a:avLst/>
            </a:prstGeom>
            <a:noFill/>
          </p:spPr>
          <p:txBody>
            <a:bodyPr wrap="none" rtlCol="0">
              <a:spAutoFit/>
            </a:bodyPr>
            <a:lstStyle/>
            <a:p>
              <a:pPr algn="r"/>
              <a:r>
                <a:rPr lang="en-US" sz="500" dirty="0"/>
                <a:t>CD4 T Naive – C2</a:t>
              </a:r>
            </a:p>
          </p:txBody>
        </p:sp>
        <p:sp>
          <p:nvSpPr>
            <p:cNvPr id="822" name="TextBox 821">
              <a:extLst>
                <a:ext uri="{FF2B5EF4-FFF2-40B4-BE49-F238E27FC236}">
                  <a16:creationId xmlns:a16="http://schemas.microsoft.com/office/drawing/2014/main" id="{17C76695-F3D5-E7AB-243A-0233019CE47C}"/>
                </a:ext>
              </a:extLst>
            </p:cNvPr>
            <p:cNvSpPr txBox="1"/>
            <p:nvPr/>
          </p:nvSpPr>
          <p:spPr>
            <a:xfrm>
              <a:off x="256570" y="1415804"/>
              <a:ext cx="961039" cy="231596"/>
            </a:xfrm>
            <a:prstGeom prst="rect">
              <a:avLst/>
            </a:prstGeom>
            <a:noFill/>
          </p:spPr>
          <p:txBody>
            <a:bodyPr wrap="none" rtlCol="0">
              <a:spAutoFit/>
            </a:bodyPr>
            <a:lstStyle/>
            <a:p>
              <a:pPr algn="r"/>
              <a:r>
                <a:rPr lang="en-US" sz="500" dirty="0"/>
                <a:t>CD4 T Naive – C3</a:t>
              </a:r>
            </a:p>
          </p:txBody>
        </p:sp>
        <p:sp>
          <p:nvSpPr>
            <p:cNvPr id="823" name="TextBox 822">
              <a:extLst>
                <a:ext uri="{FF2B5EF4-FFF2-40B4-BE49-F238E27FC236}">
                  <a16:creationId xmlns:a16="http://schemas.microsoft.com/office/drawing/2014/main" id="{7559BF9B-4AA6-8F48-CF93-B7D4FE15E932}"/>
                </a:ext>
              </a:extLst>
            </p:cNvPr>
            <p:cNvSpPr txBox="1"/>
            <p:nvPr/>
          </p:nvSpPr>
          <p:spPr>
            <a:xfrm>
              <a:off x="256570" y="1584938"/>
              <a:ext cx="961039" cy="231596"/>
            </a:xfrm>
            <a:prstGeom prst="rect">
              <a:avLst/>
            </a:prstGeom>
            <a:noFill/>
          </p:spPr>
          <p:txBody>
            <a:bodyPr wrap="none" rtlCol="0">
              <a:spAutoFit/>
            </a:bodyPr>
            <a:lstStyle/>
            <a:p>
              <a:pPr algn="r"/>
              <a:r>
                <a:rPr lang="en-US" sz="500" dirty="0"/>
                <a:t>CD4 T Naive – C4</a:t>
              </a:r>
            </a:p>
          </p:txBody>
        </p:sp>
        <p:sp>
          <p:nvSpPr>
            <p:cNvPr id="824" name="TextBox 823">
              <a:extLst>
                <a:ext uri="{FF2B5EF4-FFF2-40B4-BE49-F238E27FC236}">
                  <a16:creationId xmlns:a16="http://schemas.microsoft.com/office/drawing/2014/main" id="{02A13BD6-B896-C953-52DF-612F5581FA27}"/>
                </a:ext>
              </a:extLst>
            </p:cNvPr>
            <p:cNvSpPr txBox="1"/>
            <p:nvPr/>
          </p:nvSpPr>
          <p:spPr>
            <a:xfrm>
              <a:off x="256570" y="1754075"/>
              <a:ext cx="961039" cy="231596"/>
            </a:xfrm>
            <a:prstGeom prst="rect">
              <a:avLst/>
            </a:prstGeom>
            <a:noFill/>
          </p:spPr>
          <p:txBody>
            <a:bodyPr wrap="none" rtlCol="0">
              <a:spAutoFit/>
            </a:bodyPr>
            <a:lstStyle/>
            <a:p>
              <a:pPr algn="r"/>
              <a:r>
                <a:rPr lang="en-US" sz="500" dirty="0"/>
                <a:t>CD4 T Naive – C5</a:t>
              </a:r>
            </a:p>
          </p:txBody>
        </p:sp>
        <p:sp>
          <p:nvSpPr>
            <p:cNvPr id="825" name="TextBox 824">
              <a:extLst>
                <a:ext uri="{FF2B5EF4-FFF2-40B4-BE49-F238E27FC236}">
                  <a16:creationId xmlns:a16="http://schemas.microsoft.com/office/drawing/2014/main" id="{B546B685-C523-F6C5-ED12-82583303CA48}"/>
                </a:ext>
              </a:extLst>
            </p:cNvPr>
            <p:cNvSpPr txBox="1"/>
            <p:nvPr/>
          </p:nvSpPr>
          <p:spPr>
            <a:xfrm>
              <a:off x="256570" y="1923209"/>
              <a:ext cx="961039" cy="231596"/>
            </a:xfrm>
            <a:prstGeom prst="rect">
              <a:avLst/>
            </a:prstGeom>
            <a:noFill/>
          </p:spPr>
          <p:txBody>
            <a:bodyPr wrap="none" rtlCol="0">
              <a:spAutoFit/>
            </a:bodyPr>
            <a:lstStyle/>
            <a:p>
              <a:pPr algn="r"/>
              <a:r>
                <a:rPr lang="en-US" sz="500" dirty="0"/>
                <a:t>CD4 T Naive – C6</a:t>
              </a:r>
            </a:p>
          </p:txBody>
        </p:sp>
        <p:pic>
          <p:nvPicPr>
            <p:cNvPr id="826" name="Picture 825">
              <a:extLst>
                <a:ext uri="{FF2B5EF4-FFF2-40B4-BE49-F238E27FC236}">
                  <a16:creationId xmlns:a16="http://schemas.microsoft.com/office/drawing/2014/main" id="{DEEEB9BA-4D7C-DF23-6254-5DFA9489EA28}"/>
                </a:ext>
              </a:extLst>
            </p:cNvPr>
            <p:cNvPicPr>
              <a:picLocks noChangeAspect="1"/>
            </p:cNvPicPr>
            <p:nvPr/>
          </p:nvPicPr>
          <p:blipFill>
            <a:blip r:embed="rId17"/>
            <a:srcRect l="62736" t="19053" r="22405" b="21827"/>
            <a:stretch/>
          </p:blipFill>
          <p:spPr>
            <a:xfrm>
              <a:off x="1187948" y="1114470"/>
              <a:ext cx="887152" cy="1647183"/>
            </a:xfrm>
            <a:prstGeom prst="rect">
              <a:avLst/>
            </a:prstGeom>
          </p:spPr>
        </p:pic>
      </p:grpSp>
      <p:grpSp>
        <p:nvGrpSpPr>
          <p:cNvPr id="886" name="Group 885">
            <a:extLst>
              <a:ext uri="{FF2B5EF4-FFF2-40B4-BE49-F238E27FC236}">
                <a16:creationId xmlns:a16="http://schemas.microsoft.com/office/drawing/2014/main" id="{3139009A-1FFF-4D12-EAA2-45B55314F025}"/>
              </a:ext>
            </a:extLst>
          </p:cNvPr>
          <p:cNvGrpSpPr/>
          <p:nvPr/>
        </p:nvGrpSpPr>
        <p:grpSpPr>
          <a:xfrm>
            <a:off x="1545781" y="7706565"/>
            <a:ext cx="1374617" cy="1698758"/>
            <a:chOff x="1552278" y="8054842"/>
            <a:chExt cx="1374617" cy="1429732"/>
          </a:xfrm>
        </p:grpSpPr>
        <p:pic>
          <p:nvPicPr>
            <p:cNvPr id="671" name="Picture 670">
              <a:extLst>
                <a:ext uri="{FF2B5EF4-FFF2-40B4-BE49-F238E27FC236}">
                  <a16:creationId xmlns:a16="http://schemas.microsoft.com/office/drawing/2014/main" id="{5AFB81DF-84FD-2DA0-F751-6DEC7F71C2FC}"/>
                </a:ext>
              </a:extLst>
            </p:cNvPr>
            <p:cNvPicPr>
              <a:picLocks noChangeAspect="1"/>
            </p:cNvPicPr>
            <p:nvPr/>
          </p:nvPicPr>
          <p:blipFill>
            <a:blip r:embed="rId17"/>
            <a:srcRect l="12793" t="19053" r="72619" b="21827"/>
            <a:stretch/>
          </p:blipFill>
          <p:spPr>
            <a:xfrm>
              <a:off x="2211763" y="8083047"/>
              <a:ext cx="715132" cy="1352523"/>
            </a:xfrm>
            <a:prstGeom prst="rect">
              <a:avLst/>
            </a:prstGeom>
          </p:spPr>
        </p:pic>
        <p:sp>
          <p:nvSpPr>
            <p:cNvPr id="676" name="TextBox 675">
              <a:extLst>
                <a:ext uri="{FF2B5EF4-FFF2-40B4-BE49-F238E27FC236}">
                  <a16:creationId xmlns:a16="http://schemas.microsoft.com/office/drawing/2014/main" id="{47755B86-6BA0-9703-31E8-A987E2FBECA0}"/>
                </a:ext>
              </a:extLst>
            </p:cNvPr>
            <p:cNvSpPr txBox="1"/>
            <p:nvPr/>
          </p:nvSpPr>
          <p:spPr>
            <a:xfrm>
              <a:off x="1760668" y="8054842"/>
              <a:ext cx="494046" cy="169277"/>
            </a:xfrm>
            <a:prstGeom prst="rect">
              <a:avLst/>
            </a:prstGeom>
            <a:noFill/>
          </p:spPr>
          <p:txBody>
            <a:bodyPr wrap="none" rtlCol="0">
              <a:spAutoFit/>
            </a:bodyPr>
            <a:lstStyle/>
            <a:p>
              <a:pPr algn="r"/>
              <a:r>
                <a:rPr lang="en-US" sz="500" dirty="0"/>
                <a:t>B cell – C1</a:t>
              </a:r>
            </a:p>
          </p:txBody>
        </p:sp>
        <p:sp>
          <p:nvSpPr>
            <p:cNvPr id="677" name="TextBox 676">
              <a:extLst>
                <a:ext uri="{FF2B5EF4-FFF2-40B4-BE49-F238E27FC236}">
                  <a16:creationId xmlns:a16="http://schemas.microsoft.com/office/drawing/2014/main" id="{0A33D38D-F306-46A7-1B96-2682B5082958}"/>
                </a:ext>
              </a:extLst>
            </p:cNvPr>
            <p:cNvSpPr txBox="1"/>
            <p:nvPr/>
          </p:nvSpPr>
          <p:spPr>
            <a:xfrm>
              <a:off x="1552278" y="8276949"/>
              <a:ext cx="702436" cy="169277"/>
            </a:xfrm>
            <a:prstGeom prst="rect">
              <a:avLst/>
            </a:prstGeom>
            <a:noFill/>
          </p:spPr>
          <p:txBody>
            <a:bodyPr wrap="none" rtlCol="0">
              <a:spAutoFit/>
            </a:bodyPr>
            <a:lstStyle/>
            <a:p>
              <a:pPr algn="r"/>
              <a:r>
                <a:rPr lang="en-US" sz="500" dirty="0"/>
                <a:t>CD4</a:t>
              </a:r>
              <a:r>
                <a:rPr lang="el-GR" sz="500" dirty="0"/>
                <a:t> Τ</a:t>
              </a:r>
              <a:r>
                <a:rPr lang="en-US" sz="500" dirty="0"/>
                <a:t> Naive – C1</a:t>
              </a:r>
            </a:p>
          </p:txBody>
        </p:sp>
        <p:sp>
          <p:nvSpPr>
            <p:cNvPr id="678" name="TextBox 677">
              <a:extLst>
                <a:ext uri="{FF2B5EF4-FFF2-40B4-BE49-F238E27FC236}">
                  <a16:creationId xmlns:a16="http://schemas.microsoft.com/office/drawing/2014/main" id="{A273E6C3-85CA-A0F8-D602-AB2FCC95264F}"/>
                </a:ext>
              </a:extLst>
            </p:cNvPr>
            <p:cNvSpPr txBox="1"/>
            <p:nvPr/>
          </p:nvSpPr>
          <p:spPr>
            <a:xfrm>
              <a:off x="1637236" y="8795199"/>
              <a:ext cx="617478" cy="169277"/>
            </a:xfrm>
            <a:prstGeom prst="rect">
              <a:avLst/>
            </a:prstGeom>
            <a:noFill/>
          </p:spPr>
          <p:txBody>
            <a:bodyPr wrap="none" rtlCol="0">
              <a:spAutoFit/>
            </a:bodyPr>
            <a:lstStyle/>
            <a:p>
              <a:pPr algn="r"/>
              <a:r>
                <a:rPr lang="en-US" sz="500" dirty="0"/>
                <a:t>CD8 TEM – C1</a:t>
              </a:r>
            </a:p>
          </p:txBody>
        </p:sp>
        <p:sp>
          <p:nvSpPr>
            <p:cNvPr id="680" name="TextBox 679">
              <a:extLst>
                <a:ext uri="{FF2B5EF4-FFF2-40B4-BE49-F238E27FC236}">
                  <a16:creationId xmlns:a16="http://schemas.microsoft.com/office/drawing/2014/main" id="{35F8C51E-E9A4-E429-A0F7-B09D484E7A2B}"/>
                </a:ext>
              </a:extLst>
            </p:cNvPr>
            <p:cNvSpPr txBox="1"/>
            <p:nvPr/>
          </p:nvSpPr>
          <p:spPr>
            <a:xfrm>
              <a:off x="1760668" y="8128878"/>
              <a:ext cx="494046" cy="169277"/>
            </a:xfrm>
            <a:prstGeom prst="rect">
              <a:avLst/>
            </a:prstGeom>
            <a:noFill/>
          </p:spPr>
          <p:txBody>
            <a:bodyPr wrap="none" rtlCol="0">
              <a:spAutoFit/>
            </a:bodyPr>
            <a:lstStyle/>
            <a:p>
              <a:pPr algn="r"/>
              <a:r>
                <a:rPr lang="en-US" sz="500" dirty="0"/>
                <a:t>B cell – C2</a:t>
              </a:r>
            </a:p>
          </p:txBody>
        </p:sp>
        <p:sp>
          <p:nvSpPr>
            <p:cNvPr id="797" name="TextBox 796">
              <a:extLst>
                <a:ext uri="{FF2B5EF4-FFF2-40B4-BE49-F238E27FC236}">
                  <a16:creationId xmlns:a16="http://schemas.microsoft.com/office/drawing/2014/main" id="{6CAB442F-B641-F727-2CAB-C3DB07BF18D5}"/>
                </a:ext>
              </a:extLst>
            </p:cNvPr>
            <p:cNvSpPr txBox="1"/>
            <p:nvPr/>
          </p:nvSpPr>
          <p:spPr>
            <a:xfrm>
              <a:off x="1637236" y="8869235"/>
              <a:ext cx="617478" cy="169277"/>
            </a:xfrm>
            <a:prstGeom prst="rect">
              <a:avLst/>
            </a:prstGeom>
            <a:noFill/>
          </p:spPr>
          <p:txBody>
            <a:bodyPr wrap="none" rtlCol="0">
              <a:spAutoFit/>
            </a:bodyPr>
            <a:lstStyle/>
            <a:p>
              <a:pPr algn="r"/>
              <a:r>
                <a:rPr lang="en-US" sz="500" dirty="0"/>
                <a:t>CD8 TEM – C2</a:t>
              </a:r>
            </a:p>
          </p:txBody>
        </p:sp>
        <p:sp>
          <p:nvSpPr>
            <p:cNvPr id="798" name="TextBox 797">
              <a:extLst>
                <a:ext uri="{FF2B5EF4-FFF2-40B4-BE49-F238E27FC236}">
                  <a16:creationId xmlns:a16="http://schemas.microsoft.com/office/drawing/2014/main" id="{9FD446B9-6008-8223-3178-EDA0A3A40A12}"/>
                </a:ext>
              </a:extLst>
            </p:cNvPr>
            <p:cNvSpPr txBox="1"/>
            <p:nvPr/>
          </p:nvSpPr>
          <p:spPr>
            <a:xfrm>
              <a:off x="1637236" y="8943271"/>
              <a:ext cx="617478" cy="169277"/>
            </a:xfrm>
            <a:prstGeom prst="rect">
              <a:avLst/>
            </a:prstGeom>
            <a:noFill/>
          </p:spPr>
          <p:txBody>
            <a:bodyPr wrap="none" rtlCol="0">
              <a:spAutoFit/>
            </a:bodyPr>
            <a:lstStyle/>
            <a:p>
              <a:pPr algn="r"/>
              <a:r>
                <a:rPr lang="en-US" sz="500" dirty="0"/>
                <a:t>CD8 TEM – C3</a:t>
              </a:r>
            </a:p>
          </p:txBody>
        </p:sp>
        <p:sp>
          <p:nvSpPr>
            <p:cNvPr id="799" name="TextBox 798">
              <a:extLst>
                <a:ext uri="{FF2B5EF4-FFF2-40B4-BE49-F238E27FC236}">
                  <a16:creationId xmlns:a16="http://schemas.microsoft.com/office/drawing/2014/main" id="{5E03AC64-BD4C-3BD0-0292-48A276FBBDF2}"/>
                </a:ext>
              </a:extLst>
            </p:cNvPr>
            <p:cNvSpPr txBox="1"/>
            <p:nvPr/>
          </p:nvSpPr>
          <p:spPr>
            <a:xfrm>
              <a:off x="1637236" y="9017306"/>
              <a:ext cx="617478" cy="169277"/>
            </a:xfrm>
            <a:prstGeom prst="rect">
              <a:avLst/>
            </a:prstGeom>
            <a:noFill/>
          </p:spPr>
          <p:txBody>
            <a:bodyPr wrap="none" rtlCol="0">
              <a:spAutoFit/>
            </a:bodyPr>
            <a:lstStyle/>
            <a:p>
              <a:pPr algn="r"/>
              <a:r>
                <a:rPr lang="en-US" sz="500" dirty="0"/>
                <a:t>CD8 TEM – C4</a:t>
              </a:r>
            </a:p>
          </p:txBody>
        </p:sp>
        <p:sp>
          <p:nvSpPr>
            <p:cNvPr id="800" name="TextBox 799">
              <a:extLst>
                <a:ext uri="{FF2B5EF4-FFF2-40B4-BE49-F238E27FC236}">
                  <a16:creationId xmlns:a16="http://schemas.microsoft.com/office/drawing/2014/main" id="{EF8208C7-C966-60AD-43FB-83C2A033C528}"/>
                </a:ext>
              </a:extLst>
            </p:cNvPr>
            <p:cNvSpPr txBox="1"/>
            <p:nvPr/>
          </p:nvSpPr>
          <p:spPr>
            <a:xfrm>
              <a:off x="1637236" y="9091342"/>
              <a:ext cx="617478" cy="169277"/>
            </a:xfrm>
            <a:prstGeom prst="rect">
              <a:avLst/>
            </a:prstGeom>
            <a:noFill/>
          </p:spPr>
          <p:txBody>
            <a:bodyPr wrap="none" rtlCol="0">
              <a:spAutoFit/>
            </a:bodyPr>
            <a:lstStyle/>
            <a:p>
              <a:pPr algn="r"/>
              <a:r>
                <a:rPr lang="en-US" sz="500" dirty="0"/>
                <a:t>CD8 TEM – C5</a:t>
              </a:r>
            </a:p>
          </p:txBody>
        </p:sp>
        <p:sp>
          <p:nvSpPr>
            <p:cNvPr id="801" name="TextBox 800">
              <a:extLst>
                <a:ext uri="{FF2B5EF4-FFF2-40B4-BE49-F238E27FC236}">
                  <a16:creationId xmlns:a16="http://schemas.microsoft.com/office/drawing/2014/main" id="{716C3124-EE04-5E6C-1FD4-7CF4FAD1356D}"/>
                </a:ext>
              </a:extLst>
            </p:cNvPr>
            <p:cNvSpPr txBox="1"/>
            <p:nvPr/>
          </p:nvSpPr>
          <p:spPr>
            <a:xfrm>
              <a:off x="1637236" y="9165378"/>
              <a:ext cx="617478" cy="169277"/>
            </a:xfrm>
            <a:prstGeom prst="rect">
              <a:avLst/>
            </a:prstGeom>
            <a:noFill/>
          </p:spPr>
          <p:txBody>
            <a:bodyPr wrap="none" rtlCol="0">
              <a:spAutoFit/>
            </a:bodyPr>
            <a:lstStyle/>
            <a:p>
              <a:pPr algn="r"/>
              <a:r>
                <a:rPr lang="en-US" sz="500" dirty="0"/>
                <a:t>CD8 TEM – C6</a:t>
              </a:r>
            </a:p>
          </p:txBody>
        </p:sp>
        <p:sp>
          <p:nvSpPr>
            <p:cNvPr id="802" name="TextBox 801">
              <a:extLst>
                <a:ext uri="{FF2B5EF4-FFF2-40B4-BE49-F238E27FC236}">
                  <a16:creationId xmlns:a16="http://schemas.microsoft.com/office/drawing/2014/main" id="{886F4828-5FD5-C220-9EDC-89366A509384}"/>
                </a:ext>
              </a:extLst>
            </p:cNvPr>
            <p:cNvSpPr txBox="1"/>
            <p:nvPr/>
          </p:nvSpPr>
          <p:spPr>
            <a:xfrm>
              <a:off x="1637236" y="9239413"/>
              <a:ext cx="617478" cy="169277"/>
            </a:xfrm>
            <a:prstGeom prst="rect">
              <a:avLst/>
            </a:prstGeom>
            <a:noFill/>
          </p:spPr>
          <p:txBody>
            <a:bodyPr wrap="none" rtlCol="0">
              <a:spAutoFit/>
            </a:bodyPr>
            <a:lstStyle/>
            <a:p>
              <a:pPr algn="r"/>
              <a:r>
                <a:rPr lang="en-US" sz="500" dirty="0"/>
                <a:t>CD8 TEM – C7</a:t>
              </a:r>
            </a:p>
          </p:txBody>
        </p:sp>
        <p:cxnSp>
          <p:nvCxnSpPr>
            <p:cNvPr id="803" name="Straight Arrow Connector 802">
              <a:extLst>
                <a:ext uri="{FF2B5EF4-FFF2-40B4-BE49-F238E27FC236}">
                  <a16:creationId xmlns:a16="http://schemas.microsoft.com/office/drawing/2014/main" id="{1F4544E5-FDBC-B119-C759-6FA35B08CBD7}"/>
                </a:ext>
              </a:extLst>
            </p:cNvPr>
            <p:cNvCxnSpPr>
              <a:cxnSpLocks/>
            </p:cNvCxnSpPr>
            <p:nvPr/>
          </p:nvCxnSpPr>
          <p:spPr>
            <a:xfrm flipV="1">
              <a:off x="2231085" y="8069061"/>
              <a:ext cx="573415" cy="405"/>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C46D53A1-F76F-B0B9-ABA7-90198134CA2A}"/>
                </a:ext>
              </a:extLst>
            </p:cNvPr>
            <p:cNvSpPr txBox="1"/>
            <p:nvPr/>
          </p:nvSpPr>
          <p:spPr>
            <a:xfrm>
              <a:off x="1552278" y="8350985"/>
              <a:ext cx="702436" cy="169277"/>
            </a:xfrm>
            <a:prstGeom prst="rect">
              <a:avLst/>
            </a:prstGeom>
            <a:noFill/>
          </p:spPr>
          <p:txBody>
            <a:bodyPr wrap="none" rtlCol="0">
              <a:spAutoFit/>
            </a:bodyPr>
            <a:lstStyle/>
            <a:p>
              <a:pPr algn="r"/>
              <a:r>
                <a:rPr lang="en-US" sz="500" dirty="0"/>
                <a:t>CD4</a:t>
              </a:r>
              <a:r>
                <a:rPr lang="el-GR" sz="500" dirty="0"/>
                <a:t> Τ</a:t>
              </a:r>
              <a:r>
                <a:rPr lang="en-US" sz="500" dirty="0"/>
                <a:t> Naive – C2</a:t>
              </a:r>
            </a:p>
          </p:txBody>
        </p:sp>
        <p:sp>
          <p:nvSpPr>
            <p:cNvPr id="807" name="TextBox 806">
              <a:extLst>
                <a:ext uri="{FF2B5EF4-FFF2-40B4-BE49-F238E27FC236}">
                  <a16:creationId xmlns:a16="http://schemas.microsoft.com/office/drawing/2014/main" id="{306299D2-7C3B-D974-1AAA-05BC25E0A797}"/>
                </a:ext>
              </a:extLst>
            </p:cNvPr>
            <p:cNvSpPr txBox="1"/>
            <p:nvPr/>
          </p:nvSpPr>
          <p:spPr>
            <a:xfrm>
              <a:off x="1552278" y="8425021"/>
              <a:ext cx="702436" cy="169277"/>
            </a:xfrm>
            <a:prstGeom prst="rect">
              <a:avLst/>
            </a:prstGeom>
            <a:noFill/>
          </p:spPr>
          <p:txBody>
            <a:bodyPr wrap="none" rtlCol="0">
              <a:spAutoFit/>
            </a:bodyPr>
            <a:lstStyle/>
            <a:p>
              <a:pPr algn="r"/>
              <a:r>
                <a:rPr lang="en-US" sz="500" dirty="0"/>
                <a:t>CD4</a:t>
              </a:r>
              <a:r>
                <a:rPr lang="el-GR" sz="500" dirty="0"/>
                <a:t> Τ</a:t>
              </a:r>
              <a:r>
                <a:rPr lang="en-US" sz="500" dirty="0"/>
                <a:t> Naive – C3</a:t>
              </a:r>
            </a:p>
          </p:txBody>
        </p:sp>
        <p:sp>
          <p:nvSpPr>
            <p:cNvPr id="808" name="TextBox 807">
              <a:extLst>
                <a:ext uri="{FF2B5EF4-FFF2-40B4-BE49-F238E27FC236}">
                  <a16:creationId xmlns:a16="http://schemas.microsoft.com/office/drawing/2014/main" id="{A8C48BA6-1126-F6F6-A1BC-4AC75CE1A9BA}"/>
                </a:ext>
              </a:extLst>
            </p:cNvPr>
            <p:cNvSpPr txBox="1"/>
            <p:nvPr/>
          </p:nvSpPr>
          <p:spPr>
            <a:xfrm>
              <a:off x="1552278" y="8499056"/>
              <a:ext cx="702436" cy="169277"/>
            </a:xfrm>
            <a:prstGeom prst="rect">
              <a:avLst/>
            </a:prstGeom>
            <a:noFill/>
          </p:spPr>
          <p:txBody>
            <a:bodyPr wrap="none" rtlCol="0">
              <a:spAutoFit/>
            </a:bodyPr>
            <a:lstStyle/>
            <a:p>
              <a:pPr algn="r"/>
              <a:r>
                <a:rPr lang="en-US" sz="500" dirty="0"/>
                <a:t>CD4</a:t>
              </a:r>
              <a:r>
                <a:rPr lang="el-GR" sz="500" dirty="0"/>
                <a:t> Τ</a:t>
              </a:r>
              <a:r>
                <a:rPr lang="en-US" sz="500" dirty="0"/>
                <a:t> Naive – C4</a:t>
              </a:r>
            </a:p>
          </p:txBody>
        </p:sp>
        <p:sp>
          <p:nvSpPr>
            <p:cNvPr id="809" name="TextBox 808">
              <a:extLst>
                <a:ext uri="{FF2B5EF4-FFF2-40B4-BE49-F238E27FC236}">
                  <a16:creationId xmlns:a16="http://schemas.microsoft.com/office/drawing/2014/main" id="{20DD5D32-3C61-0A4A-6736-D20BCB395A70}"/>
                </a:ext>
              </a:extLst>
            </p:cNvPr>
            <p:cNvSpPr txBox="1"/>
            <p:nvPr/>
          </p:nvSpPr>
          <p:spPr>
            <a:xfrm>
              <a:off x="1552278" y="8573092"/>
              <a:ext cx="702436" cy="169277"/>
            </a:xfrm>
            <a:prstGeom prst="rect">
              <a:avLst/>
            </a:prstGeom>
            <a:noFill/>
          </p:spPr>
          <p:txBody>
            <a:bodyPr wrap="none" rtlCol="0">
              <a:spAutoFit/>
            </a:bodyPr>
            <a:lstStyle/>
            <a:p>
              <a:pPr algn="r"/>
              <a:r>
                <a:rPr lang="en-US" sz="500" dirty="0"/>
                <a:t>CD4</a:t>
              </a:r>
              <a:r>
                <a:rPr lang="el-GR" sz="500" dirty="0"/>
                <a:t> Τ</a:t>
              </a:r>
              <a:r>
                <a:rPr lang="en-US" sz="500" dirty="0"/>
                <a:t> Naive – C5</a:t>
              </a:r>
            </a:p>
          </p:txBody>
        </p:sp>
        <p:sp>
          <p:nvSpPr>
            <p:cNvPr id="810" name="TextBox 809">
              <a:extLst>
                <a:ext uri="{FF2B5EF4-FFF2-40B4-BE49-F238E27FC236}">
                  <a16:creationId xmlns:a16="http://schemas.microsoft.com/office/drawing/2014/main" id="{22C5EFA0-AAF6-EECB-3388-CDF88328BBF1}"/>
                </a:ext>
              </a:extLst>
            </p:cNvPr>
            <p:cNvSpPr txBox="1"/>
            <p:nvPr/>
          </p:nvSpPr>
          <p:spPr>
            <a:xfrm>
              <a:off x="1552278" y="8647128"/>
              <a:ext cx="702436" cy="169277"/>
            </a:xfrm>
            <a:prstGeom prst="rect">
              <a:avLst/>
            </a:prstGeom>
            <a:noFill/>
          </p:spPr>
          <p:txBody>
            <a:bodyPr wrap="none" rtlCol="0">
              <a:spAutoFit/>
            </a:bodyPr>
            <a:lstStyle/>
            <a:p>
              <a:pPr algn="r"/>
              <a:r>
                <a:rPr lang="en-US" sz="500" dirty="0"/>
                <a:t>CD4</a:t>
              </a:r>
              <a:r>
                <a:rPr lang="el-GR" sz="500" dirty="0"/>
                <a:t> Τ</a:t>
              </a:r>
              <a:r>
                <a:rPr lang="en-US" sz="500" dirty="0"/>
                <a:t> Naive – C6</a:t>
              </a:r>
            </a:p>
          </p:txBody>
        </p:sp>
        <p:sp>
          <p:nvSpPr>
            <p:cNvPr id="811" name="TextBox 810">
              <a:extLst>
                <a:ext uri="{FF2B5EF4-FFF2-40B4-BE49-F238E27FC236}">
                  <a16:creationId xmlns:a16="http://schemas.microsoft.com/office/drawing/2014/main" id="{3E018DCF-31AB-115E-358D-284EA1872FD3}"/>
                </a:ext>
              </a:extLst>
            </p:cNvPr>
            <p:cNvSpPr txBox="1"/>
            <p:nvPr/>
          </p:nvSpPr>
          <p:spPr>
            <a:xfrm>
              <a:off x="1552278" y="8721163"/>
              <a:ext cx="702436" cy="169277"/>
            </a:xfrm>
            <a:prstGeom prst="rect">
              <a:avLst/>
            </a:prstGeom>
            <a:noFill/>
          </p:spPr>
          <p:txBody>
            <a:bodyPr wrap="none" rtlCol="0">
              <a:spAutoFit/>
            </a:bodyPr>
            <a:lstStyle/>
            <a:p>
              <a:pPr algn="r"/>
              <a:r>
                <a:rPr lang="en-US" sz="500" dirty="0"/>
                <a:t>CD4</a:t>
              </a:r>
              <a:r>
                <a:rPr lang="el-GR" sz="500" dirty="0"/>
                <a:t> Τ</a:t>
              </a:r>
              <a:r>
                <a:rPr lang="en-US" sz="500" dirty="0"/>
                <a:t> Naive – C7</a:t>
              </a:r>
            </a:p>
          </p:txBody>
        </p:sp>
        <p:sp>
          <p:nvSpPr>
            <p:cNvPr id="813" name="TextBox 812">
              <a:extLst>
                <a:ext uri="{FF2B5EF4-FFF2-40B4-BE49-F238E27FC236}">
                  <a16:creationId xmlns:a16="http://schemas.microsoft.com/office/drawing/2014/main" id="{7D125282-B7BB-D19F-BDBB-42979153AB99}"/>
                </a:ext>
              </a:extLst>
            </p:cNvPr>
            <p:cNvSpPr txBox="1"/>
            <p:nvPr/>
          </p:nvSpPr>
          <p:spPr>
            <a:xfrm>
              <a:off x="1759868" y="8202913"/>
              <a:ext cx="494046" cy="169277"/>
            </a:xfrm>
            <a:prstGeom prst="rect">
              <a:avLst/>
            </a:prstGeom>
            <a:noFill/>
          </p:spPr>
          <p:txBody>
            <a:bodyPr wrap="none" rtlCol="0">
              <a:spAutoFit/>
            </a:bodyPr>
            <a:lstStyle/>
            <a:p>
              <a:pPr algn="r"/>
              <a:r>
                <a:rPr lang="en-US" sz="500" dirty="0"/>
                <a:t>B cell – C3</a:t>
              </a:r>
            </a:p>
          </p:txBody>
        </p:sp>
        <p:sp>
          <p:nvSpPr>
            <p:cNvPr id="814" name="TextBox 813">
              <a:extLst>
                <a:ext uri="{FF2B5EF4-FFF2-40B4-BE49-F238E27FC236}">
                  <a16:creationId xmlns:a16="http://schemas.microsoft.com/office/drawing/2014/main" id="{7F02EE77-8C00-0BCE-F06D-F544CE1EB020}"/>
                </a:ext>
              </a:extLst>
            </p:cNvPr>
            <p:cNvSpPr txBox="1"/>
            <p:nvPr/>
          </p:nvSpPr>
          <p:spPr>
            <a:xfrm>
              <a:off x="1636436" y="9315297"/>
              <a:ext cx="617478" cy="169277"/>
            </a:xfrm>
            <a:prstGeom prst="rect">
              <a:avLst/>
            </a:prstGeom>
            <a:noFill/>
          </p:spPr>
          <p:txBody>
            <a:bodyPr wrap="none" rtlCol="0">
              <a:spAutoFit/>
            </a:bodyPr>
            <a:lstStyle/>
            <a:p>
              <a:pPr algn="r"/>
              <a:r>
                <a:rPr lang="en-US" sz="500" dirty="0"/>
                <a:t>CD8 TEM – C8</a:t>
              </a:r>
            </a:p>
          </p:txBody>
        </p:sp>
      </p:grpSp>
      <p:sp>
        <p:nvSpPr>
          <p:cNvPr id="834" name="Google Shape;528;p4">
            <a:extLst>
              <a:ext uri="{FF2B5EF4-FFF2-40B4-BE49-F238E27FC236}">
                <a16:creationId xmlns:a16="http://schemas.microsoft.com/office/drawing/2014/main" id="{60C0D727-0E13-3109-2439-D955B53C7184}"/>
              </a:ext>
            </a:extLst>
          </p:cNvPr>
          <p:cNvSpPr/>
          <p:nvPr/>
        </p:nvSpPr>
        <p:spPr>
          <a:xfrm>
            <a:off x="3080147" y="7157378"/>
            <a:ext cx="2294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5" name="Google Shape;535;p4">
            <a:extLst>
              <a:ext uri="{FF2B5EF4-FFF2-40B4-BE49-F238E27FC236}">
                <a16:creationId xmlns:a16="http://schemas.microsoft.com/office/drawing/2014/main" id="{3DBF2A4D-0E9D-58D8-9E56-EC91706CCCB6}"/>
              </a:ext>
            </a:extLst>
          </p:cNvPr>
          <p:cNvSpPr txBox="1"/>
          <p:nvPr/>
        </p:nvSpPr>
        <p:spPr>
          <a:xfrm>
            <a:off x="3394461" y="7157378"/>
            <a:ext cx="17324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7" name="TextBox 836">
            <a:extLst>
              <a:ext uri="{FF2B5EF4-FFF2-40B4-BE49-F238E27FC236}">
                <a16:creationId xmlns:a16="http://schemas.microsoft.com/office/drawing/2014/main" id="{CC657560-638F-8A9D-9695-C5769C805FBF}"/>
              </a:ext>
            </a:extLst>
          </p:cNvPr>
          <p:cNvSpPr txBox="1"/>
          <p:nvPr/>
        </p:nvSpPr>
        <p:spPr>
          <a:xfrm rot="16200000">
            <a:off x="3117638" y="8715722"/>
            <a:ext cx="548548" cy="200055"/>
          </a:xfrm>
          <a:prstGeom prst="rect">
            <a:avLst/>
          </a:prstGeom>
          <a:noFill/>
        </p:spPr>
        <p:txBody>
          <a:bodyPr wrap="none" rtlCol="0">
            <a:spAutoFit/>
          </a:bodyPr>
          <a:lstStyle/>
          <a:p>
            <a:pPr algn="ctr"/>
            <a:r>
              <a:rPr lang="en-US" sz="700" dirty="0"/>
              <a:t>receivers</a:t>
            </a:r>
          </a:p>
        </p:txBody>
      </p:sp>
      <p:sp>
        <p:nvSpPr>
          <p:cNvPr id="838" name="TextBox 837">
            <a:extLst>
              <a:ext uri="{FF2B5EF4-FFF2-40B4-BE49-F238E27FC236}">
                <a16:creationId xmlns:a16="http://schemas.microsoft.com/office/drawing/2014/main" id="{94A84026-436E-910D-D466-EA26465CF7AE}"/>
              </a:ext>
            </a:extLst>
          </p:cNvPr>
          <p:cNvSpPr txBox="1"/>
          <p:nvPr/>
        </p:nvSpPr>
        <p:spPr>
          <a:xfrm>
            <a:off x="3821297" y="8572720"/>
            <a:ext cx="715145" cy="203976"/>
          </a:xfrm>
          <a:prstGeom prst="rect">
            <a:avLst/>
          </a:prstGeom>
          <a:noFill/>
        </p:spPr>
        <p:txBody>
          <a:bodyPr wrap="square" rtlCol="0">
            <a:spAutoFit/>
          </a:bodyPr>
          <a:lstStyle/>
          <a:p>
            <a:r>
              <a:rPr lang="en-US" sz="700" dirty="0"/>
              <a:t>CD4 TCM</a:t>
            </a:r>
          </a:p>
        </p:txBody>
      </p:sp>
      <p:sp>
        <p:nvSpPr>
          <p:cNvPr id="839" name="TextBox 838">
            <a:extLst>
              <a:ext uri="{FF2B5EF4-FFF2-40B4-BE49-F238E27FC236}">
                <a16:creationId xmlns:a16="http://schemas.microsoft.com/office/drawing/2014/main" id="{996F0658-D6A6-ECC7-87B5-B5E791103B2C}"/>
              </a:ext>
            </a:extLst>
          </p:cNvPr>
          <p:cNvSpPr txBox="1"/>
          <p:nvPr/>
        </p:nvSpPr>
        <p:spPr>
          <a:xfrm>
            <a:off x="3821297" y="8707390"/>
            <a:ext cx="715145" cy="203976"/>
          </a:xfrm>
          <a:prstGeom prst="rect">
            <a:avLst/>
          </a:prstGeom>
          <a:noFill/>
        </p:spPr>
        <p:txBody>
          <a:bodyPr wrap="square" rtlCol="0">
            <a:spAutoFit/>
          </a:bodyPr>
          <a:lstStyle/>
          <a:p>
            <a:r>
              <a:rPr lang="en-US" sz="700" dirty="0"/>
              <a:t>CD8 TEM</a:t>
            </a:r>
          </a:p>
        </p:txBody>
      </p:sp>
      <p:sp>
        <p:nvSpPr>
          <p:cNvPr id="840" name="TextBox 839">
            <a:extLst>
              <a:ext uri="{FF2B5EF4-FFF2-40B4-BE49-F238E27FC236}">
                <a16:creationId xmlns:a16="http://schemas.microsoft.com/office/drawing/2014/main" id="{1DFF6A4F-CD7E-6CB7-A2E1-9831EF70345F}"/>
              </a:ext>
            </a:extLst>
          </p:cNvPr>
          <p:cNvSpPr txBox="1"/>
          <p:nvPr/>
        </p:nvSpPr>
        <p:spPr>
          <a:xfrm>
            <a:off x="3821297" y="8842059"/>
            <a:ext cx="715145" cy="200055"/>
          </a:xfrm>
          <a:prstGeom prst="rect">
            <a:avLst/>
          </a:prstGeom>
          <a:noFill/>
        </p:spPr>
        <p:txBody>
          <a:bodyPr wrap="square" rtlCol="0">
            <a:spAutoFit/>
          </a:bodyPr>
          <a:lstStyle/>
          <a:p>
            <a:r>
              <a:rPr lang="en-US" sz="700" dirty="0"/>
              <a:t>NK cell</a:t>
            </a:r>
          </a:p>
        </p:txBody>
      </p:sp>
      <p:sp>
        <p:nvSpPr>
          <p:cNvPr id="841" name="TextBox 840">
            <a:extLst>
              <a:ext uri="{FF2B5EF4-FFF2-40B4-BE49-F238E27FC236}">
                <a16:creationId xmlns:a16="http://schemas.microsoft.com/office/drawing/2014/main" id="{F658F3E4-43C9-A9AF-29B0-4D6E817F1FBB}"/>
              </a:ext>
            </a:extLst>
          </p:cNvPr>
          <p:cNvSpPr txBox="1"/>
          <p:nvPr/>
        </p:nvSpPr>
        <p:spPr>
          <a:xfrm rot="16200000">
            <a:off x="3137739" y="8002308"/>
            <a:ext cx="503664" cy="200055"/>
          </a:xfrm>
          <a:prstGeom prst="rect">
            <a:avLst/>
          </a:prstGeom>
          <a:noFill/>
        </p:spPr>
        <p:txBody>
          <a:bodyPr wrap="none" rtlCol="0">
            <a:spAutoFit/>
          </a:bodyPr>
          <a:lstStyle/>
          <a:p>
            <a:pPr algn="ctr"/>
            <a:r>
              <a:rPr lang="en-US" sz="700" dirty="0"/>
              <a:t>senders</a:t>
            </a:r>
          </a:p>
        </p:txBody>
      </p:sp>
      <p:grpSp>
        <p:nvGrpSpPr>
          <p:cNvPr id="844" name="Group 843">
            <a:extLst>
              <a:ext uri="{FF2B5EF4-FFF2-40B4-BE49-F238E27FC236}">
                <a16:creationId xmlns:a16="http://schemas.microsoft.com/office/drawing/2014/main" id="{2E7A2095-BDB2-1029-25BC-9CBC5935EC70}"/>
              </a:ext>
            </a:extLst>
          </p:cNvPr>
          <p:cNvGrpSpPr/>
          <p:nvPr/>
        </p:nvGrpSpPr>
        <p:grpSpPr>
          <a:xfrm>
            <a:off x="3817673" y="7692189"/>
            <a:ext cx="696024" cy="894335"/>
            <a:chOff x="5683863" y="5687314"/>
            <a:chExt cx="696024" cy="894335"/>
          </a:xfrm>
        </p:grpSpPr>
        <p:sp>
          <p:nvSpPr>
            <p:cNvPr id="865" name="TextBox 864">
              <a:extLst>
                <a:ext uri="{FF2B5EF4-FFF2-40B4-BE49-F238E27FC236}">
                  <a16:creationId xmlns:a16="http://schemas.microsoft.com/office/drawing/2014/main" id="{B257FBE9-759D-8792-88FC-304ECCA5561C}"/>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6" name="TextBox 865">
              <a:extLst>
                <a:ext uri="{FF2B5EF4-FFF2-40B4-BE49-F238E27FC236}">
                  <a16:creationId xmlns:a16="http://schemas.microsoft.com/office/drawing/2014/main" id="{D5926D85-71CC-BB7D-8BED-4B27368BABC6}"/>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7" name="TextBox 866">
              <a:extLst>
                <a:ext uri="{FF2B5EF4-FFF2-40B4-BE49-F238E27FC236}">
                  <a16:creationId xmlns:a16="http://schemas.microsoft.com/office/drawing/2014/main" id="{157F0083-D3A5-F875-8669-F9EB86CD66C2}"/>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8" name="TextBox 867">
              <a:extLst>
                <a:ext uri="{FF2B5EF4-FFF2-40B4-BE49-F238E27FC236}">
                  <a16:creationId xmlns:a16="http://schemas.microsoft.com/office/drawing/2014/main" id="{3F5B9A44-BF51-4FEB-F0F5-811F3E2279E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9" name="TextBox 868">
              <a:extLst>
                <a:ext uri="{FF2B5EF4-FFF2-40B4-BE49-F238E27FC236}">
                  <a16:creationId xmlns:a16="http://schemas.microsoft.com/office/drawing/2014/main" id="{4D36010F-B5CD-236C-2682-10CD6DFAE57B}"/>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70" name="TextBox 869">
              <a:extLst>
                <a:ext uri="{FF2B5EF4-FFF2-40B4-BE49-F238E27FC236}">
                  <a16:creationId xmlns:a16="http://schemas.microsoft.com/office/drawing/2014/main" id="{B68FF405-5B2D-E44D-5BF9-FBBCE812764F}"/>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871" name="TextBox 870">
              <a:extLst>
                <a:ext uri="{FF2B5EF4-FFF2-40B4-BE49-F238E27FC236}">
                  <a16:creationId xmlns:a16="http://schemas.microsoft.com/office/drawing/2014/main" id="{E40740E2-D813-0B73-95A3-9AAED95088CE}"/>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845" name="TextBox 844">
            <a:extLst>
              <a:ext uri="{FF2B5EF4-FFF2-40B4-BE49-F238E27FC236}">
                <a16:creationId xmlns:a16="http://schemas.microsoft.com/office/drawing/2014/main" id="{B4B39803-EFC5-2FA4-A28C-94548872A49B}"/>
              </a:ext>
            </a:extLst>
          </p:cNvPr>
          <p:cNvSpPr txBox="1"/>
          <p:nvPr/>
        </p:nvSpPr>
        <p:spPr>
          <a:xfrm rot="16200000">
            <a:off x="3649911" y="8996228"/>
            <a:ext cx="333746" cy="200055"/>
          </a:xfrm>
          <a:prstGeom prst="rect">
            <a:avLst/>
          </a:prstGeom>
          <a:noFill/>
        </p:spPr>
        <p:txBody>
          <a:bodyPr wrap="none" rtlCol="0">
            <a:spAutoFit/>
          </a:bodyPr>
          <a:lstStyle/>
          <a:p>
            <a:r>
              <a:rPr lang="en-US" sz="700" dirty="0"/>
              <a:t>p18</a:t>
            </a:r>
          </a:p>
        </p:txBody>
      </p:sp>
      <p:sp>
        <p:nvSpPr>
          <p:cNvPr id="846" name="TextBox 845">
            <a:extLst>
              <a:ext uri="{FF2B5EF4-FFF2-40B4-BE49-F238E27FC236}">
                <a16:creationId xmlns:a16="http://schemas.microsoft.com/office/drawing/2014/main" id="{44EF71C1-7EE6-AE91-E583-B9BD93F5D112}"/>
              </a:ext>
            </a:extLst>
          </p:cNvPr>
          <p:cNvSpPr txBox="1"/>
          <p:nvPr/>
        </p:nvSpPr>
        <p:spPr>
          <a:xfrm rot="16200000">
            <a:off x="3417962" y="8971381"/>
            <a:ext cx="284052" cy="200055"/>
          </a:xfrm>
          <a:prstGeom prst="rect">
            <a:avLst/>
          </a:prstGeom>
          <a:noFill/>
        </p:spPr>
        <p:txBody>
          <a:bodyPr wrap="none" rtlCol="0">
            <a:spAutoFit/>
          </a:bodyPr>
          <a:lstStyle/>
          <a:p>
            <a:r>
              <a:rPr lang="en-US" sz="700" dirty="0"/>
              <a:t>p3</a:t>
            </a:r>
          </a:p>
        </p:txBody>
      </p:sp>
      <p:sp>
        <p:nvSpPr>
          <p:cNvPr id="847" name="TextBox 846">
            <a:extLst>
              <a:ext uri="{FF2B5EF4-FFF2-40B4-BE49-F238E27FC236}">
                <a16:creationId xmlns:a16="http://schemas.microsoft.com/office/drawing/2014/main" id="{1DD98103-5193-E62F-7F6C-DB9A2D68F60E}"/>
              </a:ext>
            </a:extLst>
          </p:cNvPr>
          <p:cNvSpPr txBox="1"/>
          <p:nvPr/>
        </p:nvSpPr>
        <p:spPr>
          <a:xfrm rot="16200000">
            <a:off x="3551123" y="8971381"/>
            <a:ext cx="284052" cy="200055"/>
          </a:xfrm>
          <a:prstGeom prst="rect">
            <a:avLst/>
          </a:prstGeom>
          <a:noFill/>
        </p:spPr>
        <p:txBody>
          <a:bodyPr wrap="none" rtlCol="0">
            <a:spAutoFit/>
          </a:bodyPr>
          <a:lstStyle/>
          <a:p>
            <a:r>
              <a:rPr lang="en-US" sz="700" dirty="0"/>
              <a:t>p8</a:t>
            </a:r>
          </a:p>
        </p:txBody>
      </p:sp>
      <p:grpSp>
        <p:nvGrpSpPr>
          <p:cNvPr id="848" name="Group 847">
            <a:extLst>
              <a:ext uri="{FF2B5EF4-FFF2-40B4-BE49-F238E27FC236}">
                <a16:creationId xmlns:a16="http://schemas.microsoft.com/office/drawing/2014/main" id="{16441270-42E3-AADD-8D6E-259B022A6D61}"/>
              </a:ext>
            </a:extLst>
          </p:cNvPr>
          <p:cNvGrpSpPr/>
          <p:nvPr/>
        </p:nvGrpSpPr>
        <p:grpSpPr>
          <a:xfrm>
            <a:off x="4493199" y="7817584"/>
            <a:ext cx="745710" cy="468117"/>
            <a:chOff x="4451764" y="9317207"/>
            <a:chExt cx="745710" cy="468117"/>
          </a:xfrm>
        </p:grpSpPr>
        <p:pic>
          <p:nvPicPr>
            <p:cNvPr id="858" name="Picture 857" descr="A close-up of a color chart&#10;&#10;Description automatically generated">
              <a:extLst>
                <a:ext uri="{FF2B5EF4-FFF2-40B4-BE49-F238E27FC236}">
                  <a16:creationId xmlns:a16="http://schemas.microsoft.com/office/drawing/2014/main" id="{A288A474-23D6-9E62-FB1C-A2873771B43E}"/>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859" name="Rectangle 858">
              <a:extLst>
                <a:ext uri="{FF2B5EF4-FFF2-40B4-BE49-F238E27FC236}">
                  <a16:creationId xmlns:a16="http://schemas.microsoft.com/office/drawing/2014/main" id="{AF7234C6-1B32-5919-F162-C2A47257319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60" name="TextBox 859">
              <a:extLst>
                <a:ext uri="{FF2B5EF4-FFF2-40B4-BE49-F238E27FC236}">
                  <a16:creationId xmlns:a16="http://schemas.microsoft.com/office/drawing/2014/main" id="{207E01B5-861A-0E9E-6F44-DEA1F10D0B52}"/>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61" name="TextBox 860">
              <a:extLst>
                <a:ext uri="{FF2B5EF4-FFF2-40B4-BE49-F238E27FC236}">
                  <a16:creationId xmlns:a16="http://schemas.microsoft.com/office/drawing/2014/main" id="{2DA856F1-E399-3756-7A69-6B8B3DE1F68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62" name="TextBox 861">
              <a:extLst>
                <a:ext uri="{FF2B5EF4-FFF2-40B4-BE49-F238E27FC236}">
                  <a16:creationId xmlns:a16="http://schemas.microsoft.com/office/drawing/2014/main" id="{D131D06B-FB9E-3033-6625-DB920C187538}"/>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863" name="TextBox 862">
              <a:extLst>
                <a:ext uri="{FF2B5EF4-FFF2-40B4-BE49-F238E27FC236}">
                  <a16:creationId xmlns:a16="http://schemas.microsoft.com/office/drawing/2014/main" id="{30AAFEE7-C4B5-9813-53FB-D6D72E987862}"/>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864" name="TextBox 863">
              <a:extLst>
                <a:ext uri="{FF2B5EF4-FFF2-40B4-BE49-F238E27FC236}">
                  <a16:creationId xmlns:a16="http://schemas.microsoft.com/office/drawing/2014/main" id="{525DBC7A-5A86-BCBE-EE1E-38C8A9A1776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849" name="Group 848">
            <a:extLst>
              <a:ext uri="{FF2B5EF4-FFF2-40B4-BE49-F238E27FC236}">
                <a16:creationId xmlns:a16="http://schemas.microsoft.com/office/drawing/2014/main" id="{6F9F9266-2858-2705-1D73-B23DA8E0625A}"/>
              </a:ext>
            </a:extLst>
          </p:cNvPr>
          <p:cNvGrpSpPr/>
          <p:nvPr/>
        </p:nvGrpSpPr>
        <p:grpSpPr>
          <a:xfrm>
            <a:off x="4493199" y="8581690"/>
            <a:ext cx="745710" cy="468117"/>
            <a:chOff x="5045489" y="9348957"/>
            <a:chExt cx="745710" cy="468117"/>
          </a:xfrm>
        </p:grpSpPr>
        <p:pic>
          <p:nvPicPr>
            <p:cNvPr id="850" name="Picture 849">
              <a:extLst>
                <a:ext uri="{FF2B5EF4-FFF2-40B4-BE49-F238E27FC236}">
                  <a16:creationId xmlns:a16="http://schemas.microsoft.com/office/drawing/2014/main" id="{3472B9B6-CEAF-C8DE-E08F-7E4FCAA7710D}"/>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851" name="Group 850">
              <a:extLst>
                <a:ext uri="{FF2B5EF4-FFF2-40B4-BE49-F238E27FC236}">
                  <a16:creationId xmlns:a16="http://schemas.microsoft.com/office/drawing/2014/main" id="{7684C1C0-8BCD-2466-5EA9-0F032D660348}"/>
                </a:ext>
              </a:extLst>
            </p:cNvPr>
            <p:cNvGrpSpPr/>
            <p:nvPr/>
          </p:nvGrpSpPr>
          <p:grpSpPr>
            <a:xfrm>
              <a:off x="5045489" y="9348957"/>
              <a:ext cx="745710" cy="468117"/>
              <a:chOff x="4451764" y="9317207"/>
              <a:chExt cx="745710" cy="468117"/>
            </a:xfrm>
          </p:grpSpPr>
          <p:sp>
            <p:nvSpPr>
              <p:cNvPr id="852" name="Rectangle 851">
                <a:extLst>
                  <a:ext uri="{FF2B5EF4-FFF2-40B4-BE49-F238E27FC236}">
                    <a16:creationId xmlns:a16="http://schemas.microsoft.com/office/drawing/2014/main" id="{BDDC23CF-98D6-64B2-C230-598A8DD68ED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853" name="TextBox 852">
                <a:extLst>
                  <a:ext uri="{FF2B5EF4-FFF2-40B4-BE49-F238E27FC236}">
                    <a16:creationId xmlns:a16="http://schemas.microsoft.com/office/drawing/2014/main" id="{E63E18E5-33E2-1E6A-D97F-1A758EED97D0}"/>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854" name="TextBox 853">
                <a:extLst>
                  <a:ext uri="{FF2B5EF4-FFF2-40B4-BE49-F238E27FC236}">
                    <a16:creationId xmlns:a16="http://schemas.microsoft.com/office/drawing/2014/main" id="{508E04E6-4BCB-3D48-4414-5FFEEDA244C7}"/>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55" name="TextBox 854">
                <a:extLst>
                  <a:ext uri="{FF2B5EF4-FFF2-40B4-BE49-F238E27FC236}">
                    <a16:creationId xmlns:a16="http://schemas.microsoft.com/office/drawing/2014/main" id="{64FDDD55-BBCB-AFFD-B6A9-D1FD4FDBF76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856" name="TextBox 855">
                <a:extLst>
                  <a:ext uri="{FF2B5EF4-FFF2-40B4-BE49-F238E27FC236}">
                    <a16:creationId xmlns:a16="http://schemas.microsoft.com/office/drawing/2014/main" id="{D1B7C491-03D7-B5AC-5E6A-16F37DC62E85}"/>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857" name="TextBox 856">
                <a:extLst>
                  <a:ext uri="{FF2B5EF4-FFF2-40B4-BE49-F238E27FC236}">
                    <a16:creationId xmlns:a16="http://schemas.microsoft.com/office/drawing/2014/main" id="{52316093-B7A3-A43B-3C6E-EC4C45235F1F}"/>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
        <p:nvSpPr>
          <p:cNvPr id="873" name="Google Shape;535;p4">
            <a:extLst>
              <a:ext uri="{FF2B5EF4-FFF2-40B4-BE49-F238E27FC236}">
                <a16:creationId xmlns:a16="http://schemas.microsoft.com/office/drawing/2014/main" id="{6D9B1097-FED5-CC22-F4C3-55378D14BC47}"/>
              </a:ext>
            </a:extLst>
          </p:cNvPr>
          <p:cNvSpPr txBox="1"/>
          <p:nvPr/>
        </p:nvSpPr>
        <p:spPr>
          <a:xfrm>
            <a:off x="5478064" y="7150564"/>
            <a:ext cx="2109610" cy="400069"/>
          </a:xfrm>
          <a:prstGeom prst="rect">
            <a:avLst/>
          </a:prstGeom>
          <a:noFill/>
          <a:ln>
            <a:noFill/>
          </a:ln>
        </p:spPr>
        <p:txBody>
          <a:bodyPr spcFirstLastPara="1" wrap="square" lIns="91425" tIns="45700" rIns="91425" bIns="45700" anchor="t" anchorCtr="0">
            <a:spAutoFit/>
          </a:bodyPr>
          <a:lstStyle/>
          <a:p>
            <a:pPr lvl="0">
              <a:buSzPts val="1000"/>
            </a:pPr>
            <a:r>
              <a:rPr lang="en-US" sz="1000" b="1" dirty="0">
                <a:solidFill>
                  <a:schemeClr val="dk1"/>
                </a:solidFill>
                <a:latin typeface="Arial" panose="020B0604020202020204" pitchFamily="34" charset="0"/>
                <a:ea typeface="Calibri"/>
                <a:cs typeface="Arial" panose="020B0604020202020204" pitchFamily="34" charset="0"/>
                <a:sym typeface="Calibri"/>
              </a:rPr>
              <a:t>Receiver cell gene expression induced by 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a:t>
            </a:r>
            <a:endParaRPr sz="1400" b="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74" name="Google Shape;528;p4">
            <a:extLst>
              <a:ext uri="{FF2B5EF4-FFF2-40B4-BE49-F238E27FC236}">
                <a16:creationId xmlns:a16="http://schemas.microsoft.com/office/drawing/2014/main" id="{D34FB01A-3B4E-95E9-2D66-0E6ABE46CE5A}"/>
              </a:ext>
            </a:extLst>
          </p:cNvPr>
          <p:cNvSpPr/>
          <p:nvPr/>
        </p:nvSpPr>
        <p:spPr>
          <a:xfrm>
            <a:off x="5203218" y="71505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76" name="Group 875">
            <a:extLst>
              <a:ext uri="{FF2B5EF4-FFF2-40B4-BE49-F238E27FC236}">
                <a16:creationId xmlns:a16="http://schemas.microsoft.com/office/drawing/2014/main" id="{4763D7AB-DB0F-C603-5C6C-34A00E765911}"/>
              </a:ext>
            </a:extLst>
          </p:cNvPr>
          <p:cNvGrpSpPr/>
          <p:nvPr/>
        </p:nvGrpSpPr>
        <p:grpSpPr>
          <a:xfrm>
            <a:off x="9014150" y="8213499"/>
            <a:ext cx="1230955" cy="1320843"/>
            <a:chOff x="5242811" y="3520618"/>
            <a:chExt cx="1007245" cy="1109174"/>
          </a:xfrm>
        </p:grpSpPr>
        <p:sp>
          <p:nvSpPr>
            <p:cNvPr id="883" name="TextBox 882">
              <a:extLst>
                <a:ext uri="{FF2B5EF4-FFF2-40B4-BE49-F238E27FC236}">
                  <a16:creationId xmlns:a16="http://schemas.microsoft.com/office/drawing/2014/main" id="{A94FB092-E67D-D999-3E86-851C4DB7982F}"/>
                </a:ext>
              </a:extLst>
            </p:cNvPr>
            <p:cNvSpPr txBox="1"/>
            <p:nvPr/>
          </p:nvSpPr>
          <p:spPr>
            <a:xfrm>
              <a:off x="5801950" y="3520618"/>
              <a:ext cx="448106" cy="1060838"/>
            </a:xfrm>
            <a:prstGeom prst="rect">
              <a:avLst/>
            </a:prstGeom>
            <a:noFill/>
          </p:spPr>
          <p:txBody>
            <a:bodyPr wrap="none" rtlCol="0">
              <a:spAutoFit/>
            </a:bodyPr>
            <a:lstStyle/>
            <a:p>
              <a:pPr>
                <a:lnSpc>
                  <a:spcPts val="1040"/>
                </a:lnSpc>
              </a:pPr>
              <a:r>
                <a:rPr lang="en-US" sz="700" i="1" dirty="0"/>
                <a:t>SMAD7</a:t>
              </a:r>
            </a:p>
            <a:p>
              <a:pPr>
                <a:lnSpc>
                  <a:spcPts val="1040"/>
                </a:lnSpc>
              </a:pPr>
              <a:r>
                <a:rPr lang="en-US" sz="700" i="1" dirty="0"/>
                <a:t>IFNG </a:t>
              </a:r>
            </a:p>
            <a:p>
              <a:pPr>
                <a:lnSpc>
                  <a:spcPts val="1040"/>
                </a:lnSpc>
              </a:pPr>
              <a:r>
                <a:rPr lang="en-US" sz="700" i="1" dirty="0"/>
                <a:t>MMP11</a:t>
              </a:r>
            </a:p>
            <a:p>
              <a:pPr>
                <a:lnSpc>
                  <a:spcPts val="1040"/>
                </a:lnSpc>
              </a:pPr>
              <a:r>
                <a:rPr lang="en-US" sz="700" i="1" dirty="0"/>
                <a:t>THBS1 </a:t>
              </a:r>
            </a:p>
            <a:p>
              <a:pPr>
                <a:lnSpc>
                  <a:spcPts val="1040"/>
                </a:lnSpc>
              </a:pPr>
              <a:r>
                <a:rPr lang="en-US" sz="700" i="1" dirty="0"/>
                <a:t>SKIL </a:t>
              </a:r>
            </a:p>
            <a:p>
              <a:pPr>
                <a:lnSpc>
                  <a:spcPts val="1040"/>
                </a:lnSpc>
              </a:pPr>
              <a:r>
                <a:rPr lang="en-US" sz="700" i="1" dirty="0"/>
                <a:t>SMAD3</a:t>
              </a:r>
            </a:p>
            <a:p>
              <a:pPr>
                <a:lnSpc>
                  <a:spcPts val="1040"/>
                </a:lnSpc>
              </a:pPr>
              <a:r>
                <a:rPr lang="en-US" sz="700" i="1" dirty="0"/>
                <a:t>CDKN2C </a:t>
              </a:r>
            </a:p>
            <a:p>
              <a:pPr>
                <a:lnSpc>
                  <a:spcPts val="1040"/>
                </a:lnSpc>
              </a:pPr>
              <a:r>
                <a:rPr lang="en-US" sz="700" i="1" dirty="0"/>
                <a:t>SMAD2 </a:t>
              </a:r>
            </a:p>
            <a:p>
              <a:pPr>
                <a:lnSpc>
                  <a:spcPts val="1040"/>
                </a:lnSpc>
              </a:pPr>
              <a:r>
                <a:rPr lang="en-US" sz="700" i="1" dirty="0"/>
                <a:t>TGFBR1 </a:t>
              </a:r>
            </a:p>
            <a:p>
              <a:pPr>
                <a:lnSpc>
                  <a:spcPts val="1040"/>
                </a:lnSpc>
              </a:pPr>
              <a:r>
                <a:rPr lang="en-US" sz="700" i="1" dirty="0"/>
                <a:t>TGFBR2</a:t>
              </a:r>
            </a:p>
          </p:txBody>
        </p:sp>
        <p:pic>
          <p:nvPicPr>
            <p:cNvPr id="884" name="Picture 883">
              <a:extLst>
                <a:ext uri="{FF2B5EF4-FFF2-40B4-BE49-F238E27FC236}">
                  <a16:creationId xmlns:a16="http://schemas.microsoft.com/office/drawing/2014/main" id="{B3F615ED-4A67-7DA8-D3B2-30487A0E236B}"/>
                </a:ext>
              </a:extLst>
            </p:cNvPr>
            <p:cNvPicPr>
              <a:picLocks noChangeAspect="1"/>
            </p:cNvPicPr>
            <p:nvPr/>
          </p:nvPicPr>
          <p:blipFill>
            <a:blip r:embed="rId20"/>
            <a:srcRect l="2267" t="12784" r="66879" b="43062"/>
            <a:stretch>
              <a:fillRect/>
            </a:stretch>
          </p:blipFill>
          <p:spPr>
            <a:xfrm>
              <a:off x="5242811" y="3561664"/>
              <a:ext cx="612648" cy="1068128"/>
            </a:xfrm>
            <a:prstGeom prst="rect">
              <a:avLst/>
            </a:prstGeom>
          </p:spPr>
        </p:pic>
      </p:grpSp>
      <p:sp>
        <p:nvSpPr>
          <p:cNvPr id="3" name="TextBox 2">
            <a:extLst>
              <a:ext uri="{FF2B5EF4-FFF2-40B4-BE49-F238E27FC236}">
                <a16:creationId xmlns:a16="http://schemas.microsoft.com/office/drawing/2014/main" id="{2A3C320C-2D91-C3F9-A2FE-73746DBAE4A4}"/>
              </a:ext>
            </a:extLst>
          </p:cNvPr>
          <p:cNvSpPr txBox="1"/>
          <p:nvPr/>
        </p:nvSpPr>
        <p:spPr>
          <a:xfrm>
            <a:off x="699006" y="4700963"/>
            <a:ext cx="901577" cy="200055"/>
          </a:xfrm>
          <a:prstGeom prst="rect">
            <a:avLst/>
          </a:prstGeom>
          <a:noFill/>
        </p:spPr>
        <p:txBody>
          <a:bodyPr wrap="square" rtlCol="0">
            <a:spAutoFit/>
          </a:bodyPr>
          <a:lstStyle/>
          <a:p>
            <a:r>
              <a:rPr lang="en-US" sz="700" dirty="0"/>
              <a:t>At-Risk/ERA</a:t>
            </a:r>
          </a:p>
        </p:txBody>
      </p:sp>
      <p:sp>
        <p:nvSpPr>
          <p:cNvPr id="5" name="TextBox 4">
            <a:extLst>
              <a:ext uri="{FF2B5EF4-FFF2-40B4-BE49-F238E27FC236}">
                <a16:creationId xmlns:a16="http://schemas.microsoft.com/office/drawing/2014/main" id="{028BA6BF-5F62-01C9-5296-2CA79DB9052D}"/>
              </a:ext>
            </a:extLst>
          </p:cNvPr>
          <p:cNvSpPr txBox="1"/>
          <p:nvPr/>
        </p:nvSpPr>
        <p:spPr>
          <a:xfrm>
            <a:off x="2834038" y="4700963"/>
            <a:ext cx="513280" cy="200055"/>
          </a:xfrm>
          <a:prstGeom prst="rect">
            <a:avLst/>
          </a:prstGeom>
          <a:noFill/>
        </p:spPr>
        <p:txBody>
          <a:bodyPr wrap="square" rtlCol="0">
            <a:spAutoFit/>
          </a:bodyPr>
          <a:lstStyle/>
          <a:p>
            <a:r>
              <a:rPr lang="en-US" sz="700" dirty="0"/>
              <a:t>CON</a:t>
            </a:r>
          </a:p>
        </p:txBody>
      </p:sp>
      <p:sp>
        <p:nvSpPr>
          <p:cNvPr id="11" name="TextBox 10">
            <a:extLst>
              <a:ext uri="{FF2B5EF4-FFF2-40B4-BE49-F238E27FC236}">
                <a16:creationId xmlns:a16="http://schemas.microsoft.com/office/drawing/2014/main" id="{7C3176AD-D49A-31E3-2B46-486521FD775A}"/>
              </a:ext>
            </a:extLst>
          </p:cNvPr>
          <p:cNvSpPr txBox="1"/>
          <p:nvPr/>
        </p:nvSpPr>
        <p:spPr>
          <a:xfrm>
            <a:off x="4464480" y="4700963"/>
            <a:ext cx="1319016" cy="200055"/>
          </a:xfrm>
          <a:prstGeom prst="rect">
            <a:avLst/>
          </a:prstGeom>
          <a:noFill/>
        </p:spPr>
        <p:txBody>
          <a:bodyPr wrap="square" rtlCol="0">
            <a:spAutoFit/>
          </a:bodyPr>
          <a:lstStyle/>
          <a:p>
            <a:r>
              <a:rPr lang="en-US" sz="700" dirty="0"/>
              <a:t>At-Risk/ERA vs CON</a:t>
            </a:r>
          </a:p>
        </p:txBody>
      </p:sp>
      <p:sp>
        <p:nvSpPr>
          <p:cNvPr id="586" name="TextBox 585">
            <a:extLst>
              <a:ext uri="{FF2B5EF4-FFF2-40B4-BE49-F238E27FC236}">
                <a16:creationId xmlns:a16="http://schemas.microsoft.com/office/drawing/2014/main" id="{9212245C-4C0B-00DC-7BFD-AF3A759B7A16}"/>
              </a:ext>
            </a:extLst>
          </p:cNvPr>
          <p:cNvSpPr txBox="1"/>
          <p:nvPr/>
        </p:nvSpPr>
        <p:spPr>
          <a:xfrm>
            <a:off x="4968510" y="9253242"/>
            <a:ext cx="184731" cy="307777"/>
          </a:xfrm>
          <a:prstGeom prst="rect">
            <a:avLst/>
          </a:prstGeom>
          <a:noFill/>
        </p:spPr>
        <p:txBody>
          <a:bodyPr wrap="none" rtlCol="0">
            <a:spAutoFit/>
          </a:bodyPr>
          <a:lstStyle/>
          <a:p>
            <a:endParaRPr lang="en-US" dirty="0"/>
          </a:p>
        </p:txBody>
      </p:sp>
      <p:pic>
        <p:nvPicPr>
          <p:cNvPr id="46" name="Picture 45">
            <a:extLst>
              <a:ext uri="{FF2B5EF4-FFF2-40B4-BE49-F238E27FC236}">
                <a16:creationId xmlns:a16="http://schemas.microsoft.com/office/drawing/2014/main" id="{C78A4E5E-8C41-1752-9D79-1BE2F787DA65}"/>
              </a:ext>
            </a:extLst>
          </p:cNvPr>
          <p:cNvPicPr>
            <a:picLocks noChangeAspect="1"/>
          </p:cNvPicPr>
          <p:nvPr/>
        </p:nvPicPr>
        <p:blipFill>
          <a:blip r:embed="rId21"/>
          <a:srcRect l="27697" t="33282" r="60417" b="41571"/>
          <a:stretch>
            <a:fillRect/>
          </a:stretch>
        </p:blipFill>
        <p:spPr>
          <a:xfrm>
            <a:off x="3487344" y="7707408"/>
            <a:ext cx="398856" cy="843776"/>
          </a:xfrm>
          <a:prstGeom prst="rect">
            <a:avLst/>
          </a:prstGeom>
        </p:spPr>
      </p:pic>
      <p:pic>
        <p:nvPicPr>
          <p:cNvPr id="534" name="Picture 533">
            <a:extLst>
              <a:ext uri="{FF2B5EF4-FFF2-40B4-BE49-F238E27FC236}">
                <a16:creationId xmlns:a16="http://schemas.microsoft.com/office/drawing/2014/main" id="{FCA18CC2-7C86-9867-436B-22520B2341D0}"/>
              </a:ext>
            </a:extLst>
          </p:cNvPr>
          <p:cNvPicPr>
            <a:picLocks noChangeAspect="1"/>
          </p:cNvPicPr>
          <p:nvPr/>
        </p:nvPicPr>
        <p:blipFill>
          <a:blip r:embed="rId22"/>
          <a:srcRect l="29102" t="40644" r="58963" b="48552"/>
          <a:stretch>
            <a:fillRect/>
          </a:stretch>
        </p:blipFill>
        <p:spPr>
          <a:xfrm>
            <a:off x="3483083" y="8625529"/>
            <a:ext cx="404087" cy="365760"/>
          </a:xfrm>
          <a:prstGeom prst="rect">
            <a:avLst/>
          </a:prstGeom>
        </p:spPr>
      </p:pic>
      <p:grpSp>
        <p:nvGrpSpPr>
          <p:cNvPr id="541" name="Group 540">
            <a:extLst>
              <a:ext uri="{FF2B5EF4-FFF2-40B4-BE49-F238E27FC236}">
                <a16:creationId xmlns:a16="http://schemas.microsoft.com/office/drawing/2014/main" id="{3BB77605-88A7-AA19-47D5-63D7D7A77DBE}"/>
              </a:ext>
            </a:extLst>
          </p:cNvPr>
          <p:cNvGrpSpPr/>
          <p:nvPr/>
        </p:nvGrpSpPr>
        <p:grpSpPr>
          <a:xfrm>
            <a:off x="5592037" y="7556159"/>
            <a:ext cx="1872733" cy="2616374"/>
            <a:chOff x="5592037" y="7585517"/>
            <a:chExt cx="1872733" cy="2616374"/>
          </a:xfrm>
        </p:grpSpPr>
        <p:sp>
          <p:nvSpPr>
            <p:cNvPr id="875" name="TextBox 874">
              <a:extLst>
                <a:ext uri="{FF2B5EF4-FFF2-40B4-BE49-F238E27FC236}">
                  <a16:creationId xmlns:a16="http://schemas.microsoft.com/office/drawing/2014/main" id="{6A3FC235-2998-6691-EA7A-BD4E23726F8E}"/>
                </a:ext>
              </a:extLst>
            </p:cNvPr>
            <p:cNvSpPr txBox="1"/>
            <p:nvPr/>
          </p:nvSpPr>
          <p:spPr>
            <a:xfrm>
              <a:off x="5806103" y="8200485"/>
              <a:ext cx="237372" cy="395480"/>
            </a:xfrm>
            <a:prstGeom prst="rect">
              <a:avLst/>
            </a:prstGeom>
            <a:noFill/>
          </p:spPr>
          <p:txBody>
            <a:bodyPr wrap="none" rtlCol="0">
              <a:spAutoFit/>
            </a:bodyPr>
            <a:lstStyle/>
            <a:p>
              <a:endParaRPr lang="en-US" dirty="0"/>
            </a:p>
          </p:txBody>
        </p:sp>
        <p:sp>
          <p:nvSpPr>
            <p:cNvPr id="877" name="TextBox 876">
              <a:extLst>
                <a:ext uri="{FF2B5EF4-FFF2-40B4-BE49-F238E27FC236}">
                  <a16:creationId xmlns:a16="http://schemas.microsoft.com/office/drawing/2014/main" id="{E7173A9D-C9D7-2C53-FE58-A1E9BF82E500}"/>
                </a:ext>
              </a:extLst>
            </p:cNvPr>
            <p:cNvSpPr txBox="1"/>
            <p:nvPr/>
          </p:nvSpPr>
          <p:spPr>
            <a:xfrm rot="16200000">
              <a:off x="5575582" y="9515966"/>
              <a:ext cx="404277" cy="169277"/>
            </a:xfrm>
            <a:prstGeom prst="rect">
              <a:avLst/>
            </a:prstGeom>
            <a:noFill/>
          </p:spPr>
          <p:txBody>
            <a:bodyPr wrap="square" rtlCol="0">
              <a:spAutoFit/>
            </a:bodyPr>
            <a:lstStyle/>
            <a:p>
              <a:pPr algn="r"/>
              <a:r>
                <a:rPr lang="en-US" sz="500" dirty="0"/>
                <a:t>p3-NK</a:t>
              </a:r>
            </a:p>
          </p:txBody>
        </p:sp>
        <p:sp>
          <p:nvSpPr>
            <p:cNvPr id="878" name="TextBox 877">
              <a:extLst>
                <a:ext uri="{FF2B5EF4-FFF2-40B4-BE49-F238E27FC236}">
                  <a16:creationId xmlns:a16="http://schemas.microsoft.com/office/drawing/2014/main" id="{D4989819-8B25-CE98-36D9-9001ECB487CB}"/>
                </a:ext>
              </a:extLst>
            </p:cNvPr>
            <p:cNvSpPr txBox="1"/>
            <p:nvPr/>
          </p:nvSpPr>
          <p:spPr>
            <a:xfrm rot="16200000">
              <a:off x="5732128" y="9515966"/>
              <a:ext cx="404277" cy="169277"/>
            </a:xfrm>
            <a:prstGeom prst="rect">
              <a:avLst/>
            </a:prstGeom>
            <a:noFill/>
          </p:spPr>
          <p:txBody>
            <a:bodyPr wrap="square" rtlCol="0">
              <a:spAutoFit/>
            </a:bodyPr>
            <a:lstStyle/>
            <a:p>
              <a:pPr algn="r"/>
              <a:r>
                <a:rPr lang="en-US" sz="500" dirty="0"/>
                <a:t>p8-NK</a:t>
              </a:r>
            </a:p>
          </p:txBody>
        </p:sp>
        <p:sp>
          <p:nvSpPr>
            <p:cNvPr id="879" name="TextBox 878">
              <a:extLst>
                <a:ext uri="{FF2B5EF4-FFF2-40B4-BE49-F238E27FC236}">
                  <a16:creationId xmlns:a16="http://schemas.microsoft.com/office/drawing/2014/main" id="{FB713451-74F5-1968-FF8E-66685514BD8B}"/>
                </a:ext>
              </a:extLst>
            </p:cNvPr>
            <p:cNvSpPr txBox="1"/>
            <p:nvPr/>
          </p:nvSpPr>
          <p:spPr>
            <a:xfrm rot="16200000">
              <a:off x="5845645" y="9715540"/>
              <a:ext cx="803425" cy="169277"/>
            </a:xfrm>
            <a:prstGeom prst="rect">
              <a:avLst/>
            </a:prstGeom>
            <a:noFill/>
          </p:spPr>
          <p:txBody>
            <a:bodyPr wrap="square" rtlCol="0">
              <a:spAutoFit/>
            </a:bodyPr>
            <a:lstStyle/>
            <a:p>
              <a:pPr algn="r"/>
              <a:r>
                <a:rPr lang="en-US" sz="500" dirty="0"/>
                <a:t>p18-CD8 TEM-C8</a:t>
              </a:r>
            </a:p>
          </p:txBody>
        </p:sp>
        <p:sp>
          <p:nvSpPr>
            <p:cNvPr id="880" name="TextBox 879">
              <a:extLst>
                <a:ext uri="{FF2B5EF4-FFF2-40B4-BE49-F238E27FC236}">
                  <a16:creationId xmlns:a16="http://schemas.microsoft.com/office/drawing/2014/main" id="{932E9F0A-AE79-1E28-0CBB-95BCD43B590F}"/>
                </a:ext>
              </a:extLst>
            </p:cNvPr>
            <p:cNvSpPr txBox="1"/>
            <p:nvPr/>
          </p:nvSpPr>
          <p:spPr>
            <a:xfrm rot="16200000">
              <a:off x="5689100" y="9715540"/>
              <a:ext cx="803425" cy="169277"/>
            </a:xfrm>
            <a:prstGeom prst="rect">
              <a:avLst/>
            </a:prstGeom>
            <a:noFill/>
          </p:spPr>
          <p:txBody>
            <a:bodyPr wrap="square" rtlCol="0">
              <a:spAutoFit/>
            </a:bodyPr>
            <a:lstStyle/>
            <a:p>
              <a:pPr algn="r"/>
              <a:r>
                <a:rPr lang="en-US" sz="500" dirty="0"/>
                <a:t>p18-CD8 TEM-C7</a:t>
              </a:r>
            </a:p>
          </p:txBody>
        </p:sp>
        <p:grpSp>
          <p:nvGrpSpPr>
            <p:cNvPr id="590" name="Group 589">
              <a:extLst>
                <a:ext uri="{FF2B5EF4-FFF2-40B4-BE49-F238E27FC236}">
                  <a16:creationId xmlns:a16="http://schemas.microsoft.com/office/drawing/2014/main" id="{E449CE58-0CDD-715C-C220-C6AA46BFB3AF}"/>
                </a:ext>
              </a:extLst>
            </p:cNvPr>
            <p:cNvGrpSpPr>
              <a:grpSpLocks noChangeAspect="1"/>
            </p:cNvGrpSpPr>
            <p:nvPr/>
          </p:nvGrpSpPr>
          <p:grpSpPr>
            <a:xfrm>
              <a:off x="6730874" y="7871737"/>
              <a:ext cx="733896" cy="926964"/>
              <a:chOff x="6735927" y="7551041"/>
              <a:chExt cx="865468" cy="1093148"/>
            </a:xfrm>
          </p:grpSpPr>
          <p:sp>
            <p:nvSpPr>
              <p:cNvPr id="882" name="TextBox 881">
                <a:extLst>
                  <a:ext uri="{FF2B5EF4-FFF2-40B4-BE49-F238E27FC236}">
                    <a16:creationId xmlns:a16="http://schemas.microsoft.com/office/drawing/2014/main" id="{114617B8-DAAF-1CB5-AD2D-CEF5660E80F2}"/>
                  </a:ext>
                </a:extLst>
              </p:cNvPr>
              <p:cNvSpPr txBox="1"/>
              <p:nvPr/>
            </p:nvSpPr>
            <p:spPr>
              <a:xfrm>
                <a:off x="6735927" y="7551041"/>
                <a:ext cx="865468" cy="199625"/>
              </a:xfrm>
              <a:prstGeom prst="rect">
                <a:avLst/>
              </a:prstGeom>
              <a:noFill/>
            </p:spPr>
            <p:txBody>
              <a:bodyPr wrap="square" rtlCol="0">
                <a:spAutoFit/>
              </a:bodyPr>
              <a:lstStyle/>
              <a:p>
                <a:r>
                  <a:rPr lang="en-US" sz="500" dirty="0"/>
                  <a:t>Gene Expression</a:t>
                </a:r>
              </a:p>
            </p:txBody>
          </p:sp>
          <p:grpSp>
            <p:nvGrpSpPr>
              <p:cNvPr id="533" name="Group 532">
                <a:extLst>
                  <a:ext uri="{FF2B5EF4-FFF2-40B4-BE49-F238E27FC236}">
                    <a16:creationId xmlns:a16="http://schemas.microsoft.com/office/drawing/2014/main" id="{BE128708-D2D5-0E58-0F8A-BC8675FAA51D}"/>
                  </a:ext>
                </a:extLst>
              </p:cNvPr>
              <p:cNvGrpSpPr/>
              <p:nvPr/>
            </p:nvGrpSpPr>
            <p:grpSpPr>
              <a:xfrm>
                <a:off x="6917488" y="7672827"/>
                <a:ext cx="325461" cy="971362"/>
                <a:chOff x="6817596" y="7657459"/>
                <a:chExt cx="325461" cy="971362"/>
              </a:xfrm>
            </p:grpSpPr>
            <p:pic>
              <p:nvPicPr>
                <p:cNvPr id="881" name="Picture 880">
                  <a:extLst>
                    <a:ext uri="{FF2B5EF4-FFF2-40B4-BE49-F238E27FC236}">
                      <a16:creationId xmlns:a16="http://schemas.microsoft.com/office/drawing/2014/main" id="{994770C6-7D4A-4A56-D5AA-CE1A59AA7AEE}"/>
                    </a:ext>
                  </a:extLst>
                </p:cNvPr>
                <p:cNvPicPr>
                  <a:picLocks noChangeAspect="1"/>
                </p:cNvPicPr>
                <p:nvPr/>
              </p:nvPicPr>
              <p:blipFill>
                <a:blip r:embed="rId20"/>
                <a:srcRect l="58734" t="2232" r="37216" b="57601"/>
                <a:stretch>
                  <a:fillRect/>
                </a:stretch>
              </p:blipFill>
              <p:spPr>
                <a:xfrm>
                  <a:off x="6817596" y="7741393"/>
                  <a:ext cx="111418" cy="887428"/>
                </a:xfrm>
                <a:prstGeom prst="rect">
                  <a:avLst/>
                </a:prstGeom>
              </p:spPr>
            </p:pic>
            <p:sp>
              <p:nvSpPr>
                <p:cNvPr id="52" name="TextBox 51">
                  <a:extLst>
                    <a:ext uri="{FF2B5EF4-FFF2-40B4-BE49-F238E27FC236}">
                      <a16:creationId xmlns:a16="http://schemas.microsoft.com/office/drawing/2014/main" id="{0C7E5980-01FF-E656-D2E7-84F9242037A1}"/>
                    </a:ext>
                  </a:extLst>
                </p:cNvPr>
                <p:cNvSpPr txBox="1"/>
                <p:nvPr/>
              </p:nvSpPr>
              <p:spPr>
                <a:xfrm>
                  <a:off x="6852593" y="7657459"/>
                  <a:ext cx="290464" cy="169277"/>
                </a:xfrm>
                <a:prstGeom prst="rect">
                  <a:avLst/>
                </a:prstGeom>
                <a:noFill/>
              </p:spPr>
              <p:txBody>
                <a:bodyPr wrap="none" rtlCol="0">
                  <a:spAutoFit/>
                </a:bodyPr>
                <a:lstStyle/>
                <a:p>
                  <a:r>
                    <a:rPr lang="en-US" sz="500" dirty="0"/>
                    <a:t>120</a:t>
                  </a:r>
                </a:p>
              </p:txBody>
            </p:sp>
            <p:sp>
              <p:nvSpPr>
                <p:cNvPr id="53" name="TextBox 52">
                  <a:extLst>
                    <a:ext uri="{FF2B5EF4-FFF2-40B4-BE49-F238E27FC236}">
                      <a16:creationId xmlns:a16="http://schemas.microsoft.com/office/drawing/2014/main" id="{5CEB3EDF-FF9C-E2E6-2E96-89BABD67D17D}"/>
                    </a:ext>
                  </a:extLst>
                </p:cNvPr>
                <p:cNvSpPr txBox="1"/>
                <p:nvPr/>
              </p:nvSpPr>
              <p:spPr>
                <a:xfrm>
                  <a:off x="6852593" y="7790009"/>
                  <a:ext cx="290464" cy="169277"/>
                </a:xfrm>
                <a:prstGeom prst="rect">
                  <a:avLst/>
                </a:prstGeom>
                <a:noFill/>
              </p:spPr>
              <p:txBody>
                <a:bodyPr wrap="none" rtlCol="0">
                  <a:spAutoFit/>
                </a:bodyPr>
                <a:lstStyle/>
                <a:p>
                  <a:r>
                    <a:rPr lang="en-US" sz="500" dirty="0"/>
                    <a:t>100</a:t>
                  </a:r>
                </a:p>
              </p:txBody>
            </p:sp>
            <p:sp>
              <p:nvSpPr>
                <p:cNvPr id="512" name="TextBox 511">
                  <a:extLst>
                    <a:ext uri="{FF2B5EF4-FFF2-40B4-BE49-F238E27FC236}">
                      <a16:creationId xmlns:a16="http://schemas.microsoft.com/office/drawing/2014/main" id="{429BA521-3CC6-0B0D-E7AC-1E12FDDAF3AF}"/>
                    </a:ext>
                  </a:extLst>
                </p:cNvPr>
                <p:cNvSpPr txBox="1"/>
                <p:nvPr/>
              </p:nvSpPr>
              <p:spPr>
                <a:xfrm>
                  <a:off x="6852593" y="7922559"/>
                  <a:ext cx="255198" cy="169277"/>
                </a:xfrm>
                <a:prstGeom prst="rect">
                  <a:avLst/>
                </a:prstGeom>
                <a:noFill/>
              </p:spPr>
              <p:txBody>
                <a:bodyPr wrap="none" rtlCol="0">
                  <a:spAutoFit/>
                </a:bodyPr>
                <a:lstStyle/>
                <a:p>
                  <a:r>
                    <a:rPr lang="en-US" sz="500" dirty="0"/>
                    <a:t>80</a:t>
                  </a:r>
                </a:p>
              </p:txBody>
            </p:sp>
            <p:sp>
              <p:nvSpPr>
                <p:cNvPr id="522" name="TextBox 521">
                  <a:extLst>
                    <a:ext uri="{FF2B5EF4-FFF2-40B4-BE49-F238E27FC236}">
                      <a16:creationId xmlns:a16="http://schemas.microsoft.com/office/drawing/2014/main" id="{8BC51DD4-2868-E96F-BA9F-486787CEE57D}"/>
                    </a:ext>
                  </a:extLst>
                </p:cNvPr>
                <p:cNvSpPr txBox="1"/>
                <p:nvPr/>
              </p:nvSpPr>
              <p:spPr>
                <a:xfrm>
                  <a:off x="6852593" y="8055109"/>
                  <a:ext cx="255198" cy="169277"/>
                </a:xfrm>
                <a:prstGeom prst="rect">
                  <a:avLst/>
                </a:prstGeom>
                <a:noFill/>
              </p:spPr>
              <p:txBody>
                <a:bodyPr wrap="none" rtlCol="0">
                  <a:spAutoFit/>
                </a:bodyPr>
                <a:lstStyle/>
                <a:p>
                  <a:r>
                    <a:rPr lang="en-US" sz="500" dirty="0"/>
                    <a:t>60</a:t>
                  </a:r>
                </a:p>
              </p:txBody>
            </p:sp>
            <p:sp>
              <p:nvSpPr>
                <p:cNvPr id="525" name="TextBox 524">
                  <a:extLst>
                    <a:ext uri="{FF2B5EF4-FFF2-40B4-BE49-F238E27FC236}">
                      <a16:creationId xmlns:a16="http://schemas.microsoft.com/office/drawing/2014/main" id="{39D23D52-E6F4-8EDF-A225-89D4CF45467C}"/>
                    </a:ext>
                  </a:extLst>
                </p:cNvPr>
                <p:cNvSpPr txBox="1"/>
                <p:nvPr/>
              </p:nvSpPr>
              <p:spPr>
                <a:xfrm>
                  <a:off x="6852593" y="8187659"/>
                  <a:ext cx="255198" cy="169277"/>
                </a:xfrm>
                <a:prstGeom prst="rect">
                  <a:avLst/>
                </a:prstGeom>
                <a:noFill/>
              </p:spPr>
              <p:txBody>
                <a:bodyPr wrap="none" rtlCol="0">
                  <a:spAutoFit/>
                </a:bodyPr>
                <a:lstStyle/>
                <a:p>
                  <a:r>
                    <a:rPr lang="en-US" sz="500" dirty="0"/>
                    <a:t>40</a:t>
                  </a:r>
                </a:p>
              </p:txBody>
            </p:sp>
            <p:sp>
              <p:nvSpPr>
                <p:cNvPr id="526" name="TextBox 525">
                  <a:extLst>
                    <a:ext uri="{FF2B5EF4-FFF2-40B4-BE49-F238E27FC236}">
                      <a16:creationId xmlns:a16="http://schemas.microsoft.com/office/drawing/2014/main" id="{B326667C-D64B-5BB3-1ACA-0FD34E342211}"/>
                    </a:ext>
                  </a:extLst>
                </p:cNvPr>
                <p:cNvSpPr txBox="1"/>
                <p:nvPr/>
              </p:nvSpPr>
              <p:spPr>
                <a:xfrm>
                  <a:off x="6852593" y="8320209"/>
                  <a:ext cx="255198" cy="169277"/>
                </a:xfrm>
                <a:prstGeom prst="rect">
                  <a:avLst/>
                </a:prstGeom>
                <a:noFill/>
              </p:spPr>
              <p:txBody>
                <a:bodyPr wrap="none" rtlCol="0">
                  <a:spAutoFit/>
                </a:bodyPr>
                <a:lstStyle/>
                <a:p>
                  <a:r>
                    <a:rPr lang="en-US" sz="500" dirty="0"/>
                    <a:t>20</a:t>
                  </a:r>
                </a:p>
              </p:txBody>
            </p:sp>
            <p:sp>
              <p:nvSpPr>
                <p:cNvPr id="528" name="TextBox 527">
                  <a:extLst>
                    <a:ext uri="{FF2B5EF4-FFF2-40B4-BE49-F238E27FC236}">
                      <a16:creationId xmlns:a16="http://schemas.microsoft.com/office/drawing/2014/main" id="{60B1E772-AFFA-29D2-5EF9-BAEFF02ED1B6}"/>
                    </a:ext>
                  </a:extLst>
                </p:cNvPr>
                <p:cNvSpPr txBox="1"/>
                <p:nvPr/>
              </p:nvSpPr>
              <p:spPr>
                <a:xfrm>
                  <a:off x="6852593" y="8452757"/>
                  <a:ext cx="219932" cy="169277"/>
                </a:xfrm>
                <a:prstGeom prst="rect">
                  <a:avLst/>
                </a:prstGeom>
                <a:noFill/>
              </p:spPr>
              <p:txBody>
                <a:bodyPr wrap="none" rtlCol="0">
                  <a:spAutoFit/>
                </a:bodyPr>
                <a:lstStyle/>
                <a:p>
                  <a:r>
                    <a:rPr lang="en-US" sz="500" dirty="0"/>
                    <a:t>0</a:t>
                  </a:r>
                </a:p>
              </p:txBody>
            </p:sp>
          </p:grpSp>
        </p:grpSp>
        <p:sp>
          <p:nvSpPr>
            <p:cNvPr id="587" name="TextBox 586">
              <a:extLst>
                <a:ext uri="{FF2B5EF4-FFF2-40B4-BE49-F238E27FC236}">
                  <a16:creationId xmlns:a16="http://schemas.microsoft.com/office/drawing/2014/main" id="{481C93E4-AFC5-0952-313A-1B71D6718A85}"/>
                </a:ext>
              </a:extLst>
            </p:cNvPr>
            <p:cNvSpPr txBox="1"/>
            <p:nvPr/>
          </p:nvSpPr>
          <p:spPr>
            <a:xfrm>
              <a:off x="6247321" y="7585517"/>
              <a:ext cx="646655" cy="1938992"/>
            </a:xfrm>
            <a:prstGeom prst="rect">
              <a:avLst/>
            </a:prstGeom>
            <a:noFill/>
          </p:spPr>
          <p:txBody>
            <a:bodyPr wrap="square" rtlCol="0">
              <a:spAutoFit/>
            </a:bodyPr>
            <a:lstStyle/>
            <a:p>
              <a:pPr>
                <a:lnSpc>
                  <a:spcPct val="80000"/>
                </a:lnSpc>
              </a:pPr>
              <a:r>
                <a:rPr lang="en-US" sz="500" i="1" dirty="0"/>
                <a:t>IMMP1L</a:t>
              </a:r>
            </a:p>
            <a:p>
              <a:pPr>
                <a:lnSpc>
                  <a:spcPct val="80000"/>
                </a:lnSpc>
              </a:pPr>
              <a:r>
                <a:rPr lang="en-US" sz="500" i="1" dirty="0"/>
                <a:t>TNFAIP3</a:t>
              </a:r>
            </a:p>
            <a:p>
              <a:pPr>
                <a:lnSpc>
                  <a:spcPct val="80000"/>
                </a:lnSpc>
              </a:pPr>
              <a:r>
                <a:rPr lang="en-US" sz="500" i="1" dirty="0"/>
                <a:t>SMAD7</a:t>
              </a:r>
            </a:p>
            <a:p>
              <a:pPr>
                <a:lnSpc>
                  <a:spcPct val="80000"/>
                </a:lnSpc>
              </a:pPr>
              <a:r>
                <a:rPr lang="en-US" sz="500" i="1" dirty="0"/>
                <a:t>IL6ST</a:t>
              </a:r>
            </a:p>
            <a:p>
              <a:pPr>
                <a:lnSpc>
                  <a:spcPct val="80000"/>
                </a:lnSpc>
              </a:pPr>
              <a:r>
                <a:rPr lang="en-US" sz="500" i="1" dirty="0"/>
                <a:t>ADAMTS1</a:t>
              </a:r>
            </a:p>
            <a:p>
              <a:pPr>
                <a:lnSpc>
                  <a:spcPct val="80000"/>
                </a:lnSpc>
              </a:pPr>
              <a:r>
                <a:rPr lang="en-US" sz="500" i="1" dirty="0"/>
                <a:t>CCL4L2</a:t>
              </a:r>
            </a:p>
            <a:p>
              <a:pPr>
                <a:lnSpc>
                  <a:spcPct val="80000"/>
                </a:lnSpc>
              </a:pPr>
              <a:r>
                <a:rPr lang="en-US" sz="500" i="1" dirty="0"/>
                <a:t>ADAMTS10</a:t>
              </a:r>
            </a:p>
            <a:p>
              <a:pPr>
                <a:lnSpc>
                  <a:spcPct val="80000"/>
                </a:lnSpc>
              </a:pPr>
              <a:r>
                <a:rPr lang="en-US" sz="500" i="1" dirty="0"/>
                <a:t>SKIL</a:t>
              </a:r>
            </a:p>
            <a:p>
              <a:pPr>
                <a:lnSpc>
                  <a:spcPct val="80000"/>
                </a:lnSpc>
              </a:pPr>
              <a:r>
                <a:rPr lang="en-US" sz="500" i="1" dirty="0"/>
                <a:t>CCL28</a:t>
              </a:r>
            </a:p>
            <a:p>
              <a:pPr>
                <a:lnSpc>
                  <a:spcPct val="80000"/>
                </a:lnSpc>
              </a:pPr>
              <a:r>
                <a:rPr lang="en-US" sz="500" i="1" dirty="0"/>
                <a:t>IL18BP</a:t>
              </a:r>
            </a:p>
            <a:p>
              <a:pPr>
                <a:lnSpc>
                  <a:spcPct val="80000"/>
                </a:lnSpc>
              </a:pPr>
              <a:r>
                <a:rPr lang="en-US" sz="500" i="1" dirty="0"/>
                <a:t>IFNG</a:t>
              </a:r>
            </a:p>
            <a:p>
              <a:pPr>
                <a:lnSpc>
                  <a:spcPct val="80000"/>
                </a:lnSpc>
              </a:pPr>
              <a:r>
                <a:rPr lang="en-US" sz="500" i="1" dirty="0"/>
                <a:t>NOTCH2</a:t>
              </a:r>
            </a:p>
            <a:p>
              <a:pPr>
                <a:lnSpc>
                  <a:spcPct val="80000"/>
                </a:lnSpc>
              </a:pPr>
              <a:r>
                <a:rPr lang="en-US" sz="500" i="1" dirty="0"/>
                <a:t>TNFAIP8L1</a:t>
              </a:r>
            </a:p>
            <a:p>
              <a:pPr>
                <a:lnSpc>
                  <a:spcPct val="80000"/>
                </a:lnSpc>
              </a:pPr>
              <a:r>
                <a:rPr lang="en-US" sz="500" i="1" dirty="0"/>
                <a:t>XCL1</a:t>
              </a:r>
            </a:p>
            <a:p>
              <a:pPr>
                <a:lnSpc>
                  <a:spcPct val="80000"/>
                </a:lnSpc>
              </a:pPr>
              <a:r>
                <a:rPr lang="en-US" sz="500" i="1" dirty="0"/>
                <a:t>TNF</a:t>
              </a:r>
            </a:p>
            <a:p>
              <a:pPr>
                <a:lnSpc>
                  <a:spcPct val="80000"/>
                </a:lnSpc>
              </a:pPr>
              <a:r>
                <a:rPr lang="en-US" sz="500" i="1" dirty="0"/>
                <a:t>TNFAIP8L2</a:t>
              </a:r>
            </a:p>
            <a:p>
              <a:pPr>
                <a:lnSpc>
                  <a:spcPct val="80000"/>
                </a:lnSpc>
              </a:pPr>
              <a:r>
                <a:rPr lang="en-US" sz="500" i="1" dirty="0"/>
                <a:t>PDGFD</a:t>
              </a:r>
            </a:p>
            <a:p>
              <a:pPr>
                <a:lnSpc>
                  <a:spcPct val="80000"/>
                </a:lnSpc>
              </a:pPr>
              <a:r>
                <a:rPr lang="en-US" sz="500" i="1" dirty="0"/>
                <a:t>TNFSF14</a:t>
              </a:r>
            </a:p>
            <a:p>
              <a:pPr>
                <a:lnSpc>
                  <a:spcPct val="80000"/>
                </a:lnSpc>
              </a:pPr>
              <a:r>
                <a:rPr lang="en-US" sz="500" i="1" dirty="0"/>
                <a:t>MMP25−AS1</a:t>
              </a:r>
            </a:p>
            <a:p>
              <a:pPr>
                <a:lnSpc>
                  <a:spcPct val="80000"/>
                </a:lnSpc>
              </a:pPr>
              <a:r>
                <a:rPr lang="en-US" sz="500" i="1" dirty="0"/>
                <a:t>TNFSF10</a:t>
              </a:r>
            </a:p>
            <a:p>
              <a:pPr>
                <a:lnSpc>
                  <a:spcPct val="80000"/>
                </a:lnSpc>
              </a:pPr>
              <a:r>
                <a:rPr lang="en-US" sz="500" i="1" dirty="0"/>
                <a:t>TNFAIP8</a:t>
              </a:r>
            </a:p>
            <a:p>
              <a:pPr>
                <a:lnSpc>
                  <a:spcPct val="80000"/>
                </a:lnSpc>
              </a:pPr>
              <a:r>
                <a:rPr lang="en-US" sz="500" i="1" dirty="0"/>
                <a:t>IL16</a:t>
              </a:r>
            </a:p>
            <a:p>
              <a:pPr>
                <a:lnSpc>
                  <a:spcPct val="80000"/>
                </a:lnSpc>
              </a:pPr>
              <a:r>
                <a:rPr lang="en-US" sz="500" i="1" dirty="0"/>
                <a:t>TGFBR2</a:t>
              </a:r>
            </a:p>
            <a:p>
              <a:pPr>
                <a:lnSpc>
                  <a:spcPct val="80000"/>
                </a:lnSpc>
              </a:pPr>
              <a:r>
                <a:rPr lang="en-US" sz="500" i="1" dirty="0"/>
                <a:t>TGFBR1</a:t>
              </a:r>
            </a:p>
            <a:p>
              <a:pPr>
                <a:lnSpc>
                  <a:spcPct val="80000"/>
                </a:lnSpc>
              </a:pPr>
              <a:r>
                <a:rPr lang="en-US" sz="500" i="1" dirty="0"/>
                <a:t>CCL3</a:t>
              </a:r>
            </a:p>
            <a:p>
              <a:pPr>
                <a:lnSpc>
                  <a:spcPct val="80000"/>
                </a:lnSpc>
              </a:pPr>
              <a:r>
                <a:rPr lang="en-US" sz="500" i="1" dirty="0"/>
                <a:t>XCL2</a:t>
              </a:r>
            </a:p>
            <a:p>
              <a:pPr>
                <a:lnSpc>
                  <a:spcPct val="80000"/>
                </a:lnSpc>
              </a:pPr>
              <a:r>
                <a:rPr lang="en-US" sz="500" i="1" dirty="0"/>
                <a:t>SMAD2</a:t>
              </a:r>
            </a:p>
            <a:p>
              <a:pPr>
                <a:lnSpc>
                  <a:spcPct val="80000"/>
                </a:lnSpc>
              </a:pPr>
              <a:r>
                <a:rPr lang="en-US" sz="500" i="1" dirty="0"/>
                <a:t>MMP23B</a:t>
              </a:r>
            </a:p>
            <a:p>
              <a:pPr>
                <a:lnSpc>
                  <a:spcPct val="80000"/>
                </a:lnSpc>
              </a:pPr>
              <a:r>
                <a:rPr lang="en-US" sz="500" i="1" dirty="0"/>
                <a:t>MMP24OS</a:t>
              </a:r>
            </a:p>
            <a:p>
              <a:pPr>
                <a:lnSpc>
                  <a:spcPct val="80000"/>
                </a:lnSpc>
              </a:pPr>
              <a:r>
                <a:rPr lang="en-US" sz="500" i="1" dirty="0"/>
                <a:t>TNFSF12</a:t>
              </a:r>
            </a:p>
          </p:txBody>
        </p:sp>
        <p:pic>
          <p:nvPicPr>
            <p:cNvPr id="538" name="Picture 537">
              <a:extLst>
                <a:ext uri="{FF2B5EF4-FFF2-40B4-BE49-F238E27FC236}">
                  <a16:creationId xmlns:a16="http://schemas.microsoft.com/office/drawing/2014/main" id="{01F25702-BF08-9DAB-CB75-06C821E5BB80}"/>
                </a:ext>
              </a:extLst>
            </p:cNvPr>
            <p:cNvPicPr>
              <a:picLocks noChangeAspect="1"/>
            </p:cNvPicPr>
            <p:nvPr/>
          </p:nvPicPr>
          <p:blipFill>
            <a:blip r:embed="rId23"/>
            <a:srcRect l="31646" t="18046" r="49256" b="33684"/>
            <a:stretch>
              <a:fillRect/>
            </a:stretch>
          </p:blipFill>
          <p:spPr>
            <a:xfrm>
              <a:off x="5592037" y="7599389"/>
              <a:ext cx="738014" cy="186537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Google Shape;527;p4">
            <a:extLst>
              <a:ext uri="{FF2B5EF4-FFF2-40B4-BE49-F238E27FC236}">
                <a16:creationId xmlns:a16="http://schemas.microsoft.com/office/drawing/2014/main" id="{F4D7DC55-46BC-6A7F-5E71-1B23BBD66111}"/>
              </a:ext>
            </a:extLst>
          </p:cNvPr>
          <p:cNvSpPr/>
          <p:nvPr/>
        </p:nvSpPr>
        <p:spPr>
          <a:xfrm>
            <a:off x="145589" y="482544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 name="Google Shape;529;p4">
            <a:extLst>
              <a:ext uri="{FF2B5EF4-FFF2-40B4-BE49-F238E27FC236}">
                <a16:creationId xmlns:a16="http://schemas.microsoft.com/office/drawing/2014/main" id="{CEEC559A-47A1-CD56-FDB3-39516FBC8E29}"/>
              </a:ext>
            </a:extLst>
          </p:cNvPr>
          <p:cNvSpPr txBox="1"/>
          <p:nvPr/>
        </p:nvSpPr>
        <p:spPr>
          <a:xfrm>
            <a:off x="441687" y="4824643"/>
            <a:ext cx="27575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5" name="Google Shape;529;p4">
            <a:extLst>
              <a:ext uri="{FF2B5EF4-FFF2-40B4-BE49-F238E27FC236}">
                <a16:creationId xmlns:a16="http://schemas.microsoft.com/office/drawing/2014/main" id="{C4E06F59-A6A8-AC18-AAD3-0AABFFF4273C}"/>
              </a:ext>
            </a:extLst>
          </p:cNvPr>
          <p:cNvSpPr txBox="1"/>
          <p:nvPr/>
        </p:nvSpPr>
        <p:spPr>
          <a:xfrm>
            <a:off x="377810" y="90766"/>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7" name="Google Shape;527;p4">
            <a:extLst>
              <a:ext uri="{FF2B5EF4-FFF2-40B4-BE49-F238E27FC236}">
                <a16:creationId xmlns:a16="http://schemas.microsoft.com/office/drawing/2014/main" id="{0D592B78-3F2F-0E84-2BBD-E1D85195F7D9}"/>
              </a:ext>
            </a:extLst>
          </p:cNvPr>
          <p:cNvSpPr/>
          <p:nvPr/>
        </p:nvSpPr>
        <p:spPr>
          <a:xfrm>
            <a:off x="81712" y="91572"/>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1" name="Google Shape;527;p4">
            <a:extLst>
              <a:ext uri="{FF2B5EF4-FFF2-40B4-BE49-F238E27FC236}">
                <a16:creationId xmlns:a16="http://schemas.microsoft.com/office/drawing/2014/main" id="{8A34496E-A27C-64B9-72E5-3FFFB4E562BF}"/>
              </a:ext>
            </a:extLst>
          </p:cNvPr>
          <p:cNvSpPr/>
          <p:nvPr/>
        </p:nvSpPr>
        <p:spPr>
          <a:xfrm>
            <a:off x="177053" y="781000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2" name="Google Shape;529;p4">
            <a:extLst>
              <a:ext uri="{FF2B5EF4-FFF2-40B4-BE49-F238E27FC236}">
                <a16:creationId xmlns:a16="http://schemas.microsoft.com/office/drawing/2014/main" id="{BAB89395-4C8F-4F45-E965-18646E240FE1}"/>
              </a:ext>
            </a:extLst>
          </p:cNvPr>
          <p:cNvSpPr txBox="1"/>
          <p:nvPr/>
        </p:nvSpPr>
        <p:spPr>
          <a:xfrm>
            <a:off x="473150" y="7809203"/>
            <a:ext cx="275757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individuals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 name="Google Shape;529;p4">
            <a:extLst>
              <a:ext uri="{FF2B5EF4-FFF2-40B4-BE49-F238E27FC236}">
                <a16:creationId xmlns:a16="http://schemas.microsoft.com/office/drawing/2014/main" id="{6D1C660E-8959-4636-7BF3-781142B0479C}"/>
              </a:ext>
            </a:extLst>
          </p:cNvPr>
          <p:cNvSpPr txBox="1"/>
          <p:nvPr/>
        </p:nvSpPr>
        <p:spPr>
          <a:xfrm>
            <a:off x="4108150" y="90766"/>
            <a:ext cx="3371444"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 name="Group 5">
            <a:extLst>
              <a:ext uri="{FF2B5EF4-FFF2-40B4-BE49-F238E27FC236}">
                <a16:creationId xmlns:a16="http://schemas.microsoft.com/office/drawing/2014/main" id="{CAB3D01E-BB5E-B912-11D8-CCE04EF4AE12}"/>
              </a:ext>
            </a:extLst>
          </p:cNvPr>
          <p:cNvGrpSpPr/>
          <p:nvPr/>
        </p:nvGrpSpPr>
        <p:grpSpPr>
          <a:xfrm>
            <a:off x="3919417" y="336947"/>
            <a:ext cx="3559105" cy="2314151"/>
            <a:chOff x="4878569" y="2954177"/>
            <a:chExt cx="2713445" cy="2314151"/>
          </a:xfrm>
        </p:grpSpPr>
        <p:pic>
          <p:nvPicPr>
            <p:cNvPr id="23" name="Picture 22" descr="A group of boxes with red and green dots&#10;&#10;Description automatically generated">
              <a:extLst>
                <a:ext uri="{FF2B5EF4-FFF2-40B4-BE49-F238E27FC236}">
                  <a16:creationId xmlns:a16="http://schemas.microsoft.com/office/drawing/2014/main" id="{C3F8458C-69EC-F08C-872B-F216D5276FC8}"/>
                </a:ext>
              </a:extLst>
            </p:cNvPr>
            <p:cNvPicPr>
              <a:picLocks noChangeAspect="1"/>
            </p:cNvPicPr>
            <p:nvPr/>
          </p:nvPicPr>
          <p:blipFill rotWithShape="1">
            <a:blip r:embed="rId3"/>
            <a:srcRect l="6494" t="8116" b="3964"/>
            <a:stretch/>
          </p:blipFill>
          <p:spPr>
            <a:xfrm>
              <a:off x="5237665" y="3190874"/>
              <a:ext cx="2354349" cy="2032045"/>
            </a:xfrm>
            <a:prstGeom prst="rect">
              <a:avLst/>
            </a:prstGeom>
          </p:spPr>
        </p:pic>
        <p:sp>
          <p:nvSpPr>
            <p:cNvPr id="24" name="TextBox 23">
              <a:extLst>
                <a:ext uri="{FF2B5EF4-FFF2-40B4-BE49-F238E27FC236}">
                  <a16:creationId xmlns:a16="http://schemas.microsoft.com/office/drawing/2014/main" id="{4A109A45-9865-62DD-E2D6-814F26F735B0}"/>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25" name="TextBox 24">
              <a:extLst>
                <a:ext uri="{FF2B5EF4-FFF2-40B4-BE49-F238E27FC236}">
                  <a16:creationId xmlns:a16="http://schemas.microsoft.com/office/drawing/2014/main" id="{B5A2465D-DA47-1682-2B84-83362EEA1C4E}"/>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26" name="TextBox 25">
              <a:extLst>
                <a:ext uri="{FF2B5EF4-FFF2-40B4-BE49-F238E27FC236}">
                  <a16:creationId xmlns:a16="http://schemas.microsoft.com/office/drawing/2014/main" id="{516B8F98-CF19-2302-1764-EC7277B249C7}"/>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27" name="Rectangle 26">
              <a:extLst>
                <a:ext uri="{FF2B5EF4-FFF2-40B4-BE49-F238E27FC236}">
                  <a16:creationId xmlns:a16="http://schemas.microsoft.com/office/drawing/2014/main" id="{6491D8E3-8908-2181-F629-BEFB296E2A32}"/>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8" name="TextBox 27">
              <a:extLst>
                <a:ext uri="{FF2B5EF4-FFF2-40B4-BE49-F238E27FC236}">
                  <a16:creationId xmlns:a16="http://schemas.microsoft.com/office/drawing/2014/main" id="{AECCE764-CC63-59D4-FF62-ACBB0660A758}"/>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29" name="Group 28">
              <a:extLst>
                <a:ext uri="{FF2B5EF4-FFF2-40B4-BE49-F238E27FC236}">
                  <a16:creationId xmlns:a16="http://schemas.microsoft.com/office/drawing/2014/main" id="{D3BE2F68-491A-A737-49FE-274E8C5C7979}"/>
                </a:ext>
              </a:extLst>
            </p:cNvPr>
            <p:cNvGrpSpPr/>
            <p:nvPr/>
          </p:nvGrpSpPr>
          <p:grpSpPr>
            <a:xfrm>
              <a:off x="4993095" y="3258958"/>
              <a:ext cx="309703" cy="784841"/>
              <a:chOff x="208074" y="3349793"/>
              <a:chExt cx="666694" cy="1436713"/>
            </a:xfrm>
          </p:grpSpPr>
          <p:sp>
            <p:nvSpPr>
              <p:cNvPr id="56" name="TextBox 55">
                <a:extLst>
                  <a:ext uri="{FF2B5EF4-FFF2-40B4-BE49-F238E27FC236}">
                    <a16:creationId xmlns:a16="http://schemas.microsoft.com/office/drawing/2014/main" id="{70AB35D4-85A6-2930-1D57-FD180972C6CB}"/>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57" name="TextBox 56">
                <a:extLst>
                  <a:ext uri="{FF2B5EF4-FFF2-40B4-BE49-F238E27FC236}">
                    <a16:creationId xmlns:a16="http://schemas.microsoft.com/office/drawing/2014/main" id="{2266E9AB-6BD6-020B-6D17-FBCF44C49ED6}"/>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58" name="TextBox 57">
                <a:extLst>
                  <a:ext uri="{FF2B5EF4-FFF2-40B4-BE49-F238E27FC236}">
                    <a16:creationId xmlns:a16="http://schemas.microsoft.com/office/drawing/2014/main" id="{6777F486-850F-E76A-0EB1-F41958B17BBF}"/>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59" name="TextBox 58">
                <a:extLst>
                  <a:ext uri="{FF2B5EF4-FFF2-40B4-BE49-F238E27FC236}">
                    <a16:creationId xmlns:a16="http://schemas.microsoft.com/office/drawing/2014/main" id="{D44FE04C-C10D-6719-081F-D8CCEA61704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30" name="TextBox 29">
              <a:extLst>
                <a:ext uri="{FF2B5EF4-FFF2-40B4-BE49-F238E27FC236}">
                  <a16:creationId xmlns:a16="http://schemas.microsoft.com/office/drawing/2014/main" id="{4C2784B1-1432-EB0D-F9A3-092841ABC88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31" name="TextBox 30">
              <a:extLst>
                <a:ext uri="{FF2B5EF4-FFF2-40B4-BE49-F238E27FC236}">
                  <a16:creationId xmlns:a16="http://schemas.microsoft.com/office/drawing/2014/main" id="{227B3653-AB9D-6D5B-72AF-10D9E6928403}"/>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32" name="TextBox 31">
              <a:extLst>
                <a:ext uri="{FF2B5EF4-FFF2-40B4-BE49-F238E27FC236}">
                  <a16:creationId xmlns:a16="http://schemas.microsoft.com/office/drawing/2014/main" id="{FD03FC36-D51C-0390-F4FF-ED4B7A315964}"/>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33" name="Rectangle 32">
              <a:extLst>
                <a:ext uri="{FF2B5EF4-FFF2-40B4-BE49-F238E27FC236}">
                  <a16:creationId xmlns:a16="http://schemas.microsoft.com/office/drawing/2014/main" id="{DBD85AD0-502C-18B9-7CC5-0376102C58C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4" name="Rectangle 33">
              <a:extLst>
                <a:ext uri="{FF2B5EF4-FFF2-40B4-BE49-F238E27FC236}">
                  <a16:creationId xmlns:a16="http://schemas.microsoft.com/office/drawing/2014/main" id="{A9C969A9-4548-BF6D-34D0-21F11BE2E3CA}"/>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5" name="TextBox 34">
              <a:extLst>
                <a:ext uri="{FF2B5EF4-FFF2-40B4-BE49-F238E27FC236}">
                  <a16:creationId xmlns:a16="http://schemas.microsoft.com/office/drawing/2014/main" id="{50EF89D7-45E6-7CC9-15D8-E5E8FBF8F474}"/>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36" name="TextBox 35">
              <a:extLst>
                <a:ext uri="{FF2B5EF4-FFF2-40B4-BE49-F238E27FC236}">
                  <a16:creationId xmlns:a16="http://schemas.microsoft.com/office/drawing/2014/main" id="{9DE1945E-8A2A-5AE8-916B-6205EA57DD75}"/>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37" name="TextBox 36">
              <a:extLst>
                <a:ext uri="{FF2B5EF4-FFF2-40B4-BE49-F238E27FC236}">
                  <a16:creationId xmlns:a16="http://schemas.microsoft.com/office/drawing/2014/main" id="{D2259D09-DBC0-C942-9C18-CE46C25D5767}"/>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38" name="TextBox 37">
              <a:extLst>
                <a:ext uri="{FF2B5EF4-FFF2-40B4-BE49-F238E27FC236}">
                  <a16:creationId xmlns:a16="http://schemas.microsoft.com/office/drawing/2014/main" id="{1CC015E5-FD07-759D-B0DB-517085793C31}"/>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39" name="TextBox 38">
              <a:extLst>
                <a:ext uri="{FF2B5EF4-FFF2-40B4-BE49-F238E27FC236}">
                  <a16:creationId xmlns:a16="http://schemas.microsoft.com/office/drawing/2014/main" id="{4BFFAA92-4EE7-97D1-C184-AEA18B2114F8}"/>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40" name="TextBox 39">
              <a:extLst>
                <a:ext uri="{FF2B5EF4-FFF2-40B4-BE49-F238E27FC236}">
                  <a16:creationId xmlns:a16="http://schemas.microsoft.com/office/drawing/2014/main" id="{52667F3D-F0A0-9632-40E8-31623A93ED0F}"/>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41" name="TextBox 40">
              <a:extLst>
                <a:ext uri="{FF2B5EF4-FFF2-40B4-BE49-F238E27FC236}">
                  <a16:creationId xmlns:a16="http://schemas.microsoft.com/office/drawing/2014/main" id="{F1169778-A572-C23A-9500-50244A75818C}"/>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42" name="TextBox 41">
              <a:extLst>
                <a:ext uri="{FF2B5EF4-FFF2-40B4-BE49-F238E27FC236}">
                  <a16:creationId xmlns:a16="http://schemas.microsoft.com/office/drawing/2014/main" id="{1D8905EF-5C7E-129E-FCE8-958BC220377C}"/>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43" name="TextBox 42">
              <a:extLst>
                <a:ext uri="{FF2B5EF4-FFF2-40B4-BE49-F238E27FC236}">
                  <a16:creationId xmlns:a16="http://schemas.microsoft.com/office/drawing/2014/main" id="{E06D58FE-0D1A-0F86-B760-E6162A7FAB1D}"/>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44" name="TextBox 43">
              <a:extLst>
                <a:ext uri="{FF2B5EF4-FFF2-40B4-BE49-F238E27FC236}">
                  <a16:creationId xmlns:a16="http://schemas.microsoft.com/office/drawing/2014/main" id="{9F59ABB7-7773-E792-3BD4-4090C8E4D4B8}"/>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45" name="TextBox 44">
              <a:extLst>
                <a:ext uri="{FF2B5EF4-FFF2-40B4-BE49-F238E27FC236}">
                  <a16:creationId xmlns:a16="http://schemas.microsoft.com/office/drawing/2014/main" id="{88F788CC-B2D7-2F52-826E-8C4FCF20A30D}"/>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A1AAC554-727E-A698-2DE7-D218DC864778}"/>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EBDB2045-C569-2242-939F-ADB7CB7C5CBC}"/>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48" name="TextBox 47">
              <a:extLst>
                <a:ext uri="{FF2B5EF4-FFF2-40B4-BE49-F238E27FC236}">
                  <a16:creationId xmlns:a16="http://schemas.microsoft.com/office/drawing/2014/main" id="{FCA18915-4E13-4CFC-3732-5FFA9683B732}"/>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49" name="TextBox 48">
              <a:extLst>
                <a:ext uri="{FF2B5EF4-FFF2-40B4-BE49-F238E27FC236}">
                  <a16:creationId xmlns:a16="http://schemas.microsoft.com/office/drawing/2014/main" id="{B8974CA6-AA4C-C28E-CD8A-4916C2359212}"/>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50" name="TextBox 49">
              <a:extLst>
                <a:ext uri="{FF2B5EF4-FFF2-40B4-BE49-F238E27FC236}">
                  <a16:creationId xmlns:a16="http://schemas.microsoft.com/office/drawing/2014/main" id="{1CC5087C-5504-65EF-7B96-33298D7B9882}"/>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51" name="Rectangle 50">
              <a:extLst>
                <a:ext uri="{FF2B5EF4-FFF2-40B4-BE49-F238E27FC236}">
                  <a16:creationId xmlns:a16="http://schemas.microsoft.com/office/drawing/2014/main" id="{B5C901DE-BD93-8D5C-7863-09DE49DBAB9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92AC86D-1569-46B6-CD18-372C68F0624D}"/>
                </a:ext>
              </a:extLst>
            </p:cNvPr>
            <p:cNvGrpSpPr/>
            <p:nvPr/>
          </p:nvGrpSpPr>
          <p:grpSpPr>
            <a:xfrm>
              <a:off x="5413709" y="4142667"/>
              <a:ext cx="2113683" cy="242205"/>
              <a:chOff x="5467684" y="4142667"/>
              <a:chExt cx="2113683" cy="242205"/>
            </a:xfrm>
          </p:grpSpPr>
          <p:sp>
            <p:nvSpPr>
              <p:cNvPr id="53" name="TextBox 52">
                <a:extLst>
                  <a:ext uri="{FF2B5EF4-FFF2-40B4-BE49-F238E27FC236}">
                    <a16:creationId xmlns:a16="http://schemas.microsoft.com/office/drawing/2014/main" id="{A6F5E561-8AF8-1DD3-A78F-56DD99901668}"/>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4" name="TextBox 53">
                <a:extLst>
                  <a:ext uri="{FF2B5EF4-FFF2-40B4-BE49-F238E27FC236}">
                    <a16:creationId xmlns:a16="http://schemas.microsoft.com/office/drawing/2014/main" id="{49B9EC8C-528C-1F65-5C4A-A0C3B749134B}"/>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5" name="TextBox 54">
                <a:extLst>
                  <a:ext uri="{FF2B5EF4-FFF2-40B4-BE49-F238E27FC236}">
                    <a16:creationId xmlns:a16="http://schemas.microsoft.com/office/drawing/2014/main" id="{E2B4F722-9A21-6E19-28BF-DC6F2B865B96}"/>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7" name="TextBox 6">
            <a:extLst>
              <a:ext uri="{FF2B5EF4-FFF2-40B4-BE49-F238E27FC236}">
                <a16:creationId xmlns:a16="http://schemas.microsoft.com/office/drawing/2014/main" id="{3A9A1B81-1B2E-612D-883B-557CC26042E0}"/>
              </a:ext>
            </a:extLst>
          </p:cNvPr>
          <p:cNvSpPr txBox="1"/>
          <p:nvPr/>
        </p:nvSpPr>
        <p:spPr>
          <a:xfrm>
            <a:off x="4642508" y="505701"/>
            <a:ext cx="621197" cy="246221"/>
          </a:xfrm>
          <a:prstGeom prst="rect">
            <a:avLst/>
          </a:prstGeom>
          <a:noFill/>
        </p:spPr>
        <p:txBody>
          <a:bodyPr wrap="square" rtlCol="0">
            <a:spAutoFit/>
          </a:bodyPr>
          <a:lstStyle/>
          <a:p>
            <a:r>
              <a:rPr lang="en-US" sz="1000" dirty="0"/>
              <a:t>****</a:t>
            </a:r>
          </a:p>
        </p:txBody>
      </p:sp>
      <p:sp>
        <p:nvSpPr>
          <p:cNvPr id="8" name="TextBox 7">
            <a:extLst>
              <a:ext uri="{FF2B5EF4-FFF2-40B4-BE49-F238E27FC236}">
                <a16:creationId xmlns:a16="http://schemas.microsoft.com/office/drawing/2014/main" id="{E16C0452-CDD3-97EE-0C42-E9CF96403A9F}"/>
              </a:ext>
            </a:extLst>
          </p:cNvPr>
          <p:cNvSpPr txBox="1"/>
          <p:nvPr/>
        </p:nvSpPr>
        <p:spPr>
          <a:xfrm>
            <a:off x="5790543" y="505701"/>
            <a:ext cx="621197" cy="246221"/>
          </a:xfrm>
          <a:prstGeom prst="rect">
            <a:avLst/>
          </a:prstGeom>
          <a:noFill/>
        </p:spPr>
        <p:txBody>
          <a:bodyPr wrap="square" rtlCol="0">
            <a:spAutoFit/>
          </a:bodyPr>
          <a:lstStyle/>
          <a:p>
            <a:r>
              <a:rPr lang="en-US" sz="1000" dirty="0"/>
              <a:t>***</a:t>
            </a:r>
          </a:p>
        </p:txBody>
      </p:sp>
      <p:sp>
        <p:nvSpPr>
          <p:cNvPr id="9" name="TextBox 8">
            <a:extLst>
              <a:ext uri="{FF2B5EF4-FFF2-40B4-BE49-F238E27FC236}">
                <a16:creationId xmlns:a16="http://schemas.microsoft.com/office/drawing/2014/main" id="{8F435F83-7AB0-C16C-AAC0-44319EA4F714}"/>
              </a:ext>
            </a:extLst>
          </p:cNvPr>
          <p:cNvSpPr txBox="1"/>
          <p:nvPr/>
        </p:nvSpPr>
        <p:spPr>
          <a:xfrm>
            <a:off x="6803241" y="505700"/>
            <a:ext cx="405303" cy="246221"/>
          </a:xfrm>
          <a:prstGeom prst="rect">
            <a:avLst/>
          </a:prstGeom>
          <a:noFill/>
        </p:spPr>
        <p:txBody>
          <a:bodyPr wrap="square" rtlCol="0">
            <a:spAutoFit/>
          </a:bodyPr>
          <a:lstStyle/>
          <a:p>
            <a:r>
              <a:rPr lang="en-US" sz="1000" dirty="0"/>
              <a:t>**</a:t>
            </a:r>
          </a:p>
        </p:txBody>
      </p:sp>
      <p:sp>
        <p:nvSpPr>
          <p:cNvPr id="10" name="TextBox 9">
            <a:extLst>
              <a:ext uri="{FF2B5EF4-FFF2-40B4-BE49-F238E27FC236}">
                <a16:creationId xmlns:a16="http://schemas.microsoft.com/office/drawing/2014/main" id="{2F192BDA-5576-0697-DC61-4D2A9048A4AF}"/>
              </a:ext>
            </a:extLst>
          </p:cNvPr>
          <p:cNvSpPr txBox="1"/>
          <p:nvPr/>
        </p:nvSpPr>
        <p:spPr>
          <a:xfrm>
            <a:off x="4693850" y="1651849"/>
            <a:ext cx="343920" cy="246221"/>
          </a:xfrm>
          <a:prstGeom prst="rect">
            <a:avLst/>
          </a:prstGeom>
          <a:noFill/>
        </p:spPr>
        <p:txBody>
          <a:bodyPr wrap="square" rtlCol="0">
            <a:spAutoFit/>
          </a:bodyPr>
          <a:lstStyle/>
          <a:p>
            <a:r>
              <a:rPr lang="en-US" sz="1000" dirty="0"/>
              <a:t>**</a:t>
            </a:r>
          </a:p>
        </p:txBody>
      </p:sp>
      <p:sp>
        <p:nvSpPr>
          <p:cNvPr id="11" name="TextBox 10">
            <a:extLst>
              <a:ext uri="{FF2B5EF4-FFF2-40B4-BE49-F238E27FC236}">
                <a16:creationId xmlns:a16="http://schemas.microsoft.com/office/drawing/2014/main" id="{3643E8FC-9A56-AA16-3C5B-AB5035AD4110}"/>
              </a:ext>
            </a:extLst>
          </p:cNvPr>
          <p:cNvSpPr txBox="1"/>
          <p:nvPr/>
        </p:nvSpPr>
        <p:spPr>
          <a:xfrm>
            <a:off x="5790543" y="1651848"/>
            <a:ext cx="343920" cy="246221"/>
          </a:xfrm>
          <a:prstGeom prst="rect">
            <a:avLst/>
          </a:prstGeom>
          <a:noFill/>
        </p:spPr>
        <p:txBody>
          <a:bodyPr wrap="square" rtlCol="0">
            <a:spAutoFit/>
          </a:bodyPr>
          <a:lstStyle/>
          <a:p>
            <a:r>
              <a:rPr lang="en-US" sz="1000" dirty="0"/>
              <a:t>**</a:t>
            </a:r>
          </a:p>
        </p:txBody>
      </p:sp>
      <p:sp>
        <p:nvSpPr>
          <p:cNvPr id="12" name="TextBox 11">
            <a:extLst>
              <a:ext uri="{FF2B5EF4-FFF2-40B4-BE49-F238E27FC236}">
                <a16:creationId xmlns:a16="http://schemas.microsoft.com/office/drawing/2014/main" id="{B1B3FF7F-17FE-2122-9798-98FF880FA903}"/>
              </a:ext>
            </a:extLst>
          </p:cNvPr>
          <p:cNvSpPr txBox="1"/>
          <p:nvPr/>
        </p:nvSpPr>
        <p:spPr>
          <a:xfrm>
            <a:off x="6842890" y="1651847"/>
            <a:ext cx="405303" cy="246221"/>
          </a:xfrm>
          <a:prstGeom prst="rect">
            <a:avLst/>
          </a:prstGeom>
          <a:noFill/>
        </p:spPr>
        <p:txBody>
          <a:bodyPr wrap="square" rtlCol="0">
            <a:spAutoFit/>
          </a:bodyPr>
          <a:lstStyle/>
          <a:p>
            <a:r>
              <a:rPr lang="en-US" sz="1000" dirty="0"/>
              <a:t>**</a:t>
            </a:r>
          </a:p>
        </p:txBody>
      </p:sp>
      <p:sp>
        <p:nvSpPr>
          <p:cNvPr id="13" name="Google Shape;527;p4">
            <a:extLst>
              <a:ext uri="{FF2B5EF4-FFF2-40B4-BE49-F238E27FC236}">
                <a16:creationId xmlns:a16="http://schemas.microsoft.com/office/drawing/2014/main" id="{65D94BCA-56B7-EB13-D854-22FDCD57375B}"/>
              </a:ext>
            </a:extLst>
          </p:cNvPr>
          <p:cNvSpPr/>
          <p:nvPr/>
        </p:nvSpPr>
        <p:spPr>
          <a:xfrm>
            <a:off x="3780382" y="95985"/>
            <a:ext cx="1666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 name="Group 90">
            <a:extLst>
              <a:ext uri="{FF2B5EF4-FFF2-40B4-BE49-F238E27FC236}">
                <a16:creationId xmlns:a16="http://schemas.microsoft.com/office/drawing/2014/main" id="{FD77C924-8F26-0E70-C2B6-DE36DFBA074A}"/>
              </a:ext>
            </a:extLst>
          </p:cNvPr>
          <p:cNvGrpSpPr/>
          <p:nvPr/>
        </p:nvGrpSpPr>
        <p:grpSpPr>
          <a:xfrm>
            <a:off x="4597848" y="2626618"/>
            <a:ext cx="1581577" cy="204461"/>
            <a:chOff x="4597848" y="2626618"/>
            <a:chExt cx="1581577" cy="204461"/>
          </a:xfrm>
        </p:grpSpPr>
        <p:grpSp>
          <p:nvGrpSpPr>
            <p:cNvPr id="16" name="Group 15">
              <a:extLst>
                <a:ext uri="{FF2B5EF4-FFF2-40B4-BE49-F238E27FC236}">
                  <a16:creationId xmlns:a16="http://schemas.microsoft.com/office/drawing/2014/main" id="{A1A0F138-5BEE-C462-8FCF-4B53F6D02F3D}"/>
                </a:ext>
              </a:extLst>
            </p:cNvPr>
            <p:cNvGrpSpPr/>
            <p:nvPr/>
          </p:nvGrpSpPr>
          <p:grpSpPr>
            <a:xfrm>
              <a:off x="4597848" y="2660685"/>
              <a:ext cx="85109" cy="119160"/>
              <a:chOff x="4957963" y="7447200"/>
              <a:chExt cx="91440" cy="119160"/>
            </a:xfrm>
          </p:grpSpPr>
          <p:sp>
            <p:nvSpPr>
              <p:cNvPr id="21" name="Rectangle 20">
                <a:extLst>
                  <a:ext uri="{FF2B5EF4-FFF2-40B4-BE49-F238E27FC236}">
                    <a16:creationId xmlns:a16="http://schemas.microsoft.com/office/drawing/2014/main" id="{E13F5383-B33A-10DF-C67A-43D2BAC94766}"/>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2" name="Straight Connector 21">
                <a:extLst>
                  <a:ext uri="{FF2B5EF4-FFF2-40B4-BE49-F238E27FC236}">
                    <a16:creationId xmlns:a16="http://schemas.microsoft.com/office/drawing/2014/main" id="{AE81E68B-444C-AC76-4E4F-D23F10753E1E}"/>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C8A167-8C93-3515-5037-D8985DFD84EE}"/>
                </a:ext>
              </a:extLst>
            </p:cNvPr>
            <p:cNvSpPr txBox="1"/>
            <p:nvPr/>
          </p:nvSpPr>
          <p:spPr>
            <a:xfrm>
              <a:off x="4664298" y="2626618"/>
              <a:ext cx="71576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90" name="Group 89">
              <a:extLst>
                <a:ext uri="{FF2B5EF4-FFF2-40B4-BE49-F238E27FC236}">
                  <a16:creationId xmlns:a16="http://schemas.microsoft.com/office/drawing/2014/main" id="{DC1EADF7-0389-86EC-1522-1E926786D37E}"/>
                </a:ext>
              </a:extLst>
            </p:cNvPr>
            <p:cNvGrpSpPr/>
            <p:nvPr/>
          </p:nvGrpSpPr>
          <p:grpSpPr>
            <a:xfrm>
              <a:off x="5135529" y="2631024"/>
              <a:ext cx="1043896" cy="200055"/>
              <a:chOff x="4597848" y="2797463"/>
              <a:chExt cx="1043896" cy="200055"/>
            </a:xfrm>
          </p:grpSpPr>
          <p:sp>
            <p:nvSpPr>
              <p:cNvPr id="15" name="TextBox 14">
                <a:extLst>
                  <a:ext uri="{FF2B5EF4-FFF2-40B4-BE49-F238E27FC236}">
                    <a16:creationId xmlns:a16="http://schemas.microsoft.com/office/drawing/2014/main" id="{7228831C-A660-1BA2-6067-CF5BF2053C97}"/>
                  </a:ext>
                </a:extLst>
              </p:cNvPr>
              <p:cNvSpPr txBox="1"/>
              <p:nvPr/>
            </p:nvSpPr>
            <p:spPr>
              <a:xfrm>
                <a:off x="4665082" y="2797463"/>
                <a:ext cx="97666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 name="Group 17">
                <a:extLst>
                  <a:ext uri="{FF2B5EF4-FFF2-40B4-BE49-F238E27FC236}">
                    <a16:creationId xmlns:a16="http://schemas.microsoft.com/office/drawing/2014/main" id="{B5217DA7-F581-0F71-6146-5CEAD857F5FB}"/>
                  </a:ext>
                </a:extLst>
              </p:cNvPr>
              <p:cNvGrpSpPr/>
              <p:nvPr/>
            </p:nvGrpSpPr>
            <p:grpSpPr>
              <a:xfrm>
                <a:off x="4597848" y="2827190"/>
                <a:ext cx="85109" cy="119160"/>
                <a:chOff x="4957963" y="7447200"/>
                <a:chExt cx="91440" cy="119160"/>
              </a:xfrm>
            </p:grpSpPr>
            <p:sp>
              <p:nvSpPr>
                <p:cNvPr id="19" name="Rectangle 18">
                  <a:extLst>
                    <a:ext uri="{FF2B5EF4-FFF2-40B4-BE49-F238E27FC236}">
                      <a16:creationId xmlns:a16="http://schemas.microsoft.com/office/drawing/2014/main" id="{BEF4BC64-0DD3-2CD5-208F-393E3A1B7022}"/>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0" name="Straight Connector 19">
                  <a:extLst>
                    <a:ext uri="{FF2B5EF4-FFF2-40B4-BE49-F238E27FC236}">
                      <a16:creationId xmlns:a16="http://schemas.microsoft.com/office/drawing/2014/main" id="{78D3A8A9-820D-2586-E29E-98D37D01FC16}"/>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grpSp>
      <p:grpSp>
        <p:nvGrpSpPr>
          <p:cNvPr id="70" name="Group 69">
            <a:extLst>
              <a:ext uri="{FF2B5EF4-FFF2-40B4-BE49-F238E27FC236}">
                <a16:creationId xmlns:a16="http://schemas.microsoft.com/office/drawing/2014/main" id="{9D728AAC-4273-9707-F8D6-0D423AA5B921}"/>
              </a:ext>
            </a:extLst>
          </p:cNvPr>
          <p:cNvGrpSpPr/>
          <p:nvPr/>
        </p:nvGrpSpPr>
        <p:grpSpPr>
          <a:xfrm>
            <a:off x="-2811743" y="7413654"/>
            <a:ext cx="2338474" cy="1812906"/>
            <a:chOff x="87387" y="2600740"/>
            <a:chExt cx="2338474" cy="1812906"/>
          </a:xfrm>
        </p:grpSpPr>
        <p:pic>
          <p:nvPicPr>
            <p:cNvPr id="135" name="Picture 134" descr="A screenshot of a graph&#10;&#10;Description automatically generated">
              <a:extLst>
                <a:ext uri="{FF2B5EF4-FFF2-40B4-BE49-F238E27FC236}">
                  <a16:creationId xmlns:a16="http://schemas.microsoft.com/office/drawing/2014/main" id="{4F5AD640-5202-1518-EDBB-F732C7984B32}"/>
                </a:ext>
              </a:extLst>
            </p:cNvPr>
            <p:cNvPicPr>
              <a:picLocks noChangeAspect="1"/>
            </p:cNvPicPr>
            <p:nvPr/>
          </p:nvPicPr>
          <p:blipFill>
            <a:blip r:embed="rId4"/>
            <a:srcRect l="56101" t="20063" b="6401"/>
            <a:stretch/>
          </p:blipFill>
          <p:spPr>
            <a:xfrm>
              <a:off x="618481" y="3020642"/>
              <a:ext cx="1305557" cy="1216152"/>
            </a:xfrm>
            <a:prstGeom prst="rect">
              <a:avLst/>
            </a:prstGeom>
          </p:spPr>
        </p:pic>
        <p:sp>
          <p:nvSpPr>
            <p:cNvPr id="136" name="Google Shape;527;p4">
              <a:extLst>
                <a:ext uri="{FF2B5EF4-FFF2-40B4-BE49-F238E27FC236}">
                  <a16:creationId xmlns:a16="http://schemas.microsoft.com/office/drawing/2014/main" id="{C6098796-F6D0-0D35-DCAF-085393E82E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37" name="Google Shape;529;p4">
              <a:extLst>
                <a:ext uri="{FF2B5EF4-FFF2-40B4-BE49-F238E27FC236}">
                  <a16:creationId xmlns:a16="http://schemas.microsoft.com/office/drawing/2014/main" id="{4B25CB38-0979-87D6-D0ED-3AC15AF81805}"/>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8" name="Group 137">
              <a:extLst>
                <a:ext uri="{FF2B5EF4-FFF2-40B4-BE49-F238E27FC236}">
                  <a16:creationId xmlns:a16="http://schemas.microsoft.com/office/drawing/2014/main" id="{A9A0E0C8-99D9-6125-A661-5043DE5CE62A}"/>
                </a:ext>
              </a:extLst>
            </p:cNvPr>
            <p:cNvGrpSpPr>
              <a:grpSpLocks noChangeAspect="1"/>
            </p:cNvGrpSpPr>
            <p:nvPr/>
          </p:nvGrpSpPr>
          <p:grpSpPr>
            <a:xfrm>
              <a:off x="167082" y="2910221"/>
              <a:ext cx="2006370" cy="1503425"/>
              <a:chOff x="2306714" y="3779876"/>
              <a:chExt cx="2372007" cy="1777408"/>
            </a:xfrm>
          </p:grpSpPr>
          <p:sp>
            <p:nvSpPr>
              <p:cNvPr id="139" name="Rectangle 138">
                <a:extLst>
                  <a:ext uri="{FF2B5EF4-FFF2-40B4-BE49-F238E27FC236}">
                    <a16:creationId xmlns:a16="http://schemas.microsoft.com/office/drawing/2014/main" id="{F7343DCD-C6D0-0E9A-7379-9399BA2DBA28}"/>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BA0DA87F-25B6-5013-1E49-4EB0216B097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141" name="TextBox 140">
                <a:extLst>
                  <a:ext uri="{FF2B5EF4-FFF2-40B4-BE49-F238E27FC236}">
                    <a16:creationId xmlns:a16="http://schemas.microsoft.com/office/drawing/2014/main" id="{1D74ECAF-8C14-376D-2E39-BA51047158AD}"/>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2" name="TextBox 141">
                <a:extLst>
                  <a:ext uri="{FF2B5EF4-FFF2-40B4-BE49-F238E27FC236}">
                    <a16:creationId xmlns:a16="http://schemas.microsoft.com/office/drawing/2014/main" id="{613AA16F-2A7C-C272-7C8C-B4569F1B22C5}"/>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143" name="TextBox 142">
                <a:extLst>
                  <a:ext uri="{FF2B5EF4-FFF2-40B4-BE49-F238E27FC236}">
                    <a16:creationId xmlns:a16="http://schemas.microsoft.com/office/drawing/2014/main" id="{AABAB1C3-2500-85FB-14FE-712B9039D42B}"/>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144" name="TextBox 143">
                <a:extLst>
                  <a:ext uri="{FF2B5EF4-FFF2-40B4-BE49-F238E27FC236}">
                    <a16:creationId xmlns:a16="http://schemas.microsoft.com/office/drawing/2014/main" id="{7971981F-C40D-988B-75C5-E1DA76159F88}"/>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145" name="TextBox 144">
                <a:extLst>
                  <a:ext uri="{FF2B5EF4-FFF2-40B4-BE49-F238E27FC236}">
                    <a16:creationId xmlns:a16="http://schemas.microsoft.com/office/drawing/2014/main" id="{05CEBFE0-39AC-EF48-1D26-129374D285C0}"/>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grpSp>
        <p:nvGrpSpPr>
          <p:cNvPr id="117" name="Group 116">
            <a:extLst>
              <a:ext uri="{FF2B5EF4-FFF2-40B4-BE49-F238E27FC236}">
                <a16:creationId xmlns:a16="http://schemas.microsoft.com/office/drawing/2014/main" id="{505343BD-2063-DA1F-C389-A8A93F259507}"/>
              </a:ext>
            </a:extLst>
          </p:cNvPr>
          <p:cNvGrpSpPr/>
          <p:nvPr/>
        </p:nvGrpSpPr>
        <p:grpSpPr>
          <a:xfrm>
            <a:off x="3863708" y="2978312"/>
            <a:ext cx="3845192" cy="250530"/>
            <a:chOff x="115078" y="3107487"/>
            <a:chExt cx="4686286" cy="250530"/>
          </a:xfrm>
        </p:grpSpPr>
        <p:sp>
          <p:nvSpPr>
            <p:cNvPr id="170" name="Google Shape;527;p4">
              <a:extLst>
                <a:ext uri="{FF2B5EF4-FFF2-40B4-BE49-F238E27FC236}">
                  <a16:creationId xmlns:a16="http://schemas.microsoft.com/office/drawing/2014/main" id="{7D74C99D-933B-A9D3-A656-A95618317617}"/>
                </a:ext>
              </a:extLst>
            </p:cNvPr>
            <p:cNvSpPr/>
            <p:nvPr/>
          </p:nvSpPr>
          <p:spPr>
            <a:xfrm>
              <a:off x="115078" y="3111836"/>
              <a:ext cx="19696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71" name="Google Shape;529;p4">
              <a:extLst>
                <a:ext uri="{FF2B5EF4-FFF2-40B4-BE49-F238E27FC236}">
                  <a16:creationId xmlns:a16="http://schemas.microsoft.com/office/drawing/2014/main" id="{5A4679C4-CF53-4978-CD7C-92DA48851C60}"/>
                </a:ext>
              </a:extLst>
            </p:cNvPr>
            <p:cNvSpPr txBox="1"/>
            <p:nvPr/>
          </p:nvSpPr>
          <p:spPr>
            <a:xfrm>
              <a:off x="360998" y="3107487"/>
              <a:ext cx="444036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At-Risk and ERAs</a:t>
              </a:r>
              <a:endParaRPr lang="en-US"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97" name="Group 196">
            <a:extLst>
              <a:ext uri="{FF2B5EF4-FFF2-40B4-BE49-F238E27FC236}">
                <a16:creationId xmlns:a16="http://schemas.microsoft.com/office/drawing/2014/main" id="{4C540C09-8153-18B8-4B77-7C394AFB4252}"/>
              </a:ext>
            </a:extLst>
          </p:cNvPr>
          <p:cNvGrpSpPr/>
          <p:nvPr/>
        </p:nvGrpSpPr>
        <p:grpSpPr>
          <a:xfrm>
            <a:off x="4089875" y="3267272"/>
            <a:ext cx="3476635" cy="1076135"/>
            <a:chOff x="4340692" y="6305254"/>
            <a:chExt cx="3476635" cy="1076135"/>
          </a:xfrm>
        </p:grpSpPr>
        <p:sp>
          <p:nvSpPr>
            <p:cNvPr id="119" name="TextBox 118">
              <a:extLst>
                <a:ext uri="{FF2B5EF4-FFF2-40B4-BE49-F238E27FC236}">
                  <a16:creationId xmlns:a16="http://schemas.microsoft.com/office/drawing/2014/main" id="{3117D275-C3F3-9BCD-16AB-02EB6FDC5C9B}"/>
                </a:ext>
              </a:extLst>
            </p:cNvPr>
            <p:cNvSpPr txBox="1"/>
            <p:nvPr/>
          </p:nvSpPr>
          <p:spPr>
            <a:xfrm>
              <a:off x="7121303" y="6305254"/>
              <a:ext cx="696024" cy="846386"/>
            </a:xfrm>
            <a:prstGeom prst="rect">
              <a:avLst/>
            </a:prstGeom>
            <a:noFill/>
          </p:spPr>
          <p:txBody>
            <a:bodyPr wrap="none" rtlCol="0">
              <a:spAutoFit/>
            </a:bodyPr>
            <a:lstStyle/>
            <a:p>
              <a:r>
                <a:rPr lang="en-US" sz="700" dirty="0"/>
                <a:t>B cell</a:t>
              </a:r>
            </a:p>
            <a:p>
              <a:r>
                <a:rPr lang="en-US" sz="700" dirty="0"/>
                <a:t>CD4 T Naive</a:t>
              </a:r>
            </a:p>
            <a:p>
              <a:r>
                <a:rPr lang="en-US" sz="700" dirty="0"/>
                <a:t>CD4 TCM</a:t>
              </a:r>
            </a:p>
            <a:p>
              <a:r>
                <a:rPr lang="en-US" sz="700" dirty="0"/>
                <a:t>CD8 T Naive</a:t>
              </a:r>
            </a:p>
            <a:p>
              <a:r>
                <a:rPr lang="en-US" sz="700" dirty="0"/>
                <a:t>CD8 TEM</a:t>
              </a:r>
            </a:p>
            <a:p>
              <a:r>
                <a:rPr lang="en-US" sz="700" dirty="0"/>
                <a:t>Monocytes</a:t>
              </a:r>
            </a:p>
            <a:p>
              <a:r>
                <a:rPr lang="en-US" sz="700" dirty="0"/>
                <a:t>NK cell</a:t>
              </a:r>
            </a:p>
          </p:txBody>
        </p:sp>
        <p:grpSp>
          <p:nvGrpSpPr>
            <p:cNvPr id="174" name="Group 173">
              <a:extLst>
                <a:ext uri="{FF2B5EF4-FFF2-40B4-BE49-F238E27FC236}">
                  <a16:creationId xmlns:a16="http://schemas.microsoft.com/office/drawing/2014/main" id="{E805B295-EB99-CA03-3E80-6DA7AC1A09CE}"/>
                </a:ext>
              </a:extLst>
            </p:cNvPr>
            <p:cNvGrpSpPr/>
            <p:nvPr/>
          </p:nvGrpSpPr>
          <p:grpSpPr>
            <a:xfrm>
              <a:off x="4340692" y="7047643"/>
              <a:ext cx="2878101" cy="333746"/>
              <a:chOff x="324379" y="9136277"/>
              <a:chExt cx="2878101" cy="333746"/>
            </a:xfrm>
          </p:grpSpPr>
          <p:sp>
            <p:nvSpPr>
              <p:cNvPr id="120" name="TextBox 119">
                <a:extLst>
                  <a:ext uri="{FF2B5EF4-FFF2-40B4-BE49-F238E27FC236}">
                    <a16:creationId xmlns:a16="http://schemas.microsoft.com/office/drawing/2014/main" id="{BBE57D65-450F-226D-0FD6-62BE115B0135}"/>
                  </a:ext>
                </a:extLst>
              </p:cNvPr>
              <p:cNvSpPr txBox="1"/>
              <p:nvPr/>
            </p:nvSpPr>
            <p:spPr>
              <a:xfrm rot="16200000">
                <a:off x="282380" y="9185489"/>
                <a:ext cx="284053" cy="200055"/>
              </a:xfrm>
              <a:prstGeom prst="rect">
                <a:avLst/>
              </a:prstGeom>
              <a:noFill/>
            </p:spPr>
            <p:txBody>
              <a:bodyPr wrap="none" rtlCol="0">
                <a:spAutoFit/>
              </a:bodyPr>
              <a:lstStyle/>
              <a:p>
                <a:pPr algn="r"/>
                <a:r>
                  <a:rPr lang="en-US" sz="700" dirty="0"/>
                  <a:t>p1</a:t>
                </a:r>
              </a:p>
            </p:txBody>
          </p:sp>
          <p:sp>
            <p:nvSpPr>
              <p:cNvPr id="121" name="TextBox 120">
                <a:extLst>
                  <a:ext uri="{FF2B5EF4-FFF2-40B4-BE49-F238E27FC236}">
                    <a16:creationId xmlns:a16="http://schemas.microsoft.com/office/drawing/2014/main" id="{5350F189-5116-C5E6-FCCB-614DA33F1A11}"/>
                  </a:ext>
                </a:extLst>
              </p:cNvPr>
              <p:cNvSpPr txBox="1"/>
              <p:nvPr/>
            </p:nvSpPr>
            <p:spPr>
              <a:xfrm rot="16200000">
                <a:off x="371648" y="9185489"/>
                <a:ext cx="284053" cy="200055"/>
              </a:xfrm>
              <a:prstGeom prst="rect">
                <a:avLst/>
              </a:prstGeom>
              <a:noFill/>
            </p:spPr>
            <p:txBody>
              <a:bodyPr wrap="none" rtlCol="0">
                <a:spAutoFit/>
              </a:bodyPr>
              <a:lstStyle/>
              <a:p>
                <a:pPr algn="r"/>
                <a:r>
                  <a:rPr lang="en-US" sz="700" dirty="0"/>
                  <a:t>p2</a:t>
                </a:r>
              </a:p>
            </p:txBody>
          </p:sp>
          <p:sp>
            <p:nvSpPr>
              <p:cNvPr id="122" name="TextBox 121">
                <a:extLst>
                  <a:ext uri="{FF2B5EF4-FFF2-40B4-BE49-F238E27FC236}">
                    <a16:creationId xmlns:a16="http://schemas.microsoft.com/office/drawing/2014/main" id="{C09EC484-EB90-AE4F-95DD-E9AB40DD2960}"/>
                  </a:ext>
                </a:extLst>
              </p:cNvPr>
              <p:cNvSpPr txBox="1"/>
              <p:nvPr/>
            </p:nvSpPr>
            <p:spPr>
              <a:xfrm rot="16200000">
                <a:off x="460916" y="9185489"/>
                <a:ext cx="284053" cy="200055"/>
              </a:xfrm>
              <a:prstGeom prst="rect">
                <a:avLst/>
              </a:prstGeom>
              <a:noFill/>
            </p:spPr>
            <p:txBody>
              <a:bodyPr wrap="none" rtlCol="0">
                <a:spAutoFit/>
              </a:bodyPr>
              <a:lstStyle/>
              <a:p>
                <a:pPr algn="r"/>
                <a:r>
                  <a:rPr lang="en-US" sz="700" dirty="0"/>
                  <a:t>p3</a:t>
                </a:r>
              </a:p>
            </p:txBody>
          </p:sp>
          <p:sp>
            <p:nvSpPr>
              <p:cNvPr id="123" name="TextBox 122">
                <a:extLst>
                  <a:ext uri="{FF2B5EF4-FFF2-40B4-BE49-F238E27FC236}">
                    <a16:creationId xmlns:a16="http://schemas.microsoft.com/office/drawing/2014/main" id="{6BE53AA7-8775-7EDE-5661-D8B2995F5A44}"/>
                  </a:ext>
                </a:extLst>
              </p:cNvPr>
              <p:cNvSpPr txBox="1"/>
              <p:nvPr/>
            </p:nvSpPr>
            <p:spPr>
              <a:xfrm rot="16200000">
                <a:off x="550186" y="9185489"/>
                <a:ext cx="284053" cy="200055"/>
              </a:xfrm>
              <a:prstGeom prst="rect">
                <a:avLst/>
              </a:prstGeom>
              <a:noFill/>
            </p:spPr>
            <p:txBody>
              <a:bodyPr wrap="none" rtlCol="0">
                <a:spAutoFit/>
              </a:bodyPr>
              <a:lstStyle/>
              <a:p>
                <a:pPr algn="r"/>
                <a:r>
                  <a:rPr lang="en-US" sz="700" dirty="0"/>
                  <a:t>p4</a:t>
                </a:r>
              </a:p>
            </p:txBody>
          </p:sp>
          <p:sp>
            <p:nvSpPr>
              <p:cNvPr id="124" name="TextBox 123">
                <a:extLst>
                  <a:ext uri="{FF2B5EF4-FFF2-40B4-BE49-F238E27FC236}">
                    <a16:creationId xmlns:a16="http://schemas.microsoft.com/office/drawing/2014/main" id="{D6D936DD-A6A1-2A70-3B4D-172B4D32DE9F}"/>
                  </a:ext>
                </a:extLst>
              </p:cNvPr>
              <p:cNvSpPr txBox="1"/>
              <p:nvPr/>
            </p:nvSpPr>
            <p:spPr>
              <a:xfrm rot="16200000">
                <a:off x="639452" y="9185489"/>
                <a:ext cx="284053" cy="200055"/>
              </a:xfrm>
              <a:prstGeom prst="rect">
                <a:avLst/>
              </a:prstGeom>
              <a:noFill/>
            </p:spPr>
            <p:txBody>
              <a:bodyPr wrap="none" rtlCol="0">
                <a:spAutoFit/>
              </a:bodyPr>
              <a:lstStyle/>
              <a:p>
                <a:pPr algn="r"/>
                <a:r>
                  <a:rPr lang="en-US" sz="700" dirty="0"/>
                  <a:t>p5</a:t>
                </a:r>
              </a:p>
            </p:txBody>
          </p:sp>
          <p:sp>
            <p:nvSpPr>
              <p:cNvPr id="125" name="TextBox 124">
                <a:extLst>
                  <a:ext uri="{FF2B5EF4-FFF2-40B4-BE49-F238E27FC236}">
                    <a16:creationId xmlns:a16="http://schemas.microsoft.com/office/drawing/2014/main" id="{5BFE748D-2093-D00C-BC83-BFE1A5627C70}"/>
                  </a:ext>
                </a:extLst>
              </p:cNvPr>
              <p:cNvSpPr txBox="1"/>
              <p:nvPr/>
            </p:nvSpPr>
            <p:spPr>
              <a:xfrm rot="16200000">
                <a:off x="728720" y="9185489"/>
                <a:ext cx="284053" cy="200055"/>
              </a:xfrm>
              <a:prstGeom prst="rect">
                <a:avLst/>
              </a:prstGeom>
              <a:noFill/>
            </p:spPr>
            <p:txBody>
              <a:bodyPr wrap="none" rtlCol="0">
                <a:spAutoFit/>
              </a:bodyPr>
              <a:lstStyle/>
              <a:p>
                <a:pPr algn="r"/>
                <a:r>
                  <a:rPr lang="en-US" sz="700" dirty="0"/>
                  <a:t>p6</a:t>
                </a:r>
              </a:p>
            </p:txBody>
          </p:sp>
          <p:sp>
            <p:nvSpPr>
              <p:cNvPr id="126" name="TextBox 125">
                <a:extLst>
                  <a:ext uri="{FF2B5EF4-FFF2-40B4-BE49-F238E27FC236}">
                    <a16:creationId xmlns:a16="http://schemas.microsoft.com/office/drawing/2014/main" id="{84B73060-799C-6CD5-B422-62093BD7E61A}"/>
                  </a:ext>
                </a:extLst>
              </p:cNvPr>
              <p:cNvSpPr txBox="1"/>
              <p:nvPr/>
            </p:nvSpPr>
            <p:spPr>
              <a:xfrm rot="16200000">
                <a:off x="817990" y="9185489"/>
                <a:ext cx="284053" cy="200055"/>
              </a:xfrm>
              <a:prstGeom prst="rect">
                <a:avLst/>
              </a:prstGeom>
              <a:noFill/>
            </p:spPr>
            <p:txBody>
              <a:bodyPr wrap="none" rtlCol="0">
                <a:spAutoFit/>
              </a:bodyPr>
              <a:lstStyle/>
              <a:p>
                <a:pPr algn="r"/>
                <a:r>
                  <a:rPr lang="en-US" sz="700" dirty="0"/>
                  <a:t>p7</a:t>
                </a:r>
              </a:p>
            </p:txBody>
          </p:sp>
          <p:sp>
            <p:nvSpPr>
              <p:cNvPr id="127" name="TextBox 126">
                <a:extLst>
                  <a:ext uri="{FF2B5EF4-FFF2-40B4-BE49-F238E27FC236}">
                    <a16:creationId xmlns:a16="http://schemas.microsoft.com/office/drawing/2014/main" id="{3C2C259C-2675-B5EA-4AD7-492D98AF88CB}"/>
                  </a:ext>
                </a:extLst>
              </p:cNvPr>
              <p:cNvSpPr txBox="1"/>
              <p:nvPr/>
            </p:nvSpPr>
            <p:spPr>
              <a:xfrm rot="16200000">
                <a:off x="907257" y="9185489"/>
                <a:ext cx="284053" cy="200055"/>
              </a:xfrm>
              <a:prstGeom prst="rect">
                <a:avLst/>
              </a:prstGeom>
              <a:noFill/>
            </p:spPr>
            <p:txBody>
              <a:bodyPr wrap="none" rtlCol="0">
                <a:spAutoFit/>
              </a:bodyPr>
              <a:lstStyle/>
              <a:p>
                <a:pPr algn="r"/>
                <a:r>
                  <a:rPr lang="en-US" sz="700" dirty="0"/>
                  <a:t>p8</a:t>
                </a:r>
              </a:p>
            </p:txBody>
          </p:sp>
          <p:sp>
            <p:nvSpPr>
              <p:cNvPr id="128" name="TextBox 127">
                <a:extLst>
                  <a:ext uri="{FF2B5EF4-FFF2-40B4-BE49-F238E27FC236}">
                    <a16:creationId xmlns:a16="http://schemas.microsoft.com/office/drawing/2014/main" id="{A2B57D19-C983-97BF-7E1C-FB087CA249D1}"/>
                  </a:ext>
                </a:extLst>
              </p:cNvPr>
              <p:cNvSpPr txBox="1"/>
              <p:nvPr/>
            </p:nvSpPr>
            <p:spPr>
              <a:xfrm rot="16200000">
                <a:off x="996525" y="9185489"/>
                <a:ext cx="284053" cy="200055"/>
              </a:xfrm>
              <a:prstGeom prst="rect">
                <a:avLst/>
              </a:prstGeom>
              <a:noFill/>
            </p:spPr>
            <p:txBody>
              <a:bodyPr wrap="none" rtlCol="0">
                <a:spAutoFit/>
              </a:bodyPr>
              <a:lstStyle/>
              <a:p>
                <a:pPr algn="r"/>
                <a:r>
                  <a:rPr lang="en-US" sz="700" dirty="0"/>
                  <a:t>p9</a:t>
                </a:r>
              </a:p>
            </p:txBody>
          </p:sp>
          <p:sp>
            <p:nvSpPr>
              <p:cNvPr id="129" name="TextBox 128">
                <a:extLst>
                  <a:ext uri="{FF2B5EF4-FFF2-40B4-BE49-F238E27FC236}">
                    <a16:creationId xmlns:a16="http://schemas.microsoft.com/office/drawing/2014/main" id="{9CB15407-F817-EB1E-E446-1736731BDB02}"/>
                  </a:ext>
                </a:extLst>
              </p:cNvPr>
              <p:cNvSpPr txBox="1"/>
              <p:nvPr/>
            </p:nvSpPr>
            <p:spPr>
              <a:xfrm rot="16200000">
                <a:off x="1150216" y="9203122"/>
                <a:ext cx="333746" cy="200055"/>
              </a:xfrm>
              <a:prstGeom prst="rect">
                <a:avLst/>
              </a:prstGeom>
              <a:noFill/>
            </p:spPr>
            <p:txBody>
              <a:bodyPr wrap="none" rtlCol="0">
                <a:spAutoFit/>
              </a:bodyPr>
              <a:lstStyle/>
              <a:p>
                <a:pPr algn="r"/>
                <a:r>
                  <a:rPr lang="en-US" sz="700" dirty="0"/>
                  <a:t>p11</a:t>
                </a:r>
              </a:p>
            </p:txBody>
          </p:sp>
          <p:sp>
            <p:nvSpPr>
              <p:cNvPr id="130" name="TextBox 129">
                <a:extLst>
                  <a:ext uri="{FF2B5EF4-FFF2-40B4-BE49-F238E27FC236}">
                    <a16:creationId xmlns:a16="http://schemas.microsoft.com/office/drawing/2014/main" id="{3BC5E0E5-9C12-7A95-90FD-C339FCC12513}"/>
                  </a:ext>
                </a:extLst>
              </p:cNvPr>
              <p:cNvSpPr txBox="1"/>
              <p:nvPr/>
            </p:nvSpPr>
            <p:spPr>
              <a:xfrm rot="16200000">
                <a:off x="1239483" y="9203122"/>
                <a:ext cx="333746" cy="200055"/>
              </a:xfrm>
              <a:prstGeom prst="rect">
                <a:avLst/>
              </a:prstGeom>
              <a:noFill/>
            </p:spPr>
            <p:txBody>
              <a:bodyPr wrap="none" rtlCol="0">
                <a:spAutoFit/>
              </a:bodyPr>
              <a:lstStyle/>
              <a:p>
                <a:pPr algn="r"/>
                <a:r>
                  <a:rPr lang="en-US" sz="700" dirty="0"/>
                  <a:t>p12</a:t>
                </a:r>
              </a:p>
            </p:txBody>
          </p:sp>
          <p:sp>
            <p:nvSpPr>
              <p:cNvPr id="131" name="TextBox 130">
                <a:extLst>
                  <a:ext uri="{FF2B5EF4-FFF2-40B4-BE49-F238E27FC236}">
                    <a16:creationId xmlns:a16="http://schemas.microsoft.com/office/drawing/2014/main" id="{6A7C3CE0-7F02-170E-CA9D-AB267C8A69FB}"/>
                  </a:ext>
                </a:extLst>
              </p:cNvPr>
              <p:cNvSpPr txBox="1"/>
              <p:nvPr/>
            </p:nvSpPr>
            <p:spPr>
              <a:xfrm rot="16200000">
                <a:off x="1328751" y="9203122"/>
                <a:ext cx="333746" cy="200055"/>
              </a:xfrm>
              <a:prstGeom prst="rect">
                <a:avLst/>
              </a:prstGeom>
              <a:noFill/>
            </p:spPr>
            <p:txBody>
              <a:bodyPr wrap="none" rtlCol="0">
                <a:spAutoFit/>
              </a:bodyPr>
              <a:lstStyle/>
              <a:p>
                <a:pPr algn="r"/>
                <a:r>
                  <a:rPr lang="en-US" sz="700" dirty="0"/>
                  <a:t>p13</a:t>
                </a:r>
              </a:p>
            </p:txBody>
          </p:sp>
          <p:sp>
            <p:nvSpPr>
              <p:cNvPr id="132" name="TextBox 131">
                <a:extLst>
                  <a:ext uri="{FF2B5EF4-FFF2-40B4-BE49-F238E27FC236}">
                    <a16:creationId xmlns:a16="http://schemas.microsoft.com/office/drawing/2014/main" id="{08E8EFF9-38D6-5745-1C78-D3047F1DAE00}"/>
                  </a:ext>
                </a:extLst>
              </p:cNvPr>
              <p:cNvSpPr txBox="1"/>
              <p:nvPr/>
            </p:nvSpPr>
            <p:spPr>
              <a:xfrm rot="16200000">
                <a:off x="1418019" y="9203122"/>
                <a:ext cx="333746" cy="200055"/>
              </a:xfrm>
              <a:prstGeom prst="rect">
                <a:avLst/>
              </a:prstGeom>
              <a:noFill/>
            </p:spPr>
            <p:txBody>
              <a:bodyPr wrap="none" rtlCol="0">
                <a:spAutoFit/>
              </a:bodyPr>
              <a:lstStyle/>
              <a:p>
                <a:pPr algn="r"/>
                <a:r>
                  <a:rPr lang="en-US" sz="700" dirty="0"/>
                  <a:t>p14</a:t>
                </a:r>
              </a:p>
            </p:txBody>
          </p:sp>
          <p:sp>
            <p:nvSpPr>
              <p:cNvPr id="133" name="TextBox 132">
                <a:extLst>
                  <a:ext uri="{FF2B5EF4-FFF2-40B4-BE49-F238E27FC236}">
                    <a16:creationId xmlns:a16="http://schemas.microsoft.com/office/drawing/2014/main" id="{EE5528C7-9DEE-5018-55B7-E0D765E6FB8D}"/>
                  </a:ext>
                </a:extLst>
              </p:cNvPr>
              <p:cNvSpPr txBox="1"/>
              <p:nvPr/>
            </p:nvSpPr>
            <p:spPr>
              <a:xfrm rot="16200000">
                <a:off x="1507288" y="9203122"/>
                <a:ext cx="333746" cy="200055"/>
              </a:xfrm>
              <a:prstGeom prst="rect">
                <a:avLst/>
              </a:prstGeom>
              <a:noFill/>
            </p:spPr>
            <p:txBody>
              <a:bodyPr wrap="none" rtlCol="0">
                <a:spAutoFit/>
              </a:bodyPr>
              <a:lstStyle/>
              <a:p>
                <a:pPr algn="r"/>
                <a:r>
                  <a:rPr lang="en-US" sz="700" dirty="0"/>
                  <a:t>p15</a:t>
                </a:r>
              </a:p>
            </p:txBody>
          </p:sp>
          <p:sp>
            <p:nvSpPr>
              <p:cNvPr id="134" name="TextBox 133">
                <a:extLst>
                  <a:ext uri="{FF2B5EF4-FFF2-40B4-BE49-F238E27FC236}">
                    <a16:creationId xmlns:a16="http://schemas.microsoft.com/office/drawing/2014/main" id="{3EFC95BD-27E0-1DF2-920D-B35599620599}"/>
                  </a:ext>
                </a:extLst>
              </p:cNvPr>
              <p:cNvSpPr txBox="1"/>
              <p:nvPr/>
            </p:nvSpPr>
            <p:spPr>
              <a:xfrm rot="16200000">
                <a:off x="1596558" y="9203122"/>
                <a:ext cx="333746" cy="200055"/>
              </a:xfrm>
              <a:prstGeom prst="rect">
                <a:avLst/>
              </a:prstGeom>
              <a:noFill/>
            </p:spPr>
            <p:txBody>
              <a:bodyPr wrap="none" rtlCol="0">
                <a:spAutoFit/>
              </a:bodyPr>
              <a:lstStyle/>
              <a:p>
                <a:pPr algn="r"/>
                <a:r>
                  <a:rPr lang="en-US" sz="700" dirty="0"/>
                  <a:t>p16</a:t>
                </a:r>
              </a:p>
            </p:txBody>
          </p:sp>
          <p:sp>
            <p:nvSpPr>
              <p:cNvPr id="146" name="TextBox 145">
                <a:extLst>
                  <a:ext uri="{FF2B5EF4-FFF2-40B4-BE49-F238E27FC236}">
                    <a16:creationId xmlns:a16="http://schemas.microsoft.com/office/drawing/2014/main" id="{E780A3B9-85F4-3130-21D8-79B8518F71ED}"/>
                  </a:ext>
                </a:extLst>
              </p:cNvPr>
              <p:cNvSpPr txBox="1"/>
              <p:nvPr/>
            </p:nvSpPr>
            <p:spPr>
              <a:xfrm rot="16200000">
                <a:off x="1685825" y="9203122"/>
                <a:ext cx="333746" cy="200055"/>
              </a:xfrm>
              <a:prstGeom prst="rect">
                <a:avLst/>
              </a:prstGeom>
              <a:noFill/>
            </p:spPr>
            <p:txBody>
              <a:bodyPr wrap="none" rtlCol="0">
                <a:spAutoFit/>
              </a:bodyPr>
              <a:lstStyle/>
              <a:p>
                <a:pPr algn="r"/>
                <a:r>
                  <a:rPr lang="en-US" sz="700" dirty="0"/>
                  <a:t>p17</a:t>
                </a:r>
              </a:p>
            </p:txBody>
          </p:sp>
          <p:sp>
            <p:nvSpPr>
              <p:cNvPr id="147" name="TextBox 146">
                <a:extLst>
                  <a:ext uri="{FF2B5EF4-FFF2-40B4-BE49-F238E27FC236}">
                    <a16:creationId xmlns:a16="http://schemas.microsoft.com/office/drawing/2014/main" id="{C43F74F7-FDD2-D89F-766C-986EB180E8A1}"/>
                  </a:ext>
                </a:extLst>
              </p:cNvPr>
              <p:cNvSpPr txBox="1"/>
              <p:nvPr/>
            </p:nvSpPr>
            <p:spPr>
              <a:xfrm rot="16200000">
                <a:off x="1775093" y="9203122"/>
                <a:ext cx="333746" cy="200055"/>
              </a:xfrm>
              <a:prstGeom prst="rect">
                <a:avLst/>
              </a:prstGeom>
              <a:noFill/>
            </p:spPr>
            <p:txBody>
              <a:bodyPr wrap="none" rtlCol="0">
                <a:spAutoFit/>
              </a:bodyPr>
              <a:lstStyle/>
              <a:p>
                <a:pPr algn="r"/>
                <a:r>
                  <a:rPr lang="en-US" sz="700" dirty="0"/>
                  <a:t>p18</a:t>
                </a:r>
              </a:p>
            </p:txBody>
          </p:sp>
          <p:sp>
            <p:nvSpPr>
              <p:cNvPr id="148" name="TextBox 147">
                <a:extLst>
                  <a:ext uri="{FF2B5EF4-FFF2-40B4-BE49-F238E27FC236}">
                    <a16:creationId xmlns:a16="http://schemas.microsoft.com/office/drawing/2014/main" id="{50FB9679-A364-8E15-7D18-DADFB6BC00CA}"/>
                  </a:ext>
                </a:extLst>
              </p:cNvPr>
              <p:cNvSpPr txBox="1"/>
              <p:nvPr/>
            </p:nvSpPr>
            <p:spPr>
              <a:xfrm rot="16200000">
                <a:off x="1864361" y="9203122"/>
                <a:ext cx="333746" cy="200055"/>
              </a:xfrm>
              <a:prstGeom prst="rect">
                <a:avLst/>
              </a:prstGeom>
              <a:noFill/>
            </p:spPr>
            <p:txBody>
              <a:bodyPr wrap="none" rtlCol="0">
                <a:spAutoFit/>
              </a:bodyPr>
              <a:lstStyle/>
              <a:p>
                <a:pPr algn="r"/>
                <a:r>
                  <a:rPr lang="en-US" sz="700" dirty="0"/>
                  <a:t>p19</a:t>
                </a:r>
              </a:p>
            </p:txBody>
          </p:sp>
          <p:sp>
            <p:nvSpPr>
              <p:cNvPr id="149" name="TextBox 148">
                <a:extLst>
                  <a:ext uri="{FF2B5EF4-FFF2-40B4-BE49-F238E27FC236}">
                    <a16:creationId xmlns:a16="http://schemas.microsoft.com/office/drawing/2014/main" id="{657470EC-40E8-FE71-7CE6-AC6D8184EE2D}"/>
                  </a:ext>
                </a:extLst>
              </p:cNvPr>
              <p:cNvSpPr txBox="1"/>
              <p:nvPr/>
            </p:nvSpPr>
            <p:spPr>
              <a:xfrm rot="16200000">
                <a:off x="1060948" y="9203122"/>
                <a:ext cx="333746" cy="200055"/>
              </a:xfrm>
              <a:prstGeom prst="rect">
                <a:avLst/>
              </a:prstGeom>
              <a:noFill/>
            </p:spPr>
            <p:txBody>
              <a:bodyPr wrap="none" rtlCol="0">
                <a:spAutoFit/>
              </a:bodyPr>
              <a:lstStyle/>
              <a:p>
                <a:pPr algn="r"/>
                <a:r>
                  <a:rPr lang="en-US" sz="700" dirty="0"/>
                  <a:t>p10</a:t>
                </a:r>
              </a:p>
            </p:txBody>
          </p:sp>
          <p:sp>
            <p:nvSpPr>
              <p:cNvPr id="150" name="TextBox 149">
                <a:extLst>
                  <a:ext uri="{FF2B5EF4-FFF2-40B4-BE49-F238E27FC236}">
                    <a16:creationId xmlns:a16="http://schemas.microsoft.com/office/drawing/2014/main" id="{8616F52F-6A39-8247-0DE6-999EC40535CD}"/>
                  </a:ext>
                </a:extLst>
              </p:cNvPr>
              <p:cNvSpPr txBox="1"/>
              <p:nvPr/>
            </p:nvSpPr>
            <p:spPr>
              <a:xfrm rot="16200000">
                <a:off x="1953630" y="9203122"/>
                <a:ext cx="333746" cy="200055"/>
              </a:xfrm>
              <a:prstGeom prst="rect">
                <a:avLst/>
              </a:prstGeom>
              <a:noFill/>
            </p:spPr>
            <p:txBody>
              <a:bodyPr wrap="none" rtlCol="0">
                <a:spAutoFit/>
              </a:bodyPr>
              <a:lstStyle/>
              <a:p>
                <a:pPr algn="r"/>
                <a:r>
                  <a:rPr lang="en-US" sz="700" dirty="0"/>
                  <a:t>p20</a:t>
                </a:r>
              </a:p>
            </p:txBody>
          </p:sp>
          <p:sp>
            <p:nvSpPr>
              <p:cNvPr id="151" name="TextBox 150">
                <a:extLst>
                  <a:ext uri="{FF2B5EF4-FFF2-40B4-BE49-F238E27FC236}">
                    <a16:creationId xmlns:a16="http://schemas.microsoft.com/office/drawing/2014/main" id="{31D158BD-A598-6548-7DDE-013B420D3C65}"/>
                  </a:ext>
                </a:extLst>
              </p:cNvPr>
              <p:cNvSpPr txBox="1"/>
              <p:nvPr/>
            </p:nvSpPr>
            <p:spPr>
              <a:xfrm rot="16200000">
                <a:off x="2042898" y="9203122"/>
                <a:ext cx="333746" cy="200055"/>
              </a:xfrm>
              <a:prstGeom prst="rect">
                <a:avLst/>
              </a:prstGeom>
              <a:noFill/>
            </p:spPr>
            <p:txBody>
              <a:bodyPr wrap="none" rtlCol="0">
                <a:spAutoFit/>
              </a:bodyPr>
              <a:lstStyle/>
              <a:p>
                <a:pPr algn="r"/>
                <a:r>
                  <a:rPr lang="en-US" sz="700" dirty="0"/>
                  <a:t>p21</a:t>
                </a:r>
              </a:p>
            </p:txBody>
          </p:sp>
          <p:sp>
            <p:nvSpPr>
              <p:cNvPr id="152" name="TextBox 151">
                <a:extLst>
                  <a:ext uri="{FF2B5EF4-FFF2-40B4-BE49-F238E27FC236}">
                    <a16:creationId xmlns:a16="http://schemas.microsoft.com/office/drawing/2014/main" id="{A8D1AB4B-9F98-48D5-5DE3-53ACFD941980}"/>
                  </a:ext>
                </a:extLst>
              </p:cNvPr>
              <p:cNvSpPr txBox="1"/>
              <p:nvPr/>
            </p:nvSpPr>
            <p:spPr>
              <a:xfrm rot="16200000">
                <a:off x="2132165" y="9203122"/>
                <a:ext cx="333746" cy="200055"/>
              </a:xfrm>
              <a:prstGeom prst="rect">
                <a:avLst/>
              </a:prstGeom>
              <a:noFill/>
            </p:spPr>
            <p:txBody>
              <a:bodyPr wrap="none" rtlCol="0">
                <a:spAutoFit/>
              </a:bodyPr>
              <a:lstStyle/>
              <a:p>
                <a:pPr algn="r"/>
                <a:r>
                  <a:rPr lang="en-US" sz="700" dirty="0"/>
                  <a:t>p22</a:t>
                </a:r>
              </a:p>
            </p:txBody>
          </p:sp>
          <p:sp>
            <p:nvSpPr>
              <p:cNvPr id="153" name="TextBox 152">
                <a:extLst>
                  <a:ext uri="{FF2B5EF4-FFF2-40B4-BE49-F238E27FC236}">
                    <a16:creationId xmlns:a16="http://schemas.microsoft.com/office/drawing/2014/main" id="{EA6F394B-0C5B-73B7-502A-D2F742C7B889}"/>
                  </a:ext>
                </a:extLst>
              </p:cNvPr>
              <p:cNvSpPr txBox="1"/>
              <p:nvPr/>
            </p:nvSpPr>
            <p:spPr>
              <a:xfrm rot="16200000">
                <a:off x="2221434" y="9203122"/>
                <a:ext cx="333746" cy="200055"/>
              </a:xfrm>
              <a:prstGeom prst="rect">
                <a:avLst/>
              </a:prstGeom>
              <a:noFill/>
            </p:spPr>
            <p:txBody>
              <a:bodyPr wrap="none" rtlCol="0">
                <a:spAutoFit/>
              </a:bodyPr>
              <a:lstStyle/>
              <a:p>
                <a:pPr algn="r"/>
                <a:r>
                  <a:rPr lang="en-US" sz="700" dirty="0"/>
                  <a:t>p23</a:t>
                </a:r>
              </a:p>
            </p:txBody>
          </p:sp>
          <p:sp>
            <p:nvSpPr>
              <p:cNvPr id="154" name="TextBox 153">
                <a:extLst>
                  <a:ext uri="{FF2B5EF4-FFF2-40B4-BE49-F238E27FC236}">
                    <a16:creationId xmlns:a16="http://schemas.microsoft.com/office/drawing/2014/main" id="{C28D0EA8-B407-9ABD-293C-A4D37ECF884D}"/>
                  </a:ext>
                </a:extLst>
              </p:cNvPr>
              <p:cNvSpPr txBox="1"/>
              <p:nvPr/>
            </p:nvSpPr>
            <p:spPr>
              <a:xfrm rot="16200000">
                <a:off x="2310702" y="9203122"/>
                <a:ext cx="333746" cy="200055"/>
              </a:xfrm>
              <a:prstGeom prst="rect">
                <a:avLst/>
              </a:prstGeom>
              <a:noFill/>
            </p:spPr>
            <p:txBody>
              <a:bodyPr wrap="none" rtlCol="0">
                <a:spAutoFit/>
              </a:bodyPr>
              <a:lstStyle/>
              <a:p>
                <a:pPr algn="r"/>
                <a:r>
                  <a:rPr lang="en-US" sz="700" dirty="0"/>
                  <a:t>p24</a:t>
                </a:r>
              </a:p>
            </p:txBody>
          </p:sp>
          <p:sp>
            <p:nvSpPr>
              <p:cNvPr id="155" name="TextBox 154">
                <a:extLst>
                  <a:ext uri="{FF2B5EF4-FFF2-40B4-BE49-F238E27FC236}">
                    <a16:creationId xmlns:a16="http://schemas.microsoft.com/office/drawing/2014/main" id="{DD6F2BA3-F854-4186-5B98-5DE012C1E121}"/>
                  </a:ext>
                </a:extLst>
              </p:cNvPr>
              <p:cNvSpPr txBox="1"/>
              <p:nvPr/>
            </p:nvSpPr>
            <p:spPr>
              <a:xfrm rot="16200000">
                <a:off x="2399971" y="9203122"/>
                <a:ext cx="333746" cy="200055"/>
              </a:xfrm>
              <a:prstGeom prst="rect">
                <a:avLst/>
              </a:prstGeom>
              <a:noFill/>
            </p:spPr>
            <p:txBody>
              <a:bodyPr wrap="none" rtlCol="0">
                <a:spAutoFit/>
              </a:bodyPr>
              <a:lstStyle/>
              <a:p>
                <a:pPr algn="r"/>
                <a:r>
                  <a:rPr lang="en-US" sz="700" dirty="0"/>
                  <a:t>p25</a:t>
                </a:r>
              </a:p>
            </p:txBody>
          </p:sp>
          <p:sp>
            <p:nvSpPr>
              <p:cNvPr id="156" name="TextBox 155">
                <a:extLst>
                  <a:ext uri="{FF2B5EF4-FFF2-40B4-BE49-F238E27FC236}">
                    <a16:creationId xmlns:a16="http://schemas.microsoft.com/office/drawing/2014/main" id="{FD5F9A52-BE83-9F26-1CCE-C5CBF43B0D4D}"/>
                  </a:ext>
                </a:extLst>
              </p:cNvPr>
              <p:cNvSpPr txBox="1"/>
              <p:nvPr/>
            </p:nvSpPr>
            <p:spPr>
              <a:xfrm rot="16200000">
                <a:off x="2489239" y="9203122"/>
                <a:ext cx="333746" cy="200055"/>
              </a:xfrm>
              <a:prstGeom prst="rect">
                <a:avLst/>
              </a:prstGeom>
              <a:noFill/>
            </p:spPr>
            <p:txBody>
              <a:bodyPr wrap="none" rtlCol="0">
                <a:spAutoFit/>
              </a:bodyPr>
              <a:lstStyle/>
              <a:p>
                <a:pPr algn="r"/>
                <a:r>
                  <a:rPr lang="en-US" sz="700" dirty="0"/>
                  <a:t>p26</a:t>
                </a:r>
              </a:p>
            </p:txBody>
          </p:sp>
          <p:sp>
            <p:nvSpPr>
              <p:cNvPr id="157" name="TextBox 156">
                <a:extLst>
                  <a:ext uri="{FF2B5EF4-FFF2-40B4-BE49-F238E27FC236}">
                    <a16:creationId xmlns:a16="http://schemas.microsoft.com/office/drawing/2014/main" id="{3545AE76-B21E-B310-D766-89C0BACA620D}"/>
                  </a:ext>
                </a:extLst>
              </p:cNvPr>
              <p:cNvSpPr txBox="1"/>
              <p:nvPr/>
            </p:nvSpPr>
            <p:spPr>
              <a:xfrm rot="16200000">
                <a:off x="2578507" y="9203122"/>
                <a:ext cx="333746" cy="200055"/>
              </a:xfrm>
              <a:prstGeom prst="rect">
                <a:avLst/>
              </a:prstGeom>
              <a:noFill/>
            </p:spPr>
            <p:txBody>
              <a:bodyPr wrap="none" rtlCol="0">
                <a:spAutoFit/>
              </a:bodyPr>
              <a:lstStyle/>
              <a:p>
                <a:pPr algn="r"/>
                <a:r>
                  <a:rPr lang="en-US" sz="700" dirty="0"/>
                  <a:t>p27</a:t>
                </a:r>
              </a:p>
            </p:txBody>
          </p:sp>
          <p:sp>
            <p:nvSpPr>
              <p:cNvPr id="158" name="TextBox 157">
                <a:extLst>
                  <a:ext uri="{FF2B5EF4-FFF2-40B4-BE49-F238E27FC236}">
                    <a16:creationId xmlns:a16="http://schemas.microsoft.com/office/drawing/2014/main" id="{E1A99C26-B29D-021A-88A5-DF0715057567}"/>
                  </a:ext>
                </a:extLst>
              </p:cNvPr>
              <p:cNvSpPr txBox="1"/>
              <p:nvPr/>
            </p:nvSpPr>
            <p:spPr>
              <a:xfrm rot="16200000">
                <a:off x="2667775" y="9203122"/>
                <a:ext cx="333746" cy="200055"/>
              </a:xfrm>
              <a:prstGeom prst="rect">
                <a:avLst/>
              </a:prstGeom>
              <a:noFill/>
            </p:spPr>
            <p:txBody>
              <a:bodyPr wrap="none" rtlCol="0">
                <a:spAutoFit/>
              </a:bodyPr>
              <a:lstStyle/>
              <a:p>
                <a:pPr algn="r"/>
                <a:r>
                  <a:rPr lang="en-US" sz="700" dirty="0"/>
                  <a:t>p28</a:t>
                </a:r>
              </a:p>
            </p:txBody>
          </p:sp>
          <p:sp>
            <p:nvSpPr>
              <p:cNvPr id="159" name="TextBox 158">
                <a:extLst>
                  <a:ext uri="{FF2B5EF4-FFF2-40B4-BE49-F238E27FC236}">
                    <a16:creationId xmlns:a16="http://schemas.microsoft.com/office/drawing/2014/main" id="{2E95CB3F-B319-F3EF-F171-E76E734CE1C5}"/>
                  </a:ext>
                </a:extLst>
              </p:cNvPr>
              <p:cNvSpPr txBox="1"/>
              <p:nvPr/>
            </p:nvSpPr>
            <p:spPr>
              <a:xfrm rot="16200000">
                <a:off x="2757042" y="9203122"/>
                <a:ext cx="333746" cy="200055"/>
              </a:xfrm>
              <a:prstGeom prst="rect">
                <a:avLst/>
              </a:prstGeom>
              <a:noFill/>
            </p:spPr>
            <p:txBody>
              <a:bodyPr wrap="none" rtlCol="0">
                <a:spAutoFit/>
              </a:bodyPr>
              <a:lstStyle/>
              <a:p>
                <a:pPr algn="r"/>
                <a:r>
                  <a:rPr lang="en-US" sz="700" dirty="0"/>
                  <a:t>p29</a:t>
                </a:r>
              </a:p>
            </p:txBody>
          </p:sp>
          <p:sp>
            <p:nvSpPr>
              <p:cNvPr id="160" name="TextBox 159">
                <a:extLst>
                  <a:ext uri="{FF2B5EF4-FFF2-40B4-BE49-F238E27FC236}">
                    <a16:creationId xmlns:a16="http://schemas.microsoft.com/office/drawing/2014/main" id="{7E48489F-72CE-626A-CF3A-662AEF003E64}"/>
                  </a:ext>
                </a:extLst>
              </p:cNvPr>
              <p:cNvSpPr txBox="1"/>
              <p:nvPr/>
            </p:nvSpPr>
            <p:spPr>
              <a:xfrm rot="16200000">
                <a:off x="2846312" y="9203122"/>
                <a:ext cx="333746" cy="200055"/>
              </a:xfrm>
              <a:prstGeom prst="rect">
                <a:avLst/>
              </a:prstGeom>
              <a:noFill/>
            </p:spPr>
            <p:txBody>
              <a:bodyPr wrap="none" rtlCol="0">
                <a:spAutoFit/>
              </a:bodyPr>
              <a:lstStyle/>
              <a:p>
                <a:pPr algn="r"/>
                <a:r>
                  <a:rPr lang="en-US" sz="700" dirty="0"/>
                  <a:t>p30</a:t>
                </a:r>
              </a:p>
            </p:txBody>
          </p:sp>
          <p:sp>
            <p:nvSpPr>
              <p:cNvPr id="161" name="TextBox 160">
                <a:extLst>
                  <a:ext uri="{FF2B5EF4-FFF2-40B4-BE49-F238E27FC236}">
                    <a16:creationId xmlns:a16="http://schemas.microsoft.com/office/drawing/2014/main" id="{BEB37CBA-440B-BC12-2FF0-47ACAA1BAC0F}"/>
                  </a:ext>
                </a:extLst>
              </p:cNvPr>
              <p:cNvSpPr txBox="1"/>
              <p:nvPr/>
            </p:nvSpPr>
            <p:spPr>
              <a:xfrm rot="16200000">
                <a:off x="2935580" y="9203122"/>
                <a:ext cx="333746" cy="200055"/>
              </a:xfrm>
              <a:prstGeom prst="rect">
                <a:avLst/>
              </a:prstGeom>
              <a:noFill/>
            </p:spPr>
            <p:txBody>
              <a:bodyPr wrap="none" rtlCol="0">
                <a:spAutoFit/>
              </a:bodyPr>
              <a:lstStyle/>
              <a:p>
                <a:pPr algn="r"/>
                <a:r>
                  <a:rPr lang="en-US" sz="700" dirty="0"/>
                  <a:t>p31</a:t>
                </a:r>
              </a:p>
            </p:txBody>
          </p:sp>
        </p:grpSp>
      </p:grpSp>
      <p:grpSp>
        <p:nvGrpSpPr>
          <p:cNvPr id="186" name="Group 185">
            <a:extLst>
              <a:ext uri="{FF2B5EF4-FFF2-40B4-BE49-F238E27FC236}">
                <a16:creationId xmlns:a16="http://schemas.microsoft.com/office/drawing/2014/main" id="{13B52C76-E945-FCB4-C01A-C5673149742A}"/>
              </a:ext>
            </a:extLst>
          </p:cNvPr>
          <p:cNvGrpSpPr>
            <a:grpSpLocks noChangeAspect="1"/>
          </p:cNvGrpSpPr>
          <p:nvPr/>
        </p:nvGrpSpPr>
        <p:grpSpPr>
          <a:xfrm>
            <a:off x="-3208284" y="4725505"/>
            <a:ext cx="2225281" cy="1920240"/>
            <a:chOff x="2330654" y="2327750"/>
            <a:chExt cx="2040346" cy="1760655"/>
          </a:xfrm>
        </p:grpSpPr>
        <p:sp>
          <p:nvSpPr>
            <p:cNvPr id="187" name="Google Shape;529;p4">
              <a:extLst>
                <a:ext uri="{FF2B5EF4-FFF2-40B4-BE49-F238E27FC236}">
                  <a16:creationId xmlns:a16="http://schemas.microsoft.com/office/drawing/2014/main" id="{1B99B509-EB6D-3C35-2349-E39F3919A4B4}"/>
                </a:ext>
              </a:extLst>
            </p:cNvPr>
            <p:cNvSpPr txBox="1"/>
            <p:nvPr/>
          </p:nvSpPr>
          <p:spPr>
            <a:xfrm>
              <a:off x="2674788" y="2327750"/>
              <a:ext cx="16962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8" name="Group 187">
              <a:extLst>
                <a:ext uri="{FF2B5EF4-FFF2-40B4-BE49-F238E27FC236}">
                  <a16:creationId xmlns:a16="http://schemas.microsoft.com/office/drawing/2014/main" id="{008C9BB8-0D4B-BCA5-92B4-8B371F073260}"/>
                </a:ext>
              </a:extLst>
            </p:cNvPr>
            <p:cNvGrpSpPr>
              <a:grpSpLocks noChangeAspect="1"/>
            </p:cNvGrpSpPr>
            <p:nvPr/>
          </p:nvGrpSpPr>
          <p:grpSpPr>
            <a:xfrm>
              <a:off x="2565979" y="2534074"/>
              <a:ext cx="1737360" cy="1554331"/>
              <a:chOff x="6028029" y="395682"/>
              <a:chExt cx="2044148" cy="1828800"/>
            </a:xfrm>
          </p:grpSpPr>
          <p:pic>
            <p:nvPicPr>
              <p:cNvPr id="190" name="Picture 189" descr="A circular diagram of a network&#10;&#10;Description automatically generated with medium confidence">
                <a:extLst>
                  <a:ext uri="{FF2B5EF4-FFF2-40B4-BE49-F238E27FC236}">
                    <a16:creationId xmlns:a16="http://schemas.microsoft.com/office/drawing/2014/main" id="{A23E1483-6DFB-44DC-847A-0825290A7A72}"/>
                  </a:ext>
                </a:extLst>
              </p:cNvPr>
              <p:cNvPicPr>
                <a:picLocks noChangeAspect="1"/>
              </p:cNvPicPr>
              <p:nvPr/>
            </p:nvPicPr>
            <p:blipFill>
              <a:blip r:embed="rId5"/>
              <a:stretch>
                <a:fillRect/>
              </a:stretch>
            </p:blipFill>
            <p:spPr>
              <a:xfrm>
                <a:off x="6028029" y="395682"/>
                <a:ext cx="2044148" cy="1828800"/>
              </a:xfrm>
              <a:prstGeom prst="rect">
                <a:avLst/>
              </a:prstGeom>
            </p:spPr>
          </p:pic>
          <p:sp>
            <p:nvSpPr>
              <p:cNvPr id="191" name="Oval 190">
                <a:extLst>
                  <a:ext uri="{FF2B5EF4-FFF2-40B4-BE49-F238E27FC236}">
                    <a16:creationId xmlns:a16="http://schemas.microsoft.com/office/drawing/2014/main" id="{64986C43-FB8A-420C-93E1-BD192B49EE9D}"/>
                  </a:ext>
                </a:extLst>
              </p:cNvPr>
              <p:cNvSpPr/>
              <p:nvPr/>
            </p:nvSpPr>
            <p:spPr>
              <a:xfrm>
                <a:off x="6028029" y="1204070"/>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28DE0F4-1F24-DC7D-BBE0-2AC7D0F0C24C}"/>
                  </a:ext>
                </a:extLst>
              </p:cNvPr>
              <p:cNvSpPr/>
              <p:nvPr/>
            </p:nvSpPr>
            <p:spPr>
              <a:xfrm>
                <a:off x="6786485" y="666968"/>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B03CEF0-3CD2-0E2A-9765-09076496F1D7}"/>
                  </a:ext>
                </a:extLst>
              </p:cNvPr>
              <p:cNvSpPr/>
              <p:nvPr/>
            </p:nvSpPr>
            <p:spPr>
              <a:xfrm>
                <a:off x="6169839" y="762660"/>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Google Shape;529;p4">
              <a:extLst>
                <a:ext uri="{FF2B5EF4-FFF2-40B4-BE49-F238E27FC236}">
                  <a16:creationId xmlns:a16="http://schemas.microsoft.com/office/drawing/2014/main" id="{06BF060F-39DB-1F23-A13D-CFE598D24293}"/>
                </a:ext>
              </a:extLst>
            </p:cNvPr>
            <p:cNvSpPr txBox="1"/>
            <p:nvPr/>
          </p:nvSpPr>
          <p:spPr>
            <a:xfrm>
              <a:off x="2330654" y="2327750"/>
              <a:ext cx="336781" cy="19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sym typeface="Calibri"/>
                </a:rPr>
                <a:t>G</a:t>
              </a:r>
              <a:endParaRPr b="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98" name="Group 197">
            <a:extLst>
              <a:ext uri="{FF2B5EF4-FFF2-40B4-BE49-F238E27FC236}">
                <a16:creationId xmlns:a16="http://schemas.microsoft.com/office/drawing/2014/main" id="{8B88B4D3-3C6A-AD8B-2711-167A7C0D489E}"/>
              </a:ext>
            </a:extLst>
          </p:cNvPr>
          <p:cNvGrpSpPr/>
          <p:nvPr/>
        </p:nvGrpSpPr>
        <p:grpSpPr>
          <a:xfrm>
            <a:off x="418327" y="8247059"/>
            <a:ext cx="3106552" cy="846386"/>
            <a:chOff x="1042639" y="6214332"/>
            <a:chExt cx="3106552" cy="846386"/>
          </a:xfrm>
        </p:grpSpPr>
        <p:pic>
          <p:nvPicPr>
            <p:cNvPr id="113" name="Picture 112" descr="A blue and orange squares&#10;&#10;AI-generated content may be incorrect.">
              <a:extLst>
                <a:ext uri="{FF2B5EF4-FFF2-40B4-BE49-F238E27FC236}">
                  <a16:creationId xmlns:a16="http://schemas.microsoft.com/office/drawing/2014/main" id="{B334B44E-7018-88A0-F0D0-3B333015CE63}"/>
                </a:ext>
              </a:extLst>
            </p:cNvPr>
            <p:cNvPicPr>
              <a:picLocks noChangeAspect="1"/>
            </p:cNvPicPr>
            <p:nvPr/>
          </p:nvPicPr>
          <p:blipFill>
            <a:blip r:embed="rId6"/>
            <a:srcRect r="19102" b="28596"/>
            <a:stretch>
              <a:fillRect/>
            </a:stretch>
          </p:blipFill>
          <p:spPr>
            <a:xfrm>
              <a:off x="1042639" y="6219151"/>
              <a:ext cx="2472528" cy="783499"/>
            </a:xfrm>
            <a:prstGeom prst="rect">
              <a:avLst/>
            </a:prstGeom>
          </p:spPr>
        </p:pic>
        <p:sp>
          <p:nvSpPr>
            <p:cNvPr id="196" name="TextBox 195">
              <a:extLst>
                <a:ext uri="{FF2B5EF4-FFF2-40B4-BE49-F238E27FC236}">
                  <a16:creationId xmlns:a16="http://schemas.microsoft.com/office/drawing/2014/main" id="{1418C208-2ACA-AE82-4053-AE42346397AB}"/>
                </a:ext>
              </a:extLst>
            </p:cNvPr>
            <p:cNvSpPr txBox="1"/>
            <p:nvPr/>
          </p:nvSpPr>
          <p:spPr>
            <a:xfrm>
              <a:off x="3453167" y="6214332"/>
              <a:ext cx="696024" cy="846386"/>
            </a:xfrm>
            <a:prstGeom prst="rect">
              <a:avLst/>
            </a:prstGeom>
            <a:noFill/>
          </p:spPr>
          <p:txBody>
            <a:bodyPr wrap="none" rtlCol="0">
              <a:spAutoFit/>
            </a:bodyPr>
            <a:lstStyle/>
            <a:p>
              <a:r>
                <a:rPr lang="en-US" sz="700" dirty="0"/>
                <a:t>NK cell</a:t>
              </a:r>
            </a:p>
            <a:p>
              <a:r>
                <a:rPr lang="en-US" sz="700" dirty="0"/>
                <a:t>CD4 T Naive</a:t>
              </a:r>
            </a:p>
            <a:p>
              <a:r>
                <a:rPr lang="en-US" sz="700" dirty="0"/>
                <a:t>CD8 TEM</a:t>
              </a:r>
            </a:p>
            <a:p>
              <a:r>
                <a:rPr lang="en-US" sz="700" dirty="0"/>
                <a:t>CD4 TCM</a:t>
              </a:r>
            </a:p>
            <a:p>
              <a:r>
                <a:rPr lang="en-US" sz="700" dirty="0"/>
                <a:t>CD8 T Naive</a:t>
              </a:r>
            </a:p>
            <a:p>
              <a:r>
                <a:rPr lang="en-US" sz="700" dirty="0"/>
                <a:t>Monocytes</a:t>
              </a:r>
            </a:p>
            <a:p>
              <a:r>
                <a:rPr lang="en-US" sz="700" dirty="0"/>
                <a:t>B cell</a:t>
              </a:r>
            </a:p>
          </p:txBody>
        </p:sp>
      </p:grpSp>
      <p:sp>
        <p:nvSpPr>
          <p:cNvPr id="250" name="TextBox 249">
            <a:extLst>
              <a:ext uri="{FF2B5EF4-FFF2-40B4-BE49-F238E27FC236}">
                <a16:creationId xmlns:a16="http://schemas.microsoft.com/office/drawing/2014/main" id="{22A399F3-4F4A-5CA4-CF8D-6CFE9387AF4C}"/>
              </a:ext>
            </a:extLst>
          </p:cNvPr>
          <p:cNvSpPr txBox="1"/>
          <p:nvPr/>
        </p:nvSpPr>
        <p:spPr>
          <a:xfrm>
            <a:off x="1855859" y="349557"/>
            <a:ext cx="734313" cy="200055"/>
          </a:xfrm>
          <a:prstGeom prst="rect">
            <a:avLst/>
          </a:prstGeom>
          <a:noFill/>
        </p:spPr>
        <p:txBody>
          <a:bodyPr wrap="square" rtlCol="0">
            <a:spAutoFit/>
          </a:bodyPr>
          <a:lstStyle/>
          <a:p>
            <a:pPr algn="ctr"/>
            <a:r>
              <a:rPr lang="en-US" sz="700" dirty="0"/>
              <a:t>CON</a:t>
            </a:r>
          </a:p>
        </p:txBody>
      </p:sp>
      <p:sp>
        <p:nvSpPr>
          <p:cNvPr id="251" name="TextBox 250">
            <a:extLst>
              <a:ext uri="{FF2B5EF4-FFF2-40B4-BE49-F238E27FC236}">
                <a16:creationId xmlns:a16="http://schemas.microsoft.com/office/drawing/2014/main" id="{EC19F218-D396-44EA-35C6-9D32EFF7896F}"/>
              </a:ext>
            </a:extLst>
          </p:cNvPr>
          <p:cNvSpPr txBox="1"/>
          <p:nvPr/>
        </p:nvSpPr>
        <p:spPr>
          <a:xfrm>
            <a:off x="568552" y="344117"/>
            <a:ext cx="940881" cy="200055"/>
          </a:xfrm>
          <a:prstGeom prst="rect">
            <a:avLst/>
          </a:prstGeom>
          <a:noFill/>
        </p:spPr>
        <p:txBody>
          <a:bodyPr wrap="square" rtlCol="0">
            <a:spAutoFit/>
          </a:bodyPr>
          <a:lstStyle/>
          <a:p>
            <a:pPr algn="ctr"/>
            <a:r>
              <a:rPr lang="en-US" sz="700" dirty="0"/>
              <a:t>At-Risk/ERA</a:t>
            </a:r>
          </a:p>
        </p:txBody>
      </p:sp>
      <p:sp>
        <p:nvSpPr>
          <p:cNvPr id="252" name="TextBox 251">
            <a:extLst>
              <a:ext uri="{FF2B5EF4-FFF2-40B4-BE49-F238E27FC236}">
                <a16:creationId xmlns:a16="http://schemas.microsoft.com/office/drawing/2014/main" id="{15C9A918-0F33-912C-9E78-BD06D13069AB}"/>
              </a:ext>
            </a:extLst>
          </p:cNvPr>
          <p:cNvSpPr txBox="1"/>
          <p:nvPr/>
        </p:nvSpPr>
        <p:spPr>
          <a:xfrm>
            <a:off x="2866080" y="623012"/>
            <a:ext cx="905721" cy="3323987"/>
          </a:xfrm>
          <a:prstGeom prst="rect">
            <a:avLst/>
          </a:prstGeom>
          <a:noFill/>
        </p:spPr>
        <p:txBody>
          <a:bodyPr wrap="square" rtlCol="0">
            <a:spAutoFit/>
          </a:bodyPr>
          <a:lstStyle/>
          <a:p>
            <a:r>
              <a:rPr lang="en-US" sz="700" i="1" dirty="0">
                <a:solidFill>
                  <a:schemeClr val="tx1"/>
                </a:solidFill>
              </a:rPr>
              <a:t>MMP23B</a:t>
            </a:r>
          </a:p>
          <a:p>
            <a:r>
              <a:rPr lang="en-US" sz="700" i="1" dirty="0">
                <a:solidFill>
                  <a:schemeClr val="tx1"/>
                </a:solidFill>
              </a:rPr>
              <a:t>TGFB3</a:t>
            </a:r>
          </a:p>
          <a:p>
            <a:r>
              <a:rPr lang="en-US" sz="700" b="1" i="1" dirty="0">
                <a:solidFill>
                  <a:schemeClr val="tx1"/>
                </a:solidFill>
              </a:rPr>
              <a:t>CCL4</a:t>
            </a:r>
          </a:p>
          <a:p>
            <a:r>
              <a:rPr lang="en-US" sz="700" i="1" dirty="0">
                <a:solidFill>
                  <a:schemeClr val="tx1"/>
                </a:solidFill>
              </a:rPr>
              <a:t>ADAMTSL4</a:t>
            </a:r>
          </a:p>
          <a:p>
            <a:r>
              <a:rPr lang="en-US" sz="700" b="1" i="1" dirty="0">
                <a:solidFill>
                  <a:schemeClr val="tx1"/>
                </a:solidFill>
              </a:rPr>
              <a:t>TGFB1</a:t>
            </a:r>
          </a:p>
          <a:p>
            <a:r>
              <a:rPr lang="en-US" sz="700" i="1" dirty="0">
                <a:solidFill>
                  <a:schemeClr val="tx1"/>
                </a:solidFill>
              </a:rPr>
              <a:t>TNFSF9</a:t>
            </a:r>
          </a:p>
          <a:p>
            <a:r>
              <a:rPr lang="en-US" sz="700" i="1" dirty="0">
                <a:solidFill>
                  <a:schemeClr val="tx1"/>
                </a:solidFill>
              </a:rPr>
              <a:t>ADAMTS10</a:t>
            </a:r>
          </a:p>
          <a:p>
            <a:r>
              <a:rPr lang="en-US" sz="700" i="1" dirty="0">
                <a:solidFill>
                  <a:schemeClr val="tx1"/>
                </a:solidFill>
              </a:rPr>
              <a:t>CCL4L2</a:t>
            </a:r>
            <a:endParaRPr lang="en-US" sz="700" b="1" i="1" dirty="0">
              <a:solidFill>
                <a:schemeClr val="tx1"/>
              </a:solidFill>
            </a:endParaRPr>
          </a:p>
          <a:p>
            <a:r>
              <a:rPr lang="en-US" sz="700" i="1" dirty="0">
                <a:solidFill>
                  <a:schemeClr val="tx1"/>
                </a:solidFill>
              </a:rPr>
              <a:t>IFNL1</a:t>
            </a:r>
          </a:p>
          <a:p>
            <a:r>
              <a:rPr lang="en-US" sz="700" b="1" i="1" dirty="0">
                <a:solidFill>
                  <a:schemeClr val="tx1"/>
                </a:solidFill>
              </a:rPr>
              <a:t>CCL5</a:t>
            </a:r>
            <a:endParaRPr lang="en-US" sz="700" i="1" dirty="0">
              <a:solidFill>
                <a:schemeClr val="tx1"/>
              </a:solidFill>
            </a:endParaRPr>
          </a:p>
          <a:p>
            <a:r>
              <a:rPr lang="en-US" sz="700" i="1" dirty="0">
                <a:solidFill>
                  <a:schemeClr val="tx1"/>
                </a:solidFill>
              </a:rPr>
              <a:t>PDGFD</a:t>
            </a:r>
            <a:endParaRPr lang="en-US" sz="700" b="1" i="1" dirty="0">
              <a:solidFill>
                <a:schemeClr val="tx1"/>
              </a:solidFill>
            </a:endParaRPr>
          </a:p>
          <a:p>
            <a:r>
              <a:rPr lang="en-US" sz="700" i="1" dirty="0">
                <a:solidFill>
                  <a:schemeClr val="tx1"/>
                </a:solidFill>
              </a:rPr>
              <a:t>MMP19</a:t>
            </a:r>
          </a:p>
          <a:p>
            <a:r>
              <a:rPr lang="en-US" sz="700" b="1" i="1" dirty="0">
                <a:solidFill>
                  <a:schemeClr val="tx1"/>
                </a:solidFill>
              </a:rPr>
              <a:t>IL15</a:t>
            </a:r>
          </a:p>
          <a:p>
            <a:r>
              <a:rPr lang="en-US" sz="700" i="1" dirty="0">
                <a:solidFill>
                  <a:schemeClr val="tx1"/>
                </a:solidFill>
              </a:rPr>
              <a:t>ADAMTS17</a:t>
            </a:r>
            <a:endParaRPr lang="en-US" sz="700" b="1" i="1" dirty="0">
              <a:solidFill>
                <a:schemeClr val="tx1"/>
              </a:solidFill>
            </a:endParaRPr>
          </a:p>
          <a:p>
            <a:r>
              <a:rPr lang="en-US" sz="700" b="1" i="1" dirty="0">
                <a:solidFill>
                  <a:schemeClr val="tx1"/>
                </a:solidFill>
              </a:rPr>
              <a:t>IL12A</a:t>
            </a:r>
          </a:p>
          <a:p>
            <a:r>
              <a:rPr lang="en-US" sz="700" i="1" dirty="0">
                <a:solidFill>
                  <a:schemeClr val="tx1"/>
                </a:solidFill>
              </a:rPr>
              <a:t>MMP25-AS1</a:t>
            </a:r>
          </a:p>
          <a:p>
            <a:r>
              <a:rPr lang="en-US" sz="700" i="1" dirty="0">
                <a:solidFill>
                  <a:schemeClr val="tx1"/>
                </a:solidFill>
              </a:rPr>
              <a:t>MMP25</a:t>
            </a:r>
          </a:p>
          <a:p>
            <a:r>
              <a:rPr lang="en-US" sz="700" i="1" dirty="0">
                <a:solidFill>
                  <a:schemeClr val="tx1"/>
                </a:solidFill>
              </a:rPr>
              <a:t>MMP24OS </a:t>
            </a:r>
          </a:p>
          <a:p>
            <a:r>
              <a:rPr lang="en-US" sz="700" i="1" dirty="0">
                <a:solidFill>
                  <a:schemeClr val="tx1"/>
                </a:solidFill>
              </a:rPr>
              <a:t>IL18BP</a:t>
            </a:r>
          </a:p>
          <a:p>
            <a:r>
              <a:rPr lang="en-US" sz="700" i="1" dirty="0">
                <a:solidFill>
                  <a:schemeClr val="tx1"/>
                </a:solidFill>
              </a:rPr>
              <a:t>TGFA</a:t>
            </a:r>
          </a:p>
          <a:p>
            <a:r>
              <a:rPr lang="en-US" sz="700" i="1" dirty="0">
                <a:solidFill>
                  <a:schemeClr val="tx1"/>
                </a:solidFill>
              </a:rPr>
              <a:t>TNFSF8</a:t>
            </a:r>
          </a:p>
          <a:p>
            <a:r>
              <a:rPr lang="en-US" sz="700" i="1" dirty="0">
                <a:solidFill>
                  <a:schemeClr val="tx1"/>
                </a:solidFill>
              </a:rPr>
              <a:t>XCL2</a:t>
            </a:r>
          </a:p>
          <a:p>
            <a:r>
              <a:rPr lang="en-US" sz="700" b="1" i="1" dirty="0">
                <a:solidFill>
                  <a:schemeClr val="tx1"/>
                </a:solidFill>
              </a:rPr>
              <a:t>NOTCH1</a:t>
            </a:r>
          </a:p>
          <a:p>
            <a:r>
              <a:rPr lang="en-US" sz="700" b="1" i="1" dirty="0">
                <a:solidFill>
                  <a:schemeClr val="tx1"/>
                </a:solidFill>
              </a:rPr>
              <a:t>TNFSF14</a:t>
            </a:r>
            <a:endParaRPr lang="en-US" sz="700" i="1" dirty="0">
              <a:solidFill>
                <a:schemeClr val="tx1"/>
              </a:solidFill>
            </a:endParaRPr>
          </a:p>
          <a:p>
            <a:r>
              <a:rPr lang="en-US" sz="700" i="1" dirty="0">
                <a:solidFill>
                  <a:schemeClr val="tx1"/>
                </a:solidFill>
              </a:rPr>
              <a:t>CCL3</a:t>
            </a:r>
          </a:p>
          <a:p>
            <a:r>
              <a:rPr lang="en-US" sz="700" i="1" dirty="0">
                <a:solidFill>
                  <a:schemeClr val="tx1"/>
                </a:solidFill>
              </a:rPr>
              <a:t>CXCL16</a:t>
            </a:r>
          </a:p>
          <a:p>
            <a:r>
              <a:rPr lang="en-US" sz="700" i="1" dirty="0">
                <a:solidFill>
                  <a:schemeClr val="tx1"/>
                </a:solidFill>
              </a:rPr>
              <a:t>CCL20</a:t>
            </a:r>
          </a:p>
          <a:p>
            <a:r>
              <a:rPr lang="en-US" sz="700" i="1" dirty="0">
                <a:solidFill>
                  <a:schemeClr val="tx1"/>
                </a:solidFill>
              </a:rPr>
              <a:t>XCL1</a:t>
            </a:r>
          </a:p>
          <a:p>
            <a:r>
              <a:rPr lang="en-US" sz="700" i="1" dirty="0">
                <a:solidFill>
                  <a:schemeClr val="tx1"/>
                </a:solidFill>
              </a:rPr>
              <a:t>IFNG</a:t>
            </a:r>
            <a:endParaRPr lang="en-US" sz="700" b="1" i="1" dirty="0">
              <a:solidFill>
                <a:schemeClr val="tx1"/>
              </a:solidFill>
            </a:endParaRPr>
          </a:p>
          <a:p>
            <a:r>
              <a:rPr lang="en-US" sz="700" i="1" dirty="0">
                <a:solidFill>
                  <a:schemeClr val="tx1"/>
                </a:solidFill>
              </a:rPr>
              <a:t>NOTCH2NL</a:t>
            </a:r>
            <a:endParaRPr lang="en-US" sz="700" b="1" i="1" dirty="0">
              <a:solidFill>
                <a:schemeClr val="tx1"/>
              </a:solidFill>
            </a:endParaRPr>
          </a:p>
        </p:txBody>
      </p:sp>
      <p:pic>
        <p:nvPicPr>
          <p:cNvPr id="253" name="Picture 252">
            <a:extLst>
              <a:ext uri="{FF2B5EF4-FFF2-40B4-BE49-F238E27FC236}">
                <a16:creationId xmlns:a16="http://schemas.microsoft.com/office/drawing/2014/main" id="{2D4EA01D-4E6E-0CD5-08DF-97FD6FB0AA97}"/>
              </a:ext>
            </a:extLst>
          </p:cNvPr>
          <p:cNvPicPr>
            <a:picLocks noChangeAspect="1"/>
          </p:cNvPicPr>
          <p:nvPr/>
        </p:nvPicPr>
        <p:blipFill>
          <a:blip r:embed="rId7"/>
          <a:srcRect l="916" t="1959" r="22585" b="11946"/>
          <a:stretch/>
        </p:blipFill>
        <p:spPr>
          <a:xfrm>
            <a:off x="418327" y="502827"/>
            <a:ext cx="2487875" cy="3385328"/>
          </a:xfrm>
          <a:prstGeom prst="rect">
            <a:avLst/>
          </a:prstGeom>
        </p:spPr>
      </p:pic>
      <p:grpSp>
        <p:nvGrpSpPr>
          <p:cNvPr id="4" name="Google Shape;353;p2">
            <a:extLst>
              <a:ext uri="{FF2B5EF4-FFF2-40B4-BE49-F238E27FC236}">
                <a16:creationId xmlns:a16="http://schemas.microsoft.com/office/drawing/2014/main" id="{E586704F-0583-19A6-77FE-4920CBE4331A}"/>
              </a:ext>
            </a:extLst>
          </p:cNvPr>
          <p:cNvGrpSpPr/>
          <p:nvPr/>
        </p:nvGrpSpPr>
        <p:grpSpPr>
          <a:xfrm>
            <a:off x="962657" y="3939726"/>
            <a:ext cx="1399213" cy="511416"/>
            <a:chOff x="5259070" y="1447414"/>
            <a:chExt cx="2414408" cy="511416"/>
          </a:xfrm>
        </p:grpSpPr>
        <p:sp>
          <p:nvSpPr>
            <p:cNvPr id="83" name="Google Shape;354;p2">
              <a:extLst>
                <a:ext uri="{FF2B5EF4-FFF2-40B4-BE49-F238E27FC236}">
                  <a16:creationId xmlns:a16="http://schemas.microsoft.com/office/drawing/2014/main" id="{00611A32-4C29-5FDA-35D4-74D0331B28D5}"/>
                </a:ext>
              </a:extLst>
            </p:cNvPr>
            <p:cNvSpPr txBox="1"/>
            <p:nvPr/>
          </p:nvSpPr>
          <p:spPr>
            <a:xfrm>
              <a:off x="5592350" y="1758816"/>
              <a:ext cx="54132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 name="Google Shape;355;p2">
              <a:extLst>
                <a:ext uri="{FF2B5EF4-FFF2-40B4-BE49-F238E27FC236}">
                  <a16:creationId xmlns:a16="http://schemas.microsoft.com/office/drawing/2014/main" id="{497AAE7F-0268-FBA8-A18C-9712A6F12E77}"/>
                </a:ext>
              </a:extLst>
            </p:cNvPr>
            <p:cNvSpPr txBox="1"/>
            <p:nvPr/>
          </p:nvSpPr>
          <p:spPr>
            <a:xfrm>
              <a:off x="6044747"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356;p2">
              <a:extLst>
                <a:ext uri="{FF2B5EF4-FFF2-40B4-BE49-F238E27FC236}">
                  <a16:creationId xmlns:a16="http://schemas.microsoft.com/office/drawing/2014/main" id="{37782989-6868-188E-9536-9C50DA08D05E}"/>
                </a:ext>
              </a:extLst>
            </p:cNvPr>
            <p:cNvSpPr txBox="1"/>
            <p:nvPr/>
          </p:nvSpPr>
          <p:spPr>
            <a:xfrm>
              <a:off x="6497145"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6" name="Google Shape;357;p2">
              <a:extLst>
                <a:ext uri="{FF2B5EF4-FFF2-40B4-BE49-F238E27FC236}">
                  <a16:creationId xmlns:a16="http://schemas.microsoft.com/office/drawing/2014/main" id="{4E5BC321-E931-BBE5-032D-205094CE6763}"/>
                </a:ext>
              </a:extLst>
            </p:cNvPr>
            <p:cNvSpPr txBox="1"/>
            <p:nvPr/>
          </p:nvSpPr>
          <p:spPr>
            <a:xfrm>
              <a:off x="6949544" y="1758816"/>
              <a:ext cx="34008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7" name="Google Shape;358;p2">
              <a:extLst>
                <a:ext uri="{FF2B5EF4-FFF2-40B4-BE49-F238E27FC236}">
                  <a16:creationId xmlns:a16="http://schemas.microsoft.com/office/drawing/2014/main" id="{580D97F8-544D-42EF-6615-06A1EAAD5F42}"/>
                </a:ext>
              </a:extLst>
            </p:cNvPr>
            <p:cNvSpPr txBox="1"/>
            <p:nvPr/>
          </p:nvSpPr>
          <p:spPr>
            <a:xfrm>
              <a:off x="5259070" y="1447414"/>
              <a:ext cx="2414408"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8" name="Google Shape;359;p2">
              <a:extLst>
                <a:ext uri="{FF2B5EF4-FFF2-40B4-BE49-F238E27FC236}">
                  <a16:creationId xmlns:a16="http://schemas.microsoft.com/office/drawing/2014/main" id="{E1D0A5AB-D064-C219-CA55-CFD906755E76}"/>
                </a:ext>
              </a:extLst>
            </p:cNvPr>
            <p:cNvPicPr preferRelativeResize="0"/>
            <p:nvPr/>
          </p:nvPicPr>
          <p:blipFill rotWithShape="1">
            <a:blip r:embed="rId8">
              <a:alphaModFix/>
            </a:blip>
            <a:srcRect l="14942"/>
            <a:stretch/>
          </p:blipFill>
          <p:spPr>
            <a:xfrm rot="5400000">
              <a:off x="6405816" y="1022506"/>
              <a:ext cx="131696" cy="1417320"/>
            </a:xfrm>
            <a:prstGeom prst="rect">
              <a:avLst/>
            </a:prstGeom>
            <a:noFill/>
            <a:ln>
              <a:noFill/>
            </a:ln>
          </p:spPr>
        </p:pic>
      </p:grpSp>
      <p:grpSp>
        <p:nvGrpSpPr>
          <p:cNvPr id="194" name="Group 193">
            <a:extLst>
              <a:ext uri="{FF2B5EF4-FFF2-40B4-BE49-F238E27FC236}">
                <a16:creationId xmlns:a16="http://schemas.microsoft.com/office/drawing/2014/main" id="{90A93FE2-046D-6CC6-7673-978A3FC672E2}"/>
              </a:ext>
            </a:extLst>
          </p:cNvPr>
          <p:cNvGrpSpPr/>
          <p:nvPr/>
        </p:nvGrpSpPr>
        <p:grpSpPr>
          <a:xfrm>
            <a:off x="3539842" y="7817138"/>
            <a:ext cx="3860816" cy="1964619"/>
            <a:chOff x="3667261" y="7483416"/>
            <a:chExt cx="3860816" cy="1964619"/>
          </a:xfrm>
        </p:grpSpPr>
        <p:sp>
          <p:nvSpPr>
            <p:cNvPr id="60" name="Google Shape;527;p4">
              <a:extLst>
                <a:ext uri="{FF2B5EF4-FFF2-40B4-BE49-F238E27FC236}">
                  <a16:creationId xmlns:a16="http://schemas.microsoft.com/office/drawing/2014/main" id="{D98DEDBB-0743-7B58-86F1-1E996E79830A}"/>
                </a:ext>
              </a:extLst>
            </p:cNvPr>
            <p:cNvSpPr/>
            <p:nvPr/>
          </p:nvSpPr>
          <p:spPr>
            <a:xfrm>
              <a:off x="3667261" y="74834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 name="Google Shape;535;p4">
              <a:extLst>
                <a:ext uri="{FF2B5EF4-FFF2-40B4-BE49-F238E27FC236}">
                  <a16:creationId xmlns:a16="http://schemas.microsoft.com/office/drawing/2014/main" id="{1B5EC54F-1850-AC41-D0A5-1EF4256151BA}"/>
                </a:ext>
              </a:extLst>
            </p:cNvPr>
            <p:cNvSpPr txBox="1"/>
            <p:nvPr/>
          </p:nvSpPr>
          <p:spPr>
            <a:xfrm>
              <a:off x="4073789" y="7483416"/>
              <a:ext cx="282673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Estimated gene expression in monocytes from clinical trial on abatacept response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2" name="Group 61">
              <a:extLst>
                <a:ext uri="{FF2B5EF4-FFF2-40B4-BE49-F238E27FC236}">
                  <a16:creationId xmlns:a16="http://schemas.microsoft.com/office/drawing/2014/main" id="{4F6A86F4-44D8-70C0-36F9-20CBFAF768E1}"/>
                </a:ext>
              </a:extLst>
            </p:cNvPr>
            <p:cNvGrpSpPr/>
            <p:nvPr/>
          </p:nvGrpSpPr>
          <p:grpSpPr>
            <a:xfrm>
              <a:off x="3868477" y="7908945"/>
              <a:ext cx="3473502" cy="1539090"/>
              <a:chOff x="641835" y="5205207"/>
              <a:chExt cx="3473502" cy="1539090"/>
            </a:xfrm>
          </p:grpSpPr>
          <p:grpSp>
            <p:nvGrpSpPr>
              <p:cNvPr id="66" name="Group 65">
                <a:extLst>
                  <a:ext uri="{FF2B5EF4-FFF2-40B4-BE49-F238E27FC236}">
                    <a16:creationId xmlns:a16="http://schemas.microsoft.com/office/drawing/2014/main" id="{D31FA027-DB20-7E2C-266D-E76396584DC1}"/>
                  </a:ext>
                </a:extLst>
              </p:cNvPr>
              <p:cNvGrpSpPr/>
              <p:nvPr/>
            </p:nvGrpSpPr>
            <p:grpSpPr>
              <a:xfrm>
                <a:off x="641835" y="5205207"/>
                <a:ext cx="2649550" cy="210954"/>
                <a:chOff x="755400" y="7205904"/>
                <a:chExt cx="2649550" cy="210954"/>
              </a:xfrm>
            </p:grpSpPr>
            <p:sp>
              <p:nvSpPr>
                <p:cNvPr id="81" name="TextBox 80">
                  <a:extLst>
                    <a:ext uri="{FF2B5EF4-FFF2-40B4-BE49-F238E27FC236}">
                      <a16:creationId xmlns:a16="http://schemas.microsoft.com/office/drawing/2014/main" id="{0DD64124-6D3C-D430-2FF2-28932331B617}"/>
                    </a:ext>
                  </a:extLst>
                </p:cNvPr>
                <p:cNvSpPr txBox="1"/>
                <p:nvPr/>
              </p:nvSpPr>
              <p:spPr>
                <a:xfrm>
                  <a:off x="755400" y="7205904"/>
                  <a:ext cx="1011837" cy="200055"/>
                </a:xfrm>
                <a:prstGeom prst="rect">
                  <a:avLst/>
                </a:prstGeom>
                <a:noFill/>
              </p:spPr>
              <p:txBody>
                <a:bodyPr wrap="square">
                  <a:spAutoFit/>
                </a:bodyPr>
                <a:lstStyle/>
                <a:p>
                  <a:r>
                    <a:rPr lang="en-US" sz="700" dirty="0">
                      <a:solidFill>
                        <a:srgbClr val="333333"/>
                      </a:solidFill>
                      <a:latin typeface="Arial" panose="020B0604020202020204" pitchFamily="34" charset="0"/>
                      <a:cs typeface="Arial" panose="020B0604020202020204" pitchFamily="34" charset="0"/>
                    </a:rPr>
                    <a:t>Abatacept responder</a:t>
                  </a:r>
                </a:p>
              </p:txBody>
            </p:sp>
            <p:sp>
              <p:nvSpPr>
                <p:cNvPr id="82" name="TextBox 81">
                  <a:extLst>
                    <a:ext uri="{FF2B5EF4-FFF2-40B4-BE49-F238E27FC236}">
                      <a16:creationId xmlns:a16="http://schemas.microsoft.com/office/drawing/2014/main" id="{6E32CBA8-33A3-D4AE-988E-AC4DD0156B97}"/>
                    </a:ext>
                  </a:extLst>
                </p:cNvPr>
                <p:cNvSpPr txBox="1"/>
                <p:nvPr/>
              </p:nvSpPr>
              <p:spPr>
                <a:xfrm>
                  <a:off x="1996162" y="7216803"/>
                  <a:ext cx="1408788" cy="200055"/>
                </a:xfrm>
                <a:prstGeom prst="rect">
                  <a:avLst/>
                </a:prstGeom>
                <a:noFill/>
              </p:spPr>
              <p:txBody>
                <a:bodyPr wrap="square">
                  <a:spAutoFit/>
                </a:bodyPr>
                <a:lstStyle/>
                <a:p>
                  <a:pPr algn="ctr"/>
                  <a:r>
                    <a:rPr lang="en-US" sz="700" dirty="0">
                      <a:solidFill>
                        <a:srgbClr val="333333"/>
                      </a:solidFill>
                      <a:latin typeface="Arial" panose="020B0604020202020204" pitchFamily="34" charset="0"/>
                      <a:cs typeface="Arial" panose="020B0604020202020204" pitchFamily="34" charset="0"/>
                    </a:rPr>
                    <a:t>Abatacept non-responder</a:t>
                  </a:r>
                  <a:endParaRPr lang="en-US" sz="700" dirty="0"/>
                </a:p>
              </p:txBody>
            </p:sp>
          </p:grpSp>
          <p:pic>
            <p:nvPicPr>
              <p:cNvPr id="67" name="Picture 66">
                <a:extLst>
                  <a:ext uri="{FF2B5EF4-FFF2-40B4-BE49-F238E27FC236}">
                    <a16:creationId xmlns:a16="http://schemas.microsoft.com/office/drawing/2014/main" id="{B0412183-8795-DF8E-B30F-C54841AE3C90}"/>
                  </a:ext>
                </a:extLst>
              </p:cNvPr>
              <p:cNvPicPr>
                <a:picLocks noChangeAspect="1"/>
              </p:cNvPicPr>
              <p:nvPr/>
            </p:nvPicPr>
            <p:blipFill>
              <a:blip r:embed="rId9"/>
              <a:srcRect l="18546" t="21089" r="8728" b="8609"/>
              <a:stretch>
                <a:fillRect/>
              </a:stretch>
            </p:blipFill>
            <p:spPr>
              <a:xfrm>
                <a:off x="733355" y="5364074"/>
                <a:ext cx="2638541" cy="1329179"/>
              </a:xfrm>
              <a:prstGeom prst="rect">
                <a:avLst/>
              </a:prstGeom>
            </p:spPr>
          </p:pic>
          <p:sp>
            <p:nvSpPr>
              <p:cNvPr id="68" name="TextBox 67">
                <a:extLst>
                  <a:ext uri="{FF2B5EF4-FFF2-40B4-BE49-F238E27FC236}">
                    <a16:creationId xmlns:a16="http://schemas.microsoft.com/office/drawing/2014/main" id="{EDDEC65B-7F03-5F62-16C0-CF106C47DAD7}"/>
                  </a:ext>
                </a:extLst>
              </p:cNvPr>
              <p:cNvSpPr txBox="1"/>
              <p:nvPr/>
            </p:nvSpPr>
            <p:spPr>
              <a:xfrm>
                <a:off x="3326383" y="5384270"/>
                <a:ext cx="494046" cy="200055"/>
              </a:xfrm>
              <a:prstGeom prst="rect">
                <a:avLst/>
              </a:prstGeom>
              <a:noFill/>
            </p:spPr>
            <p:txBody>
              <a:bodyPr wrap="none" rtlCol="0">
                <a:spAutoFit/>
              </a:bodyPr>
              <a:lstStyle/>
              <a:p>
                <a:r>
                  <a:rPr lang="en-US" sz="700" i="1" dirty="0"/>
                  <a:t>MMP19</a:t>
                </a:r>
              </a:p>
            </p:txBody>
          </p:sp>
          <p:sp>
            <p:nvSpPr>
              <p:cNvPr id="69" name="TextBox 68">
                <a:extLst>
                  <a:ext uri="{FF2B5EF4-FFF2-40B4-BE49-F238E27FC236}">
                    <a16:creationId xmlns:a16="http://schemas.microsoft.com/office/drawing/2014/main" id="{A33ECE25-A3EE-FE00-6789-2817DFCAE326}"/>
                  </a:ext>
                </a:extLst>
              </p:cNvPr>
              <p:cNvSpPr txBox="1"/>
              <p:nvPr/>
            </p:nvSpPr>
            <p:spPr>
              <a:xfrm>
                <a:off x="3326383" y="5595174"/>
                <a:ext cx="521298" cy="200055"/>
              </a:xfrm>
              <a:prstGeom prst="rect">
                <a:avLst/>
              </a:prstGeom>
              <a:noFill/>
            </p:spPr>
            <p:txBody>
              <a:bodyPr wrap="none" rtlCol="0">
                <a:spAutoFit/>
              </a:bodyPr>
              <a:lstStyle/>
              <a:p>
                <a:r>
                  <a:rPr lang="en-US" sz="700" i="1" dirty="0"/>
                  <a:t>TNFSF8</a:t>
                </a:r>
              </a:p>
            </p:txBody>
          </p:sp>
          <p:sp>
            <p:nvSpPr>
              <p:cNvPr id="71" name="TextBox 70">
                <a:extLst>
                  <a:ext uri="{FF2B5EF4-FFF2-40B4-BE49-F238E27FC236}">
                    <a16:creationId xmlns:a16="http://schemas.microsoft.com/office/drawing/2014/main" id="{B43031E8-164D-25C0-3906-F9F358698E49}"/>
                  </a:ext>
                </a:extLst>
              </p:cNvPr>
              <p:cNvSpPr txBox="1"/>
              <p:nvPr/>
            </p:nvSpPr>
            <p:spPr>
              <a:xfrm>
                <a:off x="3326383" y="5911530"/>
                <a:ext cx="423514" cy="200055"/>
              </a:xfrm>
              <a:prstGeom prst="rect">
                <a:avLst/>
              </a:prstGeom>
              <a:noFill/>
            </p:spPr>
            <p:txBody>
              <a:bodyPr wrap="none" rtlCol="0">
                <a:spAutoFit/>
              </a:bodyPr>
              <a:lstStyle/>
              <a:p>
                <a:r>
                  <a:rPr lang="en-US" sz="700" i="1" dirty="0"/>
                  <a:t>TGFA</a:t>
                </a:r>
              </a:p>
            </p:txBody>
          </p:sp>
          <p:sp>
            <p:nvSpPr>
              <p:cNvPr id="72" name="TextBox 71">
                <a:extLst>
                  <a:ext uri="{FF2B5EF4-FFF2-40B4-BE49-F238E27FC236}">
                    <a16:creationId xmlns:a16="http://schemas.microsoft.com/office/drawing/2014/main" id="{164BBDA3-E4C1-9839-2D6E-6BB94D70E418}"/>
                  </a:ext>
                </a:extLst>
              </p:cNvPr>
              <p:cNvSpPr txBox="1"/>
              <p:nvPr/>
            </p:nvSpPr>
            <p:spPr>
              <a:xfrm>
                <a:off x="3326383" y="6016982"/>
                <a:ext cx="623889" cy="200055"/>
              </a:xfrm>
              <a:prstGeom prst="rect">
                <a:avLst/>
              </a:prstGeom>
              <a:noFill/>
            </p:spPr>
            <p:txBody>
              <a:bodyPr wrap="none" rtlCol="0">
                <a:spAutoFit/>
              </a:bodyPr>
              <a:lstStyle/>
              <a:p>
                <a:r>
                  <a:rPr lang="en-US" sz="700" i="1" dirty="0"/>
                  <a:t>MMP24OS</a:t>
                </a:r>
              </a:p>
            </p:txBody>
          </p:sp>
          <p:sp>
            <p:nvSpPr>
              <p:cNvPr id="73" name="TextBox 72">
                <a:extLst>
                  <a:ext uri="{FF2B5EF4-FFF2-40B4-BE49-F238E27FC236}">
                    <a16:creationId xmlns:a16="http://schemas.microsoft.com/office/drawing/2014/main" id="{5840FE72-8695-0FFC-EAA7-0869D654490F}"/>
                  </a:ext>
                </a:extLst>
              </p:cNvPr>
              <p:cNvSpPr txBox="1"/>
              <p:nvPr/>
            </p:nvSpPr>
            <p:spPr>
              <a:xfrm>
                <a:off x="3326383" y="5700626"/>
                <a:ext cx="359394" cy="200055"/>
              </a:xfrm>
              <a:prstGeom prst="rect">
                <a:avLst/>
              </a:prstGeom>
              <a:noFill/>
            </p:spPr>
            <p:txBody>
              <a:bodyPr wrap="none" rtlCol="0">
                <a:spAutoFit/>
              </a:bodyPr>
              <a:lstStyle/>
              <a:p>
                <a:r>
                  <a:rPr lang="en-US" sz="700" i="1" dirty="0"/>
                  <a:t>IL15</a:t>
                </a:r>
              </a:p>
            </p:txBody>
          </p:sp>
          <p:sp>
            <p:nvSpPr>
              <p:cNvPr id="74" name="TextBox 73">
                <a:extLst>
                  <a:ext uri="{FF2B5EF4-FFF2-40B4-BE49-F238E27FC236}">
                    <a16:creationId xmlns:a16="http://schemas.microsoft.com/office/drawing/2014/main" id="{0DFC6272-4975-02B2-F16F-C6AEC8900E84}"/>
                  </a:ext>
                </a:extLst>
              </p:cNvPr>
              <p:cNvSpPr txBox="1"/>
              <p:nvPr/>
            </p:nvSpPr>
            <p:spPr>
              <a:xfrm>
                <a:off x="3326383" y="5806078"/>
                <a:ext cx="494046" cy="200055"/>
              </a:xfrm>
              <a:prstGeom prst="rect">
                <a:avLst/>
              </a:prstGeom>
              <a:noFill/>
            </p:spPr>
            <p:txBody>
              <a:bodyPr wrap="none" rtlCol="0">
                <a:spAutoFit/>
              </a:bodyPr>
              <a:lstStyle/>
              <a:p>
                <a:r>
                  <a:rPr lang="en-US" sz="700" i="1" dirty="0"/>
                  <a:t>MMP25</a:t>
                </a:r>
              </a:p>
            </p:txBody>
          </p:sp>
          <p:sp>
            <p:nvSpPr>
              <p:cNvPr id="75" name="TextBox 74">
                <a:extLst>
                  <a:ext uri="{FF2B5EF4-FFF2-40B4-BE49-F238E27FC236}">
                    <a16:creationId xmlns:a16="http://schemas.microsoft.com/office/drawing/2014/main" id="{586A2FCE-9B80-0BCC-4716-CD0AA41AA7FF}"/>
                  </a:ext>
                </a:extLst>
              </p:cNvPr>
              <p:cNvSpPr txBox="1"/>
              <p:nvPr/>
            </p:nvSpPr>
            <p:spPr>
              <a:xfrm>
                <a:off x="3326383" y="5489722"/>
                <a:ext cx="788954" cy="200055"/>
              </a:xfrm>
              <a:prstGeom prst="rect">
                <a:avLst/>
              </a:prstGeom>
              <a:noFill/>
            </p:spPr>
            <p:txBody>
              <a:bodyPr wrap="square" rtlCol="0">
                <a:spAutoFit/>
              </a:bodyPr>
              <a:lstStyle/>
              <a:p>
                <a:r>
                  <a:rPr lang="en-US" sz="700" i="1" dirty="0"/>
                  <a:t>ADAMTSL4</a:t>
                </a:r>
              </a:p>
            </p:txBody>
          </p:sp>
          <p:sp>
            <p:nvSpPr>
              <p:cNvPr id="76" name="TextBox 75">
                <a:extLst>
                  <a:ext uri="{FF2B5EF4-FFF2-40B4-BE49-F238E27FC236}">
                    <a16:creationId xmlns:a16="http://schemas.microsoft.com/office/drawing/2014/main" id="{AC1DF5A8-9313-7075-7EF9-F0026E587FD5}"/>
                  </a:ext>
                </a:extLst>
              </p:cNvPr>
              <p:cNvSpPr txBox="1"/>
              <p:nvPr/>
            </p:nvSpPr>
            <p:spPr>
              <a:xfrm>
                <a:off x="3326383" y="6122434"/>
                <a:ext cx="478016" cy="200055"/>
              </a:xfrm>
              <a:prstGeom prst="rect">
                <a:avLst/>
              </a:prstGeom>
              <a:noFill/>
            </p:spPr>
            <p:txBody>
              <a:bodyPr wrap="none" rtlCol="0">
                <a:spAutoFit/>
              </a:bodyPr>
              <a:lstStyle/>
              <a:p>
                <a:r>
                  <a:rPr lang="en-US" sz="700" i="1" dirty="0"/>
                  <a:t>IL18BP</a:t>
                </a:r>
              </a:p>
            </p:txBody>
          </p:sp>
          <p:sp>
            <p:nvSpPr>
              <p:cNvPr id="77" name="TextBox 76">
                <a:extLst>
                  <a:ext uri="{FF2B5EF4-FFF2-40B4-BE49-F238E27FC236}">
                    <a16:creationId xmlns:a16="http://schemas.microsoft.com/office/drawing/2014/main" id="{8769056B-C757-6CBF-D8C3-724D278D9294}"/>
                  </a:ext>
                </a:extLst>
              </p:cNvPr>
              <p:cNvSpPr txBox="1"/>
              <p:nvPr/>
            </p:nvSpPr>
            <p:spPr>
              <a:xfrm>
                <a:off x="3326383" y="6227886"/>
                <a:ext cx="570990" cy="200055"/>
              </a:xfrm>
              <a:prstGeom prst="rect">
                <a:avLst/>
              </a:prstGeom>
              <a:noFill/>
            </p:spPr>
            <p:txBody>
              <a:bodyPr wrap="none" rtlCol="0">
                <a:spAutoFit/>
              </a:bodyPr>
              <a:lstStyle/>
              <a:p>
                <a:r>
                  <a:rPr lang="en-US" sz="700" i="1" dirty="0"/>
                  <a:t>TNFSF14</a:t>
                </a:r>
              </a:p>
            </p:txBody>
          </p:sp>
          <p:sp>
            <p:nvSpPr>
              <p:cNvPr id="78" name="TextBox 77">
                <a:extLst>
                  <a:ext uri="{FF2B5EF4-FFF2-40B4-BE49-F238E27FC236}">
                    <a16:creationId xmlns:a16="http://schemas.microsoft.com/office/drawing/2014/main" id="{D2AF31C2-0C41-8075-BC1A-975B6C09465A}"/>
                  </a:ext>
                </a:extLst>
              </p:cNvPr>
              <p:cNvSpPr txBox="1"/>
              <p:nvPr/>
            </p:nvSpPr>
            <p:spPr>
              <a:xfrm>
                <a:off x="3326383" y="6333338"/>
                <a:ext cx="521297" cy="200055"/>
              </a:xfrm>
              <a:prstGeom prst="rect">
                <a:avLst/>
              </a:prstGeom>
              <a:noFill/>
            </p:spPr>
            <p:txBody>
              <a:bodyPr wrap="none" rtlCol="0">
                <a:spAutoFit/>
              </a:bodyPr>
              <a:lstStyle/>
              <a:p>
                <a:r>
                  <a:rPr lang="en-US" sz="700" i="1" dirty="0"/>
                  <a:t>CXCL16</a:t>
                </a:r>
              </a:p>
            </p:txBody>
          </p:sp>
          <p:sp>
            <p:nvSpPr>
              <p:cNvPr id="79" name="TextBox 78">
                <a:extLst>
                  <a:ext uri="{FF2B5EF4-FFF2-40B4-BE49-F238E27FC236}">
                    <a16:creationId xmlns:a16="http://schemas.microsoft.com/office/drawing/2014/main" id="{AF9F1100-C915-215C-F638-2EEA83E8C83A}"/>
                  </a:ext>
                </a:extLst>
              </p:cNvPr>
              <p:cNvSpPr txBox="1"/>
              <p:nvPr/>
            </p:nvSpPr>
            <p:spPr>
              <a:xfrm>
                <a:off x="3326383" y="6438790"/>
                <a:ext cx="478016" cy="200055"/>
              </a:xfrm>
              <a:prstGeom prst="rect">
                <a:avLst/>
              </a:prstGeom>
              <a:noFill/>
            </p:spPr>
            <p:txBody>
              <a:bodyPr wrap="none" rtlCol="0">
                <a:spAutoFit/>
              </a:bodyPr>
              <a:lstStyle/>
              <a:p>
                <a:r>
                  <a:rPr lang="en-US" sz="700" b="1" i="1" dirty="0"/>
                  <a:t>TGFB1</a:t>
                </a:r>
              </a:p>
            </p:txBody>
          </p:sp>
          <p:sp>
            <p:nvSpPr>
              <p:cNvPr id="80" name="TextBox 79">
                <a:extLst>
                  <a:ext uri="{FF2B5EF4-FFF2-40B4-BE49-F238E27FC236}">
                    <a16:creationId xmlns:a16="http://schemas.microsoft.com/office/drawing/2014/main" id="{F96AFF2F-B775-247F-DA23-53162DFE9595}"/>
                  </a:ext>
                </a:extLst>
              </p:cNvPr>
              <p:cNvSpPr txBox="1"/>
              <p:nvPr/>
            </p:nvSpPr>
            <p:spPr>
              <a:xfrm>
                <a:off x="3326383" y="6544242"/>
                <a:ext cx="551754" cy="200055"/>
              </a:xfrm>
              <a:prstGeom prst="rect">
                <a:avLst/>
              </a:prstGeom>
              <a:noFill/>
            </p:spPr>
            <p:txBody>
              <a:bodyPr wrap="none" rtlCol="0">
                <a:spAutoFit/>
              </a:bodyPr>
              <a:lstStyle/>
              <a:p>
                <a:r>
                  <a:rPr lang="en-US" sz="700" i="1" dirty="0"/>
                  <a:t>NOTCH1</a:t>
                </a:r>
              </a:p>
            </p:txBody>
          </p:sp>
        </p:grpSp>
        <p:grpSp>
          <p:nvGrpSpPr>
            <p:cNvPr id="63" name="Group 62">
              <a:extLst>
                <a:ext uri="{FF2B5EF4-FFF2-40B4-BE49-F238E27FC236}">
                  <a16:creationId xmlns:a16="http://schemas.microsoft.com/office/drawing/2014/main" id="{0AC1ABD9-D022-E3FD-ED6D-D6A3409CA6FD}"/>
                </a:ext>
              </a:extLst>
            </p:cNvPr>
            <p:cNvGrpSpPr/>
            <p:nvPr/>
          </p:nvGrpSpPr>
          <p:grpSpPr>
            <a:xfrm>
              <a:off x="7155583" y="7939479"/>
              <a:ext cx="372494" cy="1385719"/>
              <a:chOff x="4133433" y="4742471"/>
              <a:chExt cx="372494" cy="1385719"/>
            </a:xfrm>
          </p:grpSpPr>
          <p:pic>
            <p:nvPicPr>
              <p:cNvPr id="64" name="Picture 63">
                <a:extLst>
                  <a:ext uri="{FF2B5EF4-FFF2-40B4-BE49-F238E27FC236}">
                    <a16:creationId xmlns:a16="http://schemas.microsoft.com/office/drawing/2014/main" id="{24CF2C79-E5DB-C0D7-1012-8579BB977CF1}"/>
                  </a:ext>
                </a:extLst>
              </p:cNvPr>
              <p:cNvPicPr>
                <a:picLocks noChangeAspect="1"/>
              </p:cNvPicPr>
              <p:nvPr/>
            </p:nvPicPr>
            <p:blipFill>
              <a:blip r:embed="rId9"/>
              <a:srcRect l="4487" t="2419" r="93960" b="75322"/>
              <a:stretch>
                <a:fillRect/>
              </a:stretch>
            </p:blipFill>
            <p:spPr>
              <a:xfrm>
                <a:off x="4359478" y="5000716"/>
                <a:ext cx="146449" cy="1127474"/>
              </a:xfrm>
              <a:prstGeom prst="rect">
                <a:avLst/>
              </a:prstGeom>
            </p:spPr>
          </p:pic>
          <p:sp>
            <p:nvSpPr>
              <p:cNvPr id="65" name="TextBox 64">
                <a:extLst>
                  <a:ext uri="{FF2B5EF4-FFF2-40B4-BE49-F238E27FC236}">
                    <a16:creationId xmlns:a16="http://schemas.microsoft.com/office/drawing/2014/main" id="{B4875BCF-5071-D4D9-3AC0-16658042C5FB}"/>
                  </a:ext>
                </a:extLst>
              </p:cNvPr>
              <p:cNvSpPr txBox="1"/>
              <p:nvPr/>
            </p:nvSpPr>
            <p:spPr>
              <a:xfrm rot="16200000">
                <a:off x="3557672" y="5318232"/>
                <a:ext cx="1351578" cy="200055"/>
              </a:xfrm>
              <a:prstGeom prst="rect">
                <a:avLst/>
              </a:prstGeom>
              <a:noFill/>
            </p:spPr>
            <p:txBody>
              <a:bodyPr wrap="square" rtlCol="0">
                <a:spAutoFit/>
              </a:bodyPr>
              <a:lstStyle/>
              <a:p>
                <a:r>
                  <a:rPr lang="en-US" sz="700" dirty="0"/>
                  <a:t>Gene expression z-score</a:t>
                </a:r>
              </a:p>
            </p:txBody>
          </p:sp>
        </p:grpSp>
      </p:grpSp>
      <p:grpSp>
        <p:nvGrpSpPr>
          <p:cNvPr id="180" name="Group 179">
            <a:extLst>
              <a:ext uri="{FF2B5EF4-FFF2-40B4-BE49-F238E27FC236}">
                <a16:creationId xmlns:a16="http://schemas.microsoft.com/office/drawing/2014/main" id="{FEBECEDA-75BB-9109-364A-B4DC22232043}"/>
              </a:ext>
            </a:extLst>
          </p:cNvPr>
          <p:cNvGrpSpPr/>
          <p:nvPr/>
        </p:nvGrpSpPr>
        <p:grpSpPr>
          <a:xfrm>
            <a:off x="7347186" y="8569653"/>
            <a:ext cx="264816" cy="975814"/>
            <a:chOff x="7347186" y="8223284"/>
            <a:chExt cx="264816" cy="975814"/>
          </a:xfrm>
        </p:grpSpPr>
        <p:sp>
          <p:nvSpPr>
            <p:cNvPr id="175" name="TextBox 174">
              <a:extLst>
                <a:ext uri="{FF2B5EF4-FFF2-40B4-BE49-F238E27FC236}">
                  <a16:creationId xmlns:a16="http://schemas.microsoft.com/office/drawing/2014/main" id="{FA3ACF37-AD03-C762-7595-B6BF1098A467}"/>
                </a:ext>
              </a:extLst>
            </p:cNvPr>
            <p:cNvSpPr txBox="1"/>
            <p:nvPr/>
          </p:nvSpPr>
          <p:spPr>
            <a:xfrm>
              <a:off x="7347186" y="8417224"/>
              <a:ext cx="234360" cy="200055"/>
            </a:xfrm>
            <a:prstGeom prst="rect">
              <a:avLst/>
            </a:prstGeom>
            <a:noFill/>
          </p:spPr>
          <p:txBody>
            <a:bodyPr wrap="none" rtlCol="0">
              <a:spAutoFit/>
            </a:bodyPr>
            <a:lstStyle/>
            <a:p>
              <a:r>
                <a:rPr lang="en-US" sz="700" dirty="0"/>
                <a:t>1</a:t>
              </a:r>
            </a:p>
          </p:txBody>
        </p:sp>
        <p:sp>
          <p:nvSpPr>
            <p:cNvPr id="176" name="TextBox 175">
              <a:extLst>
                <a:ext uri="{FF2B5EF4-FFF2-40B4-BE49-F238E27FC236}">
                  <a16:creationId xmlns:a16="http://schemas.microsoft.com/office/drawing/2014/main" id="{DBDEFA3B-CC2A-2BD0-B88E-A50B4DA08647}"/>
                </a:ext>
              </a:extLst>
            </p:cNvPr>
            <p:cNvSpPr txBox="1"/>
            <p:nvPr/>
          </p:nvSpPr>
          <p:spPr>
            <a:xfrm>
              <a:off x="7347186" y="8805104"/>
              <a:ext cx="264816" cy="200055"/>
            </a:xfrm>
            <a:prstGeom prst="rect">
              <a:avLst/>
            </a:prstGeom>
            <a:noFill/>
          </p:spPr>
          <p:txBody>
            <a:bodyPr wrap="none" rtlCol="0">
              <a:spAutoFit/>
            </a:bodyPr>
            <a:lstStyle/>
            <a:p>
              <a:r>
                <a:rPr lang="en-US" sz="700" dirty="0"/>
                <a:t>-1</a:t>
              </a:r>
            </a:p>
          </p:txBody>
        </p:sp>
        <p:sp>
          <p:nvSpPr>
            <p:cNvPr id="177" name="TextBox 176">
              <a:extLst>
                <a:ext uri="{FF2B5EF4-FFF2-40B4-BE49-F238E27FC236}">
                  <a16:creationId xmlns:a16="http://schemas.microsoft.com/office/drawing/2014/main" id="{9E5BC856-611D-51F6-B2DB-77FE7DEF0567}"/>
                </a:ext>
              </a:extLst>
            </p:cNvPr>
            <p:cNvSpPr txBox="1"/>
            <p:nvPr/>
          </p:nvSpPr>
          <p:spPr>
            <a:xfrm>
              <a:off x="7347186" y="8611164"/>
              <a:ext cx="234360" cy="200055"/>
            </a:xfrm>
            <a:prstGeom prst="rect">
              <a:avLst/>
            </a:prstGeom>
            <a:noFill/>
          </p:spPr>
          <p:txBody>
            <a:bodyPr wrap="none" rtlCol="0">
              <a:spAutoFit/>
            </a:bodyPr>
            <a:lstStyle/>
            <a:p>
              <a:r>
                <a:rPr lang="en-US" sz="700" dirty="0"/>
                <a:t>0</a:t>
              </a:r>
            </a:p>
          </p:txBody>
        </p:sp>
        <p:sp>
          <p:nvSpPr>
            <p:cNvPr id="178" name="TextBox 177">
              <a:extLst>
                <a:ext uri="{FF2B5EF4-FFF2-40B4-BE49-F238E27FC236}">
                  <a16:creationId xmlns:a16="http://schemas.microsoft.com/office/drawing/2014/main" id="{C0429A21-5131-BB7B-D4C2-2FC0A016D59D}"/>
                </a:ext>
              </a:extLst>
            </p:cNvPr>
            <p:cNvSpPr txBox="1"/>
            <p:nvPr/>
          </p:nvSpPr>
          <p:spPr>
            <a:xfrm>
              <a:off x="7347186" y="8223284"/>
              <a:ext cx="234360" cy="200055"/>
            </a:xfrm>
            <a:prstGeom prst="rect">
              <a:avLst/>
            </a:prstGeom>
            <a:noFill/>
          </p:spPr>
          <p:txBody>
            <a:bodyPr wrap="none" rtlCol="0">
              <a:spAutoFit/>
            </a:bodyPr>
            <a:lstStyle/>
            <a:p>
              <a:r>
                <a:rPr lang="en-US" sz="700" dirty="0"/>
                <a:t>2</a:t>
              </a:r>
            </a:p>
          </p:txBody>
        </p:sp>
        <p:sp>
          <p:nvSpPr>
            <p:cNvPr id="179" name="TextBox 178">
              <a:extLst>
                <a:ext uri="{FF2B5EF4-FFF2-40B4-BE49-F238E27FC236}">
                  <a16:creationId xmlns:a16="http://schemas.microsoft.com/office/drawing/2014/main" id="{08E83E17-5DA8-244F-9BD6-CD018BB9E966}"/>
                </a:ext>
              </a:extLst>
            </p:cNvPr>
            <p:cNvSpPr txBox="1"/>
            <p:nvPr/>
          </p:nvSpPr>
          <p:spPr>
            <a:xfrm>
              <a:off x="7347186" y="8999043"/>
              <a:ext cx="264816" cy="200055"/>
            </a:xfrm>
            <a:prstGeom prst="rect">
              <a:avLst/>
            </a:prstGeom>
            <a:noFill/>
          </p:spPr>
          <p:txBody>
            <a:bodyPr wrap="none" rtlCol="0">
              <a:spAutoFit/>
            </a:bodyPr>
            <a:lstStyle/>
            <a:p>
              <a:r>
                <a:rPr lang="en-US" sz="700" dirty="0"/>
                <a:t>-2</a:t>
              </a:r>
            </a:p>
          </p:txBody>
        </p:sp>
      </p:grpSp>
      <p:grpSp>
        <p:nvGrpSpPr>
          <p:cNvPr id="182" name="Group 181">
            <a:extLst>
              <a:ext uri="{FF2B5EF4-FFF2-40B4-BE49-F238E27FC236}">
                <a16:creationId xmlns:a16="http://schemas.microsoft.com/office/drawing/2014/main" id="{6899110E-EBC7-F77A-4F3D-8D8128AA6442}"/>
              </a:ext>
            </a:extLst>
          </p:cNvPr>
          <p:cNvGrpSpPr/>
          <p:nvPr/>
        </p:nvGrpSpPr>
        <p:grpSpPr>
          <a:xfrm>
            <a:off x="3378861" y="4824187"/>
            <a:ext cx="4419204" cy="2697603"/>
            <a:chOff x="3281877" y="4824187"/>
            <a:chExt cx="4419204" cy="2697603"/>
          </a:xfrm>
        </p:grpSpPr>
        <p:grpSp>
          <p:nvGrpSpPr>
            <p:cNvPr id="102" name="Group 101">
              <a:extLst>
                <a:ext uri="{FF2B5EF4-FFF2-40B4-BE49-F238E27FC236}">
                  <a16:creationId xmlns:a16="http://schemas.microsoft.com/office/drawing/2014/main" id="{4A8A5172-986D-A008-8316-BAEA19EAE50A}"/>
                </a:ext>
              </a:extLst>
            </p:cNvPr>
            <p:cNvGrpSpPr/>
            <p:nvPr/>
          </p:nvGrpSpPr>
          <p:grpSpPr>
            <a:xfrm>
              <a:off x="3386008" y="4824187"/>
              <a:ext cx="3550498" cy="400069"/>
              <a:chOff x="145229" y="503160"/>
              <a:chExt cx="3550498" cy="400069"/>
            </a:xfrm>
          </p:grpSpPr>
          <p:sp>
            <p:nvSpPr>
              <p:cNvPr id="103" name="Google Shape;527;p4">
                <a:extLst>
                  <a:ext uri="{FF2B5EF4-FFF2-40B4-BE49-F238E27FC236}">
                    <a16:creationId xmlns:a16="http://schemas.microsoft.com/office/drawing/2014/main" id="{3B95A7F0-1EF6-72D0-BD13-F827621517FF}"/>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4" name="Google Shape;529;p4">
                <a:extLst>
                  <a:ext uri="{FF2B5EF4-FFF2-40B4-BE49-F238E27FC236}">
                    <a16:creationId xmlns:a16="http://schemas.microsoft.com/office/drawing/2014/main" id="{0967844C-8B85-6624-4E6C-E78AA88BF2F3}"/>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individuals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105" name="Picture 104" descr="A screenshot of a computer generated image&#10;&#10;AI-generated content may be incorrect.">
              <a:extLst>
                <a:ext uri="{FF2B5EF4-FFF2-40B4-BE49-F238E27FC236}">
                  <a16:creationId xmlns:a16="http://schemas.microsoft.com/office/drawing/2014/main" id="{77A109EB-0F92-2BEC-0B6C-3876070A057C}"/>
                </a:ext>
              </a:extLst>
            </p:cNvPr>
            <p:cNvPicPr>
              <a:picLocks noChangeAspect="1"/>
            </p:cNvPicPr>
            <p:nvPr/>
          </p:nvPicPr>
          <p:blipFill>
            <a:blip r:embed="rId10"/>
            <a:srcRect t="4219" r="18643" b="7030"/>
            <a:stretch>
              <a:fillRect/>
            </a:stretch>
          </p:blipFill>
          <p:spPr>
            <a:xfrm>
              <a:off x="3281877" y="5249670"/>
              <a:ext cx="3760274" cy="2212225"/>
            </a:xfrm>
            <a:prstGeom prst="rect">
              <a:avLst/>
            </a:prstGeom>
          </p:spPr>
        </p:pic>
        <p:sp>
          <p:nvSpPr>
            <p:cNvPr id="181" name="TextBox 180">
              <a:extLst>
                <a:ext uri="{FF2B5EF4-FFF2-40B4-BE49-F238E27FC236}">
                  <a16:creationId xmlns:a16="http://schemas.microsoft.com/office/drawing/2014/main" id="{5763CCFC-F73F-D4AD-EB7C-0C2F271A7FFC}"/>
                </a:ext>
              </a:extLst>
            </p:cNvPr>
            <p:cNvSpPr txBox="1"/>
            <p:nvPr/>
          </p:nvSpPr>
          <p:spPr>
            <a:xfrm>
              <a:off x="6966583" y="5213466"/>
              <a:ext cx="734498" cy="2308324"/>
            </a:xfrm>
            <a:prstGeom prst="rect">
              <a:avLst/>
            </a:prstGeom>
            <a:noFill/>
          </p:spPr>
          <p:txBody>
            <a:bodyPr wrap="square" rtlCol="0">
              <a:spAutoFit/>
            </a:bodyPr>
            <a:lstStyle/>
            <a:p>
              <a:pPr>
                <a:lnSpc>
                  <a:spcPct val="80000"/>
                </a:lnSpc>
              </a:pPr>
              <a:r>
                <a:rPr lang="en-US" sz="600" dirty="0"/>
                <a:t>TNFSF8 TGFB1 </a:t>
              </a:r>
            </a:p>
            <a:p>
              <a:pPr>
                <a:lnSpc>
                  <a:spcPct val="80000"/>
                </a:lnSpc>
              </a:pPr>
              <a:r>
                <a:rPr lang="en-US" sz="600" dirty="0"/>
                <a:t>NOTCH1 </a:t>
              </a:r>
            </a:p>
            <a:p>
              <a:pPr>
                <a:lnSpc>
                  <a:spcPct val="80000"/>
                </a:lnSpc>
              </a:pPr>
              <a:r>
                <a:rPr lang="en-US" sz="600" dirty="0"/>
                <a:t>TGFA</a:t>
              </a:r>
            </a:p>
            <a:p>
              <a:pPr>
                <a:lnSpc>
                  <a:spcPct val="80000"/>
                </a:lnSpc>
              </a:pPr>
              <a:r>
                <a:rPr lang="en-US" sz="600" dirty="0"/>
                <a:t>MMP24OS</a:t>
              </a:r>
            </a:p>
            <a:p>
              <a:pPr>
                <a:lnSpc>
                  <a:spcPct val="80000"/>
                </a:lnSpc>
              </a:pPr>
              <a:r>
                <a:rPr lang="en-US" sz="600" dirty="0"/>
                <a:t>IL18BP </a:t>
              </a:r>
            </a:p>
            <a:p>
              <a:pPr>
                <a:lnSpc>
                  <a:spcPct val="80000"/>
                </a:lnSpc>
              </a:pPr>
              <a:r>
                <a:rPr lang="en-US" sz="600" dirty="0"/>
                <a:t>CCL3 </a:t>
              </a:r>
            </a:p>
            <a:p>
              <a:pPr>
                <a:lnSpc>
                  <a:spcPct val="80000"/>
                </a:lnSpc>
              </a:pPr>
              <a:r>
                <a:rPr lang="en-US" sz="600" dirty="0"/>
                <a:t>CCL20</a:t>
              </a:r>
            </a:p>
            <a:p>
              <a:pPr>
                <a:lnSpc>
                  <a:spcPct val="80000"/>
                </a:lnSpc>
              </a:pPr>
              <a:r>
                <a:rPr lang="en-US" sz="600" dirty="0"/>
                <a:t>MMP19 </a:t>
              </a:r>
            </a:p>
            <a:p>
              <a:pPr>
                <a:lnSpc>
                  <a:spcPct val="80000"/>
                </a:lnSpc>
              </a:pPr>
              <a:r>
                <a:rPr lang="en-US" sz="600" dirty="0"/>
                <a:t>IL15</a:t>
              </a:r>
            </a:p>
            <a:p>
              <a:pPr>
                <a:lnSpc>
                  <a:spcPct val="80000"/>
                </a:lnSpc>
              </a:pPr>
              <a:r>
                <a:rPr lang="en-US" sz="600" dirty="0"/>
                <a:t>CXCL16</a:t>
              </a:r>
            </a:p>
            <a:p>
              <a:pPr>
                <a:lnSpc>
                  <a:spcPct val="80000"/>
                </a:lnSpc>
              </a:pPr>
              <a:r>
                <a:rPr lang="en-US" sz="600" dirty="0"/>
                <a:t>ADAMTSL4</a:t>
              </a:r>
            </a:p>
            <a:p>
              <a:pPr>
                <a:lnSpc>
                  <a:spcPct val="80000"/>
                </a:lnSpc>
              </a:pPr>
              <a:r>
                <a:rPr lang="en-US" sz="600" dirty="0"/>
                <a:t>NOTCH2NL</a:t>
              </a:r>
            </a:p>
            <a:p>
              <a:pPr>
                <a:lnSpc>
                  <a:spcPct val="80000"/>
                </a:lnSpc>
              </a:pPr>
              <a:r>
                <a:rPr lang="en-US" sz="600" dirty="0"/>
                <a:t>ADAMTS10 </a:t>
              </a:r>
            </a:p>
            <a:p>
              <a:pPr>
                <a:lnSpc>
                  <a:spcPct val="80000"/>
                </a:lnSpc>
              </a:pPr>
              <a:r>
                <a:rPr lang="en-US" sz="600" dirty="0"/>
                <a:t>TNFSF9</a:t>
              </a:r>
            </a:p>
            <a:p>
              <a:pPr>
                <a:lnSpc>
                  <a:spcPct val="80000"/>
                </a:lnSpc>
              </a:pPr>
              <a:r>
                <a:rPr lang="en-US" sz="600" dirty="0"/>
                <a:t>CCL4</a:t>
              </a:r>
            </a:p>
            <a:p>
              <a:pPr>
                <a:lnSpc>
                  <a:spcPct val="80000"/>
                </a:lnSpc>
              </a:pPr>
              <a:r>
                <a:rPr lang="en-US" sz="600" dirty="0"/>
                <a:t>CCL4L2</a:t>
              </a:r>
            </a:p>
            <a:p>
              <a:pPr>
                <a:lnSpc>
                  <a:spcPct val="80000"/>
                </a:lnSpc>
              </a:pPr>
              <a:r>
                <a:rPr lang="en-US" sz="600" dirty="0"/>
                <a:t>IFNG </a:t>
              </a:r>
            </a:p>
            <a:p>
              <a:pPr>
                <a:lnSpc>
                  <a:spcPct val="80000"/>
                </a:lnSpc>
              </a:pPr>
              <a:r>
                <a:rPr lang="en-US" sz="600" dirty="0"/>
                <a:t>CCL5</a:t>
              </a:r>
            </a:p>
            <a:p>
              <a:pPr>
                <a:lnSpc>
                  <a:spcPct val="80000"/>
                </a:lnSpc>
              </a:pPr>
              <a:r>
                <a:rPr lang="en-US" sz="600" dirty="0"/>
                <a:t>XCL2</a:t>
              </a:r>
            </a:p>
            <a:p>
              <a:pPr>
                <a:lnSpc>
                  <a:spcPct val="80000"/>
                </a:lnSpc>
              </a:pPr>
              <a:r>
                <a:rPr lang="en-US" sz="600" dirty="0"/>
                <a:t>PDGFD</a:t>
              </a:r>
            </a:p>
            <a:p>
              <a:pPr>
                <a:lnSpc>
                  <a:spcPct val="80000"/>
                </a:lnSpc>
              </a:pPr>
              <a:r>
                <a:rPr lang="en-US" sz="600" dirty="0"/>
                <a:t>MMP23B</a:t>
              </a:r>
            </a:p>
            <a:p>
              <a:pPr>
                <a:lnSpc>
                  <a:spcPct val="80000"/>
                </a:lnSpc>
              </a:pPr>
              <a:r>
                <a:rPr lang="en-US" sz="600" dirty="0"/>
                <a:t>TGFB3</a:t>
              </a:r>
            </a:p>
            <a:p>
              <a:pPr>
                <a:lnSpc>
                  <a:spcPct val="80000"/>
                </a:lnSpc>
              </a:pPr>
              <a:r>
                <a:rPr lang="en-US" sz="600" dirty="0"/>
                <a:t>ADAMTS17 MMP25-AS1</a:t>
              </a:r>
            </a:p>
            <a:p>
              <a:pPr>
                <a:lnSpc>
                  <a:spcPct val="80000"/>
                </a:lnSpc>
              </a:pPr>
              <a:r>
                <a:rPr lang="en-US" sz="600" dirty="0"/>
                <a:t>TNFSF14</a:t>
              </a:r>
            </a:p>
            <a:p>
              <a:pPr>
                <a:lnSpc>
                  <a:spcPct val="80000"/>
                </a:lnSpc>
              </a:pPr>
              <a:r>
                <a:rPr lang="en-US" sz="600" dirty="0"/>
                <a:t>XCL1 </a:t>
              </a:r>
            </a:p>
            <a:p>
              <a:pPr>
                <a:lnSpc>
                  <a:spcPct val="80000"/>
                </a:lnSpc>
              </a:pPr>
              <a:r>
                <a:rPr lang="en-US" sz="600" dirty="0"/>
                <a:t>IFNL1</a:t>
              </a:r>
            </a:p>
            <a:p>
              <a:pPr>
                <a:lnSpc>
                  <a:spcPct val="80000"/>
                </a:lnSpc>
              </a:pPr>
              <a:r>
                <a:rPr lang="en-US" sz="600" dirty="0"/>
                <a:t>MMP25</a:t>
              </a:r>
            </a:p>
            <a:p>
              <a:pPr>
                <a:lnSpc>
                  <a:spcPct val="80000"/>
                </a:lnSpc>
              </a:pPr>
              <a:r>
                <a:rPr lang="en-US" sz="600" dirty="0"/>
                <a:t>IL12A</a:t>
              </a:r>
            </a:p>
          </p:txBody>
        </p:sp>
      </p:grpSp>
      <p:grpSp>
        <p:nvGrpSpPr>
          <p:cNvPr id="106" name="Group 105">
            <a:extLst>
              <a:ext uri="{FF2B5EF4-FFF2-40B4-BE49-F238E27FC236}">
                <a16:creationId xmlns:a16="http://schemas.microsoft.com/office/drawing/2014/main" id="{F9B47EE5-7D5D-F3FF-81A5-37EA777FEB44}"/>
              </a:ext>
            </a:extLst>
          </p:cNvPr>
          <p:cNvGrpSpPr/>
          <p:nvPr/>
        </p:nvGrpSpPr>
        <p:grpSpPr>
          <a:xfrm>
            <a:off x="301423" y="5241473"/>
            <a:ext cx="2757462" cy="2391167"/>
            <a:chOff x="519636" y="5245943"/>
            <a:chExt cx="2757462" cy="2391167"/>
          </a:xfrm>
        </p:grpSpPr>
        <p:sp>
          <p:nvSpPr>
            <p:cNvPr id="92" name="TextBox 91">
              <a:extLst>
                <a:ext uri="{FF2B5EF4-FFF2-40B4-BE49-F238E27FC236}">
                  <a16:creationId xmlns:a16="http://schemas.microsoft.com/office/drawing/2014/main" id="{19550E52-D0AA-2F13-E7DD-2133E4BF2EDB}"/>
                </a:ext>
              </a:extLst>
            </p:cNvPr>
            <p:cNvSpPr txBox="1"/>
            <p:nvPr/>
          </p:nvSpPr>
          <p:spPr>
            <a:xfrm>
              <a:off x="1760500" y="5328786"/>
              <a:ext cx="734498" cy="2308324"/>
            </a:xfrm>
            <a:prstGeom prst="rect">
              <a:avLst/>
            </a:prstGeom>
            <a:noFill/>
          </p:spPr>
          <p:txBody>
            <a:bodyPr wrap="square" rtlCol="0">
              <a:spAutoFit/>
            </a:bodyPr>
            <a:lstStyle/>
            <a:p>
              <a:pPr>
                <a:lnSpc>
                  <a:spcPct val="80000"/>
                </a:lnSpc>
              </a:pPr>
              <a:r>
                <a:rPr lang="en-US" sz="600" i="1" dirty="0"/>
                <a:t>TGFB3</a:t>
              </a:r>
            </a:p>
            <a:p>
              <a:pPr>
                <a:lnSpc>
                  <a:spcPct val="80000"/>
                </a:lnSpc>
              </a:pPr>
              <a:r>
                <a:rPr lang="en-US" sz="600" i="1" dirty="0"/>
                <a:t>IL12A</a:t>
              </a:r>
            </a:p>
            <a:p>
              <a:pPr>
                <a:lnSpc>
                  <a:spcPct val="80000"/>
                </a:lnSpc>
              </a:pPr>
              <a:r>
                <a:rPr lang="en-US" sz="600" i="1" dirty="0"/>
                <a:t>CCL3</a:t>
              </a:r>
            </a:p>
            <a:p>
              <a:pPr>
                <a:lnSpc>
                  <a:spcPct val="80000"/>
                </a:lnSpc>
              </a:pPr>
              <a:r>
                <a:rPr lang="en-US" sz="600" i="1" dirty="0"/>
                <a:t>NOTCH1</a:t>
              </a:r>
            </a:p>
            <a:p>
              <a:pPr>
                <a:lnSpc>
                  <a:spcPct val="80000"/>
                </a:lnSpc>
              </a:pPr>
              <a:r>
                <a:rPr lang="en-US" sz="600" i="1" dirty="0"/>
                <a:t>MMP23B</a:t>
              </a:r>
            </a:p>
            <a:p>
              <a:pPr>
                <a:lnSpc>
                  <a:spcPct val="80000"/>
                </a:lnSpc>
              </a:pPr>
              <a:r>
                <a:rPr lang="en-US" sz="600" i="1" dirty="0"/>
                <a:t>PDGFD</a:t>
              </a:r>
            </a:p>
            <a:p>
              <a:pPr>
                <a:lnSpc>
                  <a:spcPct val="80000"/>
                </a:lnSpc>
              </a:pPr>
              <a:r>
                <a:rPr lang="en-US" sz="600" b="1" i="1" dirty="0"/>
                <a:t>TGFB1</a:t>
              </a:r>
            </a:p>
            <a:p>
              <a:pPr>
                <a:lnSpc>
                  <a:spcPct val="80000"/>
                </a:lnSpc>
              </a:pPr>
              <a:r>
                <a:rPr lang="en-US" sz="600" i="1" dirty="0"/>
                <a:t>ADAMTS10</a:t>
              </a:r>
            </a:p>
            <a:p>
              <a:pPr>
                <a:lnSpc>
                  <a:spcPct val="80000"/>
                </a:lnSpc>
              </a:pPr>
              <a:r>
                <a:rPr lang="en-US" sz="600" i="1" dirty="0"/>
                <a:t>TNFSF9</a:t>
              </a:r>
            </a:p>
            <a:p>
              <a:pPr>
                <a:lnSpc>
                  <a:spcPct val="80000"/>
                </a:lnSpc>
              </a:pPr>
              <a:r>
                <a:rPr lang="en-US" sz="600" i="1" dirty="0"/>
                <a:t>CCL4L2</a:t>
              </a:r>
            </a:p>
            <a:p>
              <a:pPr>
                <a:lnSpc>
                  <a:spcPct val="80000"/>
                </a:lnSpc>
              </a:pPr>
              <a:r>
                <a:rPr lang="en-US" sz="600" i="1" dirty="0"/>
                <a:t>CCL4</a:t>
              </a:r>
            </a:p>
            <a:p>
              <a:pPr>
                <a:lnSpc>
                  <a:spcPct val="80000"/>
                </a:lnSpc>
              </a:pPr>
              <a:r>
                <a:rPr lang="en-US" sz="600" i="1" dirty="0"/>
                <a:t>CCL5</a:t>
              </a:r>
            </a:p>
            <a:p>
              <a:pPr>
                <a:lnSpc>
                  <a:spcPct val="80000"/>
                </a:lnSpc>
              </a:pPr>
              <a:r>
                <a:rPr lang="en-US" sz="600" i="1" dirty="0"/>
                <a:t>IFNG</a:t>
              </a:r>
            </a:p>
            <a:p>
              <a:pPr>
                <a:lnSpc>
                  <a:spcPct val="80000"/>
                </a:lnSpc>
              </a:pPr>
              <a:r>
                <a:rPr lang="en-US" sz="600" i="1" dirty="0"/>
                <a:t>MMP25-AS1</a:t>
              </a:r>
            </a:p>
            <a:p>
              <a:pPr>
                <a:lnSpc>
                  <a:spcPct val="80000"/>
                </a:lnSpc>
              </a:pPr>
              <a:r>
                <a:rPr lang="en-US" sz="600" i="1" dirty="0"/>
                <a:t>IFNL1</a:t>
              </a:r>
            </a:p>
            <a:p>
              <a:pPr>
                <a:lnSpc>
                  <a:spcPct val="80000"/>
                </a:lnSpc>
              </a:pPr>
              <a:r>
                <a:rPr lang="en-US" sz="600" i="1" dirty="0"/>
                <a:t>TNFSF14</a:t>
              </a:r>
            </a:p>
            <a:p>
              <a:pPr>
                <a:lnSpc>
                  <a:spcPct val="80000"/>
                </a:lnSpc>
              </a:pPr>
              <a:r>
                <a:rPr lang="en-US" sz="600" i="1" dirty="0"/>
                <a:t>XCL2</a:t>
              </a:r>
            </a:p>
            <a:p>
              <a:pPr>
                <a:lnSpc>
                  <a:spcPct val="80000"/>
                </a:lnSpc>
              </a:pPr>
              <a:r>
                <a:rPr lang="en-US" sz="600" i="1" dirty="0"/>
                <a:t>XCL1</a:t>
              </a:r>
            </a:p>
            <a:p>
              <a:pPr>
                <a:lnSpc>
                  <a:spcPct val="80000"/>
                </a:lnSpc>
              </a:pPr>
              <a:r>
                <a:rPr lang="en-US" sz="600" i="1" dirty="0"/>
                <a:t>MMP25</a:t>
              </a:r>
            </a:p>
            <a:p>
              <a:pPr>
                <a:lnSpc>
                  <a:spcPct val="80000"/>
                </a:lnSpc>
              </a:pPr>
              <a:r>
                <a:rPr lang="en-US" sz="600" i="1" dirty="0"/>
                <a:t>ADAMTS17</a:t>
              </a:r>
            </a:p>
            <a:p>
              <a:pPr>
                <a:lnSpc>
                  <a:spcPct val="80000"/>
                </a:lnSpc>
              </a:pPr>
              <a:r>
                <a:rPr lang="en-US" sz="600" i="1" dirty="0"/>
                <a:t>TGFA</a:t>
              </a:r>
            </a:p>
            <a:p>
              <a:pPr>
                <a:lnSpc>
                  <a:spcPct val="80000"/>
                </a:lnSpc>
              </a:pPr>
              <a:r>
                <a:rPr lang="en-US" sz="600" i="1" dirty="0"/>
                <a:t>TNFSF8</a:t>
              </a:r>
            </a:p>
            <a:p>
              <a:pPr>
                <a:lnSpc>
                  <a:spcPct val="80000"/>
                </a:lnSpc>
              </a:pPr>
              <a:r>
                <a:rPr lang="en-US" sz="600" i="1" dirty="0"/>
                <a:t>CCL20</a:t>
              </a:r>
            </a:p>
            <a:p>
              <a:pPr>
                <a:lnSpc>
                  <a:spcPct val="80000"/>
                </a:lnSpc>
              </a:pPr>
              <a:r>
                <a:rPr lang="en-US" sz="600" i="1" dirty="0"/>
                <a:t>MMP24OS</a:t>
              </a:r>
            </a:p>
            <a:p>
              <a:pPr>
                <a:lnSpc>
                  <a:spcPct val="80000"/>
                </a:lnSpc>
              </a:pPr>
              <a:r>
                <a:rPr lang="en-US" sz="600" i="1" dirty="0"/>
                <a:t>NOTCH2NL</a:t>
              </a:r>
            </a:p>
            <a:p>
              <a:pPr>
                <a:lnSpc>
                  <a:spcPct val="80000"/>
                </a:lnSpc>
              </a:pPr>
              <a:r>
                <a:rPr lang="en-US" sz="600" i="1" dirty="0"/>
                <a:t>ADAMTSL4</a:t>
              </a:r>
            </a:p>
            <a:p>
              <a:pPr>
                <a:lnSpc>
                  <a:spcPct val="80000"/>
                </a:lnSpc>
              </a:pPr>
              <a:r>
                <a:rPr lang="en-US" sz="600" i="1" dirty="0"/>
                <a:t>MMP19</a:t>
              </a:r>
            </a:p>
            <a:p>
              <a:pPr>
                <a:lnSpc>
                  <a:spcPct val="80000"/>
                </a:lnSpc>
              </a:pPr>
              <a:r>
                <a:rPr lang="en-US" sz="600" i="1" dirty="0"/>
                <a:t>CXCL16</a:t>
              </a:r>
            </a:p>
            <a:p>
              <a:pPr>
                <a:lnSpc>
                  <a:spcPct val="80000"/>
                </a:lnSpc>
              </a:pPr>
              <a:r>
                <a:rPr lang="en-US" sz="600" i="1" dirty="0"/>
                <a:t>IL15</a:t>
              </a:r>
            </a:p>
            <a:p>
              <a:pPr>
                <a:lnSpc>
                  <a:spcPct val="80000"/>
                </a:lnSpc>
              </a:pPr>
              <a:r>
                <a:rPr lang="en-US" sz="600" i="1" dirty="0"/>
                <a:t>IL18BP</a:t>
              </a:r>
            </a:p>
          </p:txBody>
        </p:sp>
        <p:grpSp>
          <p:nvGrpSpPr>
            <p:cNvPr id="99" name="Group 98">
              <a:extLst>
                <a:ext uri="{FF2B5EF4-FFF2-40B4-BE49-F238E27FC236}">
                  <a16:creationId xmlns:a16="http://schemas.microsoft.com/office/drawing/2014/main" id="{6971DD80-6D52-9D7D-F8A1-2996CFE71B85}"/>
                </a:ext>
              </a:extLst>
            </p:cNvPr>
            <p:cNvGrpSpPr/>
            <p:nvPr/>
          </p:nvGrpSpPr>
          <p:grpSpPr>
            <a:xfrm>
              <a:off x="2505155" y="5572768"/>
              <a:ext cx="329368" cy="787803"/>
              <a:chOff x="2505155" y="5572768"/>
              <a:chExt cx="329368" cy="787803"/>
            </a:xfrm>
          </p:grpSpPr>
          <p:pic>
            <p:nvPicPr>
              <p:cNvPr id="108" name="Picture 107" descr="A group of gene expression&#10;&#10;AI-generated content may be incorrect.">
                <a:extLst>
                  <a:ext uri="{FF2B5EF4-FFF2-40B4-BE49-F238E27FC236}">
                    <a16:creationId xmlns:a16="http://schemas.microsoft.com/office/drawing/2014/main" id="{ED40356E-3EC3-F1A9-2156-B135A42190B7}"/>
                  </a:ext>
                </a:extLst>
              </p:cNvPr>
              <p:cNvPicPr>
                <a:picLocks noChangeAspect="1"/>
              </p:cNvPicPr>
              <p:nvPr/>
            </p:nvPicPr>
            <p:blipFill>
              <a:blip r:embed="rId11"/>
              <a:srcRect l="62921" t="35520" r="33697" b="51829"/>
              <a:stretch>
                <a:fillRect/>
              </a:stretch>
            </p:blipFill>
            <p:spPr>
              <a:xfrm>
                <a:off x="2505155" y="5626198"/>
                <a:ext cx="121075" cy="673411"/>
              </a:xfrm>
              <a:prstGeom prst="rect">
                <a:avLst/>
              </a:prstGeom>
            </p:spPr>
          </p:pic>
          <p:sp>
            <p:nvSpPr>
              <p:cNvPr id="93" name="TextBox 92">
                <a:extLst>
                  <a:ext uri="{FF2B5EF4-FFF2-40B4-BE49-F238E27FC236}">
                    <a16:creationId xmlns:a16="http://schemas.microsoft.com/office/drawing/2014/main" id="{D9FCB05A-6987-EB0D-76CE-174D5A23FDEE}"/>
                  </a:ext>
                </a:extLst>
              </p:cNvPr>
              <p:cNvSpPr txBox="1"/>
              <p:nvPr/>
            </p:nvSpPr>
            <p:spPr>
              <a:xfrm>
                <a:off x="2569707" y="5719705"/>
                <a:ext cx="234360" cy="200055"/>
              </a:xfrm>
              <a:prstGeom prst="rect">
                <a:avLst/>
              </a:prstGeom>
              <a:noFill/>
            </p:spPr>
            <p:txBody>
              <a:bodyPr wrap="none" rtlCol="0">
                <a:spAutoFit/>
              </a:bodyPr>
              <a:lstStyle/>
              <a:p>
                <a:r>
                  <a:rPr lang="en-US" sz="700" dirty="0"/>
                  <a:t>1</a:t>
                </a:r>
              </a:p>
            </p:txBody>
          </p:sp>
          <p:sp>
            <p:nvSpPr>
              <p:cNvPr id="94" name="TextBox 93">
                <a:extLst>
                  <a:ext uri="{FF2B5EF4-FFF2-40B4-BE49-F238E27FC236}">
                    <a16:creationId xmlns:a16="http://schemas.microsoft.com/office/drawing/2014/main" id="{0AE8253F-FB83-AEA5-FE1F-66C7E06C897F}"/>
                  </a:ext>
                </a:extLst>
              </p:cNvPr>
              <p:cNvSpPr txBox="1"/>
              <p:nvPr/>
            </p:nvSpPr>
            <p:spPr>
              <a:xfrm>
                <a:off x="2569707" y="6013579"/>
                <a:ext cx="264816" cy="200055"/>
              </a:xfrm>
              <a:prstGeom prst="rect">
                <a:avLst/>
              </a:prstGeom>
              <a:noFill/>
            </p:spPr>
            <p:txBody>
              <a:bodyPr wrap="none" rtlCol="0">
                <a:spAutoFit/>
              </a:bodyPr>
              <a:lstStyle/>
              <a:p>
                <a:r>
                  <a:rPr lang="en-US" sz="700" dirty="0"/>
                  <a:t>-1</a:t>
                </a:r>
              </a:p>
            </p:txBody>
          </p:sp>
          <p:sp>
            <p:nvSpPr>
              <p:cNvPr id="95" name="TextBox 94">
                <a:extLst>
                  <a:ext uri="{FF2B5EF4-FFF2-40B4-BE49-F238E27FC236}">
                    <a16:creationId xmlns:a16="http://schemas.microsoft.com/office/drawing/2014/main" id="{41950278-13E1-9E7B-EAD8-AC413570A0C8}"/>
                  </a:ext>
                </a:extLst>
              </p:cNvPr>
              <p:cNvSpPr txBox="1"/>
              <p:nvPr/>
            </p:nvSpPr>
            <p:spPr>
              <a:xfrm>
                <a:off x="2569707" y="5866642"/>
                <a:ext cx="234360" cy="200055"/>
              </a:xfrm>
              <a:prstGeom prst="rect">
                <a:avLst/>
              </a:prstGeom>
              <a:noFill/>
            </p:spPr>
            <p:txBody>
              <a:bodyPr wrap="none" rtlCol="0">
                <a:spAutoFit/>
              </a:bodyPr>
              <a:lstStyle/>
              <a:p>
                <a:r>
                  <a:rPr lang="en-US" sz="700" dirty="0"/>
                  <a:t>0</a:t>
                </a:r>
              </a:p>
            </p:txBody>
          </p:sp>
          <p:sp>
            <p:nvSpPr>
              <p:cNvPr id="96" name="TextBox 95">
                <a:extLst>
                  <a:ext uri="{FF2B5EF4-FFF2-40B4-BE49-F238E27FC236}">
                    <a16:creationId xmlns:a16="http://schemas.microsoft.com/office/drawing/2014/main" id="{B38B1AC4-88C8-5ABC-D934-6C6DFC579383}"/>
                  </a:ext>
                </a:extLst>
              </p:cNvPr>
              <p:cNvSpPr txBox="1"/>
              <p:nvPr/>
            </p:nvSpPr>
            <p:spPr>
              <a:xfrm>
                <a:off x="2569707" y="5572768"/>
                <a:ext cx="234360" cy="200055"/>
              </a:xfrm>
              <a:prstGeom prst="rect">
                <a:avLst/>
              </a:prstGeom>
              <a:noFill/>
            </p:spPr>
            <p:txBody>
              <a:bodyPr wrap="none" rtlCol="0">
                <a:spAutoFit/>
              </a:bodyPr>
              <a:lstStyle/>
              <a:p>
                <a:r>
                  <a:rPr lang="en-US" sz="700" dirty="0"/>
                  <a:t>2</a:t>
                </a:r>
              </a:p>
            </p:txBody>
          </p:sp>
          <p:sp>
            <p:nvSpPr>
              <p:cNvPr id="98" name="TextBox 97">
                <a:extLst>
                  <a:ext uri="{FF2B5EF4-FFF2-40B4-BE49-F238E27FC236}">
                    <a16:creationId xmlns:a16="http://schemas.microsoft.com/office/drawing/2014/main" id="{C0C6ED40-4DB4-D3E2-D97B-9465299C5C30}"/>
                  </a:ext>
                </a:extLst>
              </p:cNvPr>
              <p:cNvSpPr txBox="1"/>
              <p:nvPr/>
            </p:nvSpPr>
            <p:spPr>
              <a:xfrm>
                <a:off x="2569707" y="6160516"/>
                <a:ext cx="264816" cy="200055"/>
              </a:xfrm>
              <a:prstGeom prst="rect">
                <a:avLst/>
              </a:prstGeom>
              <a:noFill/>
            </p:spPr>
            <p:txBody>
              <a:bodyPr wrap="none" rtlCol="0">
                <a:spAutoFit/>
              </a:bodyPr>
              <a:lstStyle/>
              <a:p>
                <a:r>
                  <a:rPr lang="en-US" sz="700" dirty="0"/>
                  <a:t>-2</a:t>
                </a:r>
              </a:p>
            </p:txBody>
          </p:sp>
        </p:grpSp>
        <p:sp>
          <p:nvSpPr>
            <p:cNvPr id="110" name="TextBox 109">
              <a:extLst>
                <a:ext uri="{FF2B5EF4-FFF2-40B4-BE49-F238E27FC236}">
                  <a16:creationId xmlns:a16="http://schemas.microsoft.com/office/drawing/2014/main" id="{100E442A-0A73-DC28-CCC9-C7E5ECE202A0}"/>
                </a:ext>
              </a:extLst>
            </p:cNvPr>
            <p:cNvSpPr txBox="1"/>
            <p:nvPr/>
          </p:nvSpPr>
          <p:spPr>
            <a:xfrm>
              <a:off x="2255519" y="5354791"/>
              <a:ext cx="862736" cy="307777"/>
            </a:xfrm>
            <a:prstGeom prst="rect">
              <a:avLst/>
            </a:prstGeom>
            <a:noFill/>
          </p:spPr>
          <p:txBody>
            <a:bodyPr wrap="none" rtlCol="0">
              <a:spAutoFit/>
            </a:bodyPr>
            <a:lstStyle/>
            <a:p>
              <a:pPr algn="ctr"/>
              <a:r>
                <a:rPr lang="en-US" sz="700" dirty="0"/>
                <a:t>Gene expression</a:t>
              </a:r>
            </a:p>
            <a:p>
              <a:pPr algn="ctr"/>
              <a:r>
                <a:rPr lang="en-US" sz="700" dirty="0"/>
                <a:t>Z-score </a:t>
              </a:r>
            </a:p>
          </p:txBody>
        </p:sp>
        <p:sp>
          <p:nvSpPr>
            <p:cNvPr id="114" name="TextBox 113">
              <a:extLst>
                <a:ext uri="{FF2B5EF4-FFF2-40B4-BE49-F238E27FC236}">
                  <a16:creationId xmlns:a16="http://schemas.microsoft.com/office/drawing/2014/main" id="{AF92EE8F-2593-E952-B07D-74D455D8BFB7}"/>
                </a:ext>
              </a:extLst>
            </p:cNvPr>
            <p:cNvSpPr txBox="1"/>
            <p:nvPr/>
          </p:nvSpPr>
          <p:spPr>
            <a:xfrm>
              <a:off x="2332617" y="6422593"/>
              <a:ext cx="532518" cy="200055"/>
            </a:xfrm>
            <a:prstGeom prst="rect">
              <a:avLst/>
            </a:prstGeom>
            <a:noFill/>
          </p:spPr>
          <p:txBody>
            <a:bodyPr wrap="none" rtlCol="0">
              <a:spAutoFit/>
            </a:bodyPr>
            <a:lstStyle/>
            <a:p>
              <a:r>
                <a:rPr lang="en-US" sz="700" dirty="0"/>
                <a:t>Cell type</a:t>
              </a:r>
            </a:p>
          </p:txBody>
        </p:sp>
        <p:grpSp>
          <p:nvGrpSpPr>
            <p:cNvPr id="169" name="Group 168">
              <a:extLst>
                <a:ext uri="{FF2B5EF4-FFF2-40B4-BE49-F238E27FC236}">
                  <a16:creationId xmlns:a16="http://schemas.microsoft.com/office/drawing/2014/main" id="{073B5EC1-3368-3C68-AAAE-625DC5F076CF}"/>
                </a:ext>
              </a:extLst>
            </p:cNvPr>
            <p:cNvGrpSpPr/>
            <p:nvPr/>
          </p:nvGrpSpPr>
          <p:grpSpPr>
            <a:xfrm>
              <a:off x="2522540" y="6571016"/>
              <a:ext cx="754558" cy="720603"/>
              <a:chOff x="2531638" y="6432143"/>
              <a:chExt cx="754558" cy="720603"/>
            </a:xfrm>
          </p:grpSpPr>
          <p:pic>
            <p:nvPicPr>
              <p:cNvPr id="109" name="Picture 108" descr="A group of gene expression&#10;&#10;AI-generated content may be incorrect.">
                <a:extLst>
                  <a:ext uri="{FF2B5EF4-FFF2-40B4-BE49-F238E27FC236}">
                    <a16:creationId xmlns:a16="http://schemas.microsoft.com/office/drawing/2014/main" id="{17FB4215-DC35-A13B-E5A2-F94E20671F60}"/>
                  </a:ext>
                </a:extLst>
              </p:cNvPr>
              <p:cNvPicPr>
                <a:picLocks noChangeAspect="1"/>
              </p:cNvPicPr>
              <p:nvPr/>
            </p:nvPicPr>
            <p:blipFill>
              <a:blip r:embed="rId11"/>
              <a:srcRect l="85988" t="35824" r="11104" b="48005"/>
              <a:stretch>
                <a:fillRect/>
              </a:stretch>
            </p:blipFill>
            <p:spPr>
              <a:xfrm>
                <a:off x="2531638" y="6481734"/>
                <a:ext cx="125482" cy="616410"/>
              </a:xfrm>
              <a:prstGeom prst="rect">
                <a:avLst/>
              </a:prstGeom>
            </p:spPr>
          </p:pic>
          <p:sp>
            <p:nvSpPr>
              <p:cNvPr id="116" name="TextBox 115">
                <a:extLst>
                  <a:ext uri="{FF2B5EF4-FFF2-40B4-BE49-F238E27FC236}">
                    <a16:creationId xmlns:a16="http://schemas.microsoft.com/office/drawing/2014/main" id="{FE28ED5A-F382-4C1B-D1BB-7DFFCE02067C}"/>
                  </a:ext>
                </a:extLst>
              </p:cNvPr>
              <p:cNvSpPr txBox="1"/>
              <p:nvPr/>
            </p:nvSpPr>
            <p:spPr>
              <a:xfrm>
                <a:off x="2590172" y="6692417"/>
                <a:ext cx="696024" cy="200055"/>
              </a:xfrm>
              <a:prstGeom prst="rect">
                <a:avLst/>
              </a:prstGeom>
              <a:noFill/>
            </p:spPr>
            <p:txBody>
              <a:bodyPr wrap="none" rtlCol="0">
                <a:spAutoFit/>
              </a:bodyPr>
              <a:lstStyle/>
              <a:p>
                <a:r>
                  <a:rPr lang="en-US" sz="700" dirty="0"/>
                  <a:t>CD8 T Naive</a:t>
                </a:r>
              </a:p>
            </p:txBody>
          </p:sp>
          <p:sp>
            <p:nvSpPr>
              <p:cNvPr id="118" name="TextBox 117">
                <a:extLst>
                  <a:ext uri="{FF2B5EF4-FFF2-40B4-BE49-F238E27FC236}">
                    <a16:creationId xmlns:a16="http://schemas.microsoft.com/office/drawing/2014/main" id="{9D7269EA-1D77-AD01-352A-4F2CDE6D253C}"/>
                  </a:ext>
                </a:extLst>
              </p:cNvPr>
              <p:cNvSpPr txBox="1"/>
              <p:nvPr/>
            </p:nvSpPr>
            <p:spPr>
              <a:xfrm>
                <a:off x="2590172" y="6518901"/>
                <a:ext cx="696024" cy="200055"/>
              </a:xfrm>
              <a:prstGeom prst="rect">
                <a:avLst/>
              </a:prstGeom>
              <a:noFill/>
            </p:spPr>
            <p:txBody>
              <a:bodyPr wrap="none" rtlCol="0">
                <a:spAutoFit/>
              </a:bodyPr>
              <a:lstStyle/>
              <a:p>
                <a:r>
                  <a:rPr lang="en-US" sz="700" dirty="0"/>
                  <a:t>CD4 T Naive</a:t>
                </a:r>
              </a:p>
            </p:txBody>
          </p:sp>
          <p:sp>
            <p:nvSpPr>
              <p:cNvPr id="163" name="TextBox 162">
                <a:extLst>
                  <a:ext uri="{FF2B5EF4-FFF2-40B4-BE49-F238E27FC236}">
                    <a16:creationId xmlns:a16="http://schemas.microsoft.com/office/drawing/2014/main" id="{4A40DC83-9136-4FD0-CD44-8BE266CC1D50}"/>
                  </a:ext>
                </a:extLst>
              </p:cNvPr>
              <p:cNvSpPr txBox="1"/>
              <p:nvPr/>
            </p:nvSpPr>
            <p:spPr>
              <a:xfrm>
                <a:off x="2590172" y="6779175"/>
                <a:ext cx="577402" cy="200055"/>
              </a:xfrm>
              <a:prstGeom prst="rect">
                <a:avLst/>
              </a:prstGeom>
              <a:noFill/>
            </p:spPr>
            <p:txBody>
              <a:bodyPr wrap="none" rtlCol="0">
                <a:spAutoFit/>
              </a:bodyPr>
              <a:lstStyle/>
              <a:p>
                <a:r>
                  <a:rPr lang="en-US" sz="700" dirty="0"/>
                  <a:t>CD8 TEM</a:t>
                </a:r>
              </a:p>
            </p:txBody>
          </p:sp>
          <p:sp>
            <p:nvSpPr>
              <p:cNvPr id="164" name="TextBox 163">
                <a:extLst>
                  <a:ext uri="{FF2B5EF4-FFF2-40B4-BE49-F238E27FC236}">
                    <a16:creationId xmlns:a16="http://schemas.microsoft.com/office/drawing/2014/main" id="{268C7785-6BEF-36C3-44BF-7BEC7B68EB2F}"/>
                  </a:ext>
                </a:extLst>
              </p:cNvPr>
              <p:cNvSpPr txBox="1"/>
              <p:nvPr/>
            </p:nvSpPr>
            <p:spPr>
              <a:xfrm>
                <a:off x="2590172" y="6605659"/>
                <a:ext cx="582211" cy="200055"/>
              </a:xfrm>
              <a:prstGeom prst="rect">
                <a:avLst/>
              </a:prstGeom>
              <a:noFill/>
            </p:spPr>
            <p:txBody>
              <a:bodyPr wrap="none" rtlCol="0">
                <a:spAutoFit/>
              </a:bodyPr>
              <a:lstStyle/>
              <a:p>
                <a:r>
                  <a:rPr lang="en-US" sz="700" dirty="0"/>
                  <a:t>CD4 TCM</a:t>
                </a:r>
              </a:p>
            </p:txBody>
          </p:sp>
          <p:sp>
            <p:nvSpPr>
              <p:cNvPr id="165" name="TextBox 164">
                <a:extLst>
                  <a:ext uri="{FF2B5EF4-FFF2-40B4-BE49-F238E27FC236}">
                    <a16:creationId xmlns:a16="http://schemas.microsoft.com/office/drawing/2014/main" id="{C9DA7158-E0E9-F92F-AEBA-CE26386078AD}"/>
                  </a:ext>
                </a:extLst>
              </p:cNvPr>
              <p:cNvSpPr txBox="1"/>
              <p:nvPr/>
            </p:nvSpPr>
            <p:spPr>
              <a:xfrm>
                <a:off x="2590172" y="6952691"/>
                <a:ext cx="466794" cy="200055"/>
              </a:xfrm>
              <a:prstGeom prst="rect">
                <a:avLst/>
              </a:prstGeom>
              <a:noFill/>
            </p:spPr>
            <p:txBody>
              <a:bodyPr wrap="none" rtlCol="0">
                <a:spAutoFit/>
              </a:bodyPr>
              <a:lstStyle/>
              <a:p>
                <a:r>
                  <a:rPr lang="en-US" sz="700" dirty="0"/>
                  <a:t>NK cell</a:t>
                </a:r>
              </a:p>
            </p:txBody>
          </p:sp>
          <p:sp>
            <p:nvSpPr>
              <p:cNvPr id="166" name="TextBox 165">
                <a:extLst>
                  <a:ext uri="{FF2B5EF4-FFF2-40B4-BE49-F238E27FC236}">
                    <a16:creationId xmlns:a16="http://schemas.microsoft.com/office/drawing/2014/main" id="{07CC46FE-6B0D-F4E9-3E7A-DCF11EB33A6D}"/>
                  </a:ext>
                </a:extLst>
              </p:cNvPr>
              <p:cNvSpPr txBox="1"/>
              <p:nvPr/>
            </p:nvSpPr>
            <p:spPr>
              <a:xfrm>
                <a:off x="2590172" y="6432143"/>
                <a:ext cx="402674" cy="200055"/>
              </a:xfrm>
              <a:prstGeom prst="rect">
                <a:avLst/>
              </a:prstGeom>
              <a:noFill/>
            </p:spPr>
            <p:txBody>
              <a:bodyPr wrap="none" rtlCol="0">
                <a:spAutoFit/>
              </a:bodyPr>
              <a:lstStyle/>
              <a:p>
                <a:r>
                  <a:rPr lang="en-US" sz="700" dirty="0"/>
                  <a:t>B cell</a:t>
                </a:r>
              </a:p>
            </p:txBody>
          </p:sp>
          <p:sp>
            <p:nvSpPr>
              <p:cNvPr id="167" name="TextBox 166">
                <a:extLst>
                  <a:ext uri="{FF2B5EF4-FFF2-40B4-BE49-F238E27FC236}">
                    <a16:creationId xmlns:a16="http://schemas.microsoft.com/office/drawing/2014/main" id="{06809D94-57C7-9641-E402-E7143FFCCD20}"/>
                  </a:ext>
                </a:extLst>
              </p:cNvPr>
              <p:cNvSpPr txBox="1"/>
              <p:nvPr/>
            </p:nvSpPr>
            <p:spPr>
              <a:xfrm>
                <a:off x="2590172" y="6865933"/>
                <a:ext cx="619080" cy="200055"/>
              </a:xfrm>
              <a:prstGeom prst="rect">
                <a:avLst/>
              </a:prstGeom>
              <a:noFill/>
            </p:spPr>
            <p:txBody>
              <a:bodyPr wrap="none" rtlCol="0">
                <a:spAutoFit/>
              </a:bodyPr>
              <a:lstStyle/>
              <a:p>
                <a:r>
                  <a:rPr lang="en-US" sz="700" dirty="0"/>
                  <a:t>Monocytes</a:t>
                </a:r>
              </a:p>
            </p:txBody>
          </p:sp>
        </p:grpSp>
        <p:grpSp>
          <p:nvGrpSpPr>
            <p:cNvPr id="97" name="Group 96">
              <a:extLst>
                <a:ext uri="{FF2B5EF4-FFF2-40B4-BE49-F238E27FC236}">
                  <a16:creationId xmlns:a16="http://schemas.microsoft.com/office/drawing/2014/main" id="{2A179BC5-99F0-AF3E-4C44-776975BDB76F}"/>
                </a:ext>
              </a:extLst>
            </p:cNvPr>
            <p:cNvGrpSpPr/>
            <p:nvPr/>
          </p:nvGrpSpPr>
          <p:grpSpPr>
            <a:xfrm>
              <a:off x="519636" y="5245943"/>
              <a:ext cx="1323169" cy="2340588"/>
              <a:chOff x="353595" y="5243756"/>
              <a:chExt cx="1323169" cy="2340588"/>
            </a:xfrm>
          </p:grpSpPr>
          <p:pic>
            <p:nvPicPr>
              <p:cNvPr id="107" name="Picture 106" descr="A group of gene expression&#10;&#10;AI-generated content may be incorrect.">
                <a:extLst>
                  <a:ext uri="{FF2B5EF4-FFF2-40B4-BE49-F238E27FC236}">
                    <a16:creationId xmlns:a16="http://schemas.microsoft.com/office/drawing/2014/main" id="{FF1DD9E1-98BE-B2E0-5B88-EBD313C1186A}"/>
                  </a:ext>
                </a:extLst>
              </p:cNvPr>
              <p:cNvPicPr>
                <a:picLocks noChangeAspect="1"/>
              </p:cNvPicPr>
              <p:nvPr/>
            </p:nvPicPr>
            <p:blipFill>
              <a:blip r:embed="rId11"/>
              <a:srcRect l="35073" t="3666" r="46693" b="19485"/>
              <a:stretch>
                <a:fillRect/>
              </a:stretch>
            </p:blipFill>
            <p:spPr>
              <a:xfrm>
                <a:off x="1131627" y="5243756"/>
                <a:ext cx="545137" cy="2333838"/>
              </a:xfrm>
              <a:prstGeom prst="rect">
                <a:avLst/>
              </a:prstGeom>
            </p:spPr>
          </p:pic>
          <p:pic>
            <p:nvPicPr>
              <p:cNvPr id="14" name="Picture 13" descr="A group of gene expression&#10;&#10;AI-generated content may be incorrect.">
                <a:extLst>
                  <a:ext uri="{FF2B5EF4-FFF2-40B4-BE49-F238E27FC236}">
                    <a16:creationId xmlns:a16="http://schemas.microsoft.com/office/drawing/2014/main" id="{6CE1F5AB-6C33-B50D-128D-4D40708008E3}"/>
                  </a:ext>
                </a:extLst>
              </p:cNvPr>
              <p:cNvPicPr>
                <a:picLocks noChangeAspect="1"/>
              </p:cNvPicPr>
              <p:nvPr/>
            </p:nvPicPr>
            <p:blipFill>
              <a:blip r:embed="rId11"/>
              <a:srcRect l="5677" t="3886" r="70333" b="19265"/>
              <a:stretch>
                <a:fillRect/>
              </a:stretch>
            </p:blipFill>
            <p:spPr>
              <a:xfrm>
                <a:off x="353595" y="5249670"/>
                <a:ext cx="717498" cy="2334674"/>
              </a:xfrm>
              <a:prstGeom prst="rect">
                <a:avLst/>
              </a:prstGeom>
            </p:spPr>
          </p:pic>
          <p:pic>
            <p:nvPicPr>
              <p:cNvPr id="89" name="Picture 88" descr="A group of gene expression&#10;&#10;AI-generated content may be incorrect.">
                <a:extLst>
                  <a:ext uri="{FF2B5EF4-FFF2-40B4-BE49-F238E27FC236}">
                    <a16:creationId xmlns:a16="http://schemas.microsoft.com/office/drawing/2014/main" id="{F660916E-BFFB-884E-6DCB-EF307D4D2E9F}"/>
                  </a:ext>
                </a:extLst>
              </p:cNvPr>
              <p:cNvPicPr>
                <a:picLocks noChangeAspect="1"/>
              </p:cNvPicPr>
              <p:nvPr/>
            </p:nvPicPr>
            <p:blipFill>
              <a:blip r:embed="rId11"/>
              <a:srcRect l="31710" t="3886" r="66761" b="19265"/>
              <a:stretch>
                <a:fillRect/>
              </a:stretch>
            </p:blipFill>
            <p:spPr>
              <a:xfrm>
                <a:off x="1071093" y="5249670"/>
                <a:ext cx="45719" cy="2334674"/>
              </a:xfrm>
              <a:prstGeom prst="rect">
                <a:avLst/>
              </a:prstGeom>
            </p:spPr>
          </p:pic>
        </p:grpSp>
      </p:grpSp>
      <p:grpSp>
        <p:nvGrpSpPr>
          <p:cNvPr id="199" name="Group 198">
            <a:extLst>
              <a:ext uri="{FF2B5EF4-FFF2-40B4-BE49-F238E27FC236}">
                <a16:creationId xmlns:a16="http://schemas.microsoft.com/office/drawing/2014/main" id="{D7A90D8A-786E-5D08-CB59-759A51CAFF86}"/>
              </a:ext>
            </a:extLst>
          </p:cNvPr>
          <p:cNvGrpSpPr/>
          <p:nvPr/>
        </p:nvGrpSpPr>
        <p:grpSpPr>
          <a:xfrm>
            <a:off x="1038992" y="9064572"/>
            <a:ext cx="1347364" cy="455730"/>
            <a:chOff x="835751" y="9136668"/>
            <a:chExt cx="1347364" cy="455730"/>
          </a:xfrm>
        </p:grpSpPr>
        <p:grpSp>
          <p:nvGrpSpPr>
            <p:cNvPr id="195" name="Group 194">
              <a:extLst>
                <a:ext uri="{FF2B5EF4-FFF2-40B4-BE49-F238E27FC236}">
                  <a16:creationId xmlns:a16="http://schemas.microsoft.com/office/drawing/2014/main" id="{6E705F4B-9F13-3AEA-C93F-4BFF88EBD388}"/>
                </a:ext>
              </a:extLst>
            </p:cNvPr>
            <p:cNvGrpSpPr/>
            <p:nvPr/>
          </p:nvGrpSpPr>
          <p:grpSpPr>
            <a:xfrm>
              <a:off x="989160" y="9303807"/>
              <a:ext cx="1023898" cy="288591"/>
              <a:chOff x="989160" y="9303807"/>
              <a:chExt cx="1023898" cy="288591"/>
            </a:xfrm>
          </p:grpSpPr>
          <p:pic>
            <p:nvPicPr>
              <p:cNvPr id="3" name="Picture 2" descr="A blue and orange squares&#10;&#10;AI-generated content may be incorrect.">
                <a:extLst>
                  <a:ext uri="{FF2B5EF4-FFF2-40B4-BE49-F238E27FC236}">
                    <a16:creationId xmlns:a16="http://schemas.microsoft.com/office/drawing/2014/main" id="{6EAB1235-1C43-C8AA-F8B9-A860214EA926}"/>
                  </a:ext>
                </a:extLst>
              </p:cNvPr>
              <p:cNvPicPr>
                <a:picLocks noChangeAspect="1"/>
              </p:cNvPicPr>
              <p:nvPr/>
            </p:nvPicPr>
            <p:blipFill>
              <a:blip r:embed="rId6"/>
              <a:srcRect l="86581" t="20957" r="11617" b="28596"/>
              <a:stretch>
                <a:fillRect/>
              </a:stretch>
            </p:blipFill>
            <p:spPr>
              <a:xfrm rot="5400000">
                <a:off x="1433075" y="8890901"/>
                <a:ext cx="132944" cy="958755"/>
              </a:xfrm>
              <a:prstGeom prst="rect">
                <a:avLst/>
              </a:prstGeom>
            </p:spPr>
          </p:pic>
          <p:sp>
            <p:nvSpPr>
              <p:cNvPr id="115" name="TextBox 114">
                <a:extLst>
                  <a:ext uri="{FF2B5EF4-FFF2-40B4-BE49-F238E27FC236}">
                    <a16:creationId xmlns:a16="http://schemas.microsoft.com/office/drawing/2014/main" id="{AE521663-7F66-AE20-193A-4600E391D892}"/>
                  </a:ext>
                </a:extLst>
              </p:cNvPr>
              <p:cNvSpPr txBox="1"/>
              <p:nvPr/>
            </p:nvSpPr>
            <p:spPr>
              <a:xfrm>
                <a:off x="1511102" y="9392343"/>
                <a:ext cx="234360" cy="200055"/>
              </a:xfrm>
              <a:prstGeom prst="rect">
                <a:avLst/>
              </a:prstGeom>
              <a:noFill/>
            </p:spPr>
            <p:txBody>
              <a:bodyPr wrap="none" rtlCol="0">
                <a:spAutoFit/>
              </a:bodyPr>
              <a:lstStyle/>
              <a:p>
                <a:r>
                  <a:rPr lang="en-US" sz="700" dirty="0"/>
                  <a:t>1</a:t>
                </a:r>
              </a:p>
            </p:txBody>
          </p:sp>
          <p:sp>
            <p:nvSpPr>
              <p:cNvPr id="168" name="TextBox 167">
                <a:extLst>
                  <a:ext uri="{FF2B5EF4-FFF2-40B4-BE49-F238E27FC236}">
                    <a16:creationId xmlns:a16="http://schemas.microsoft.com/office/drawing/2014/main" id="{DE76B879-C385-87FB-CF45-3F6E73229AAF}"/>
                  </a:ext>
                </a:extLst>
              </p:cNvPr>
              <p:cNvSpPr txBox="1"/>
              <p:nvPr/>
            </p:nvSpPr>
            <p:spPr>
              <a:xfrm>
                <a:off x="989160" y="9392343"/>
                <a:ext cx="264816" cy="200055"/>
              </a:xfrm>
              <a:prstGeom prst="rect">
                <a:avLst/>
              </a:prstGeom>
              <a:noFill/>
            </p:spPr>
            <p:txBody>
              <a:bodyPr wrap="none" rtlCol="0">
                <a:spAutoFit/>
              </a:bodyPr>
              <a:lstStyle/>
              <a:p>
                <a:r>
                  <a:rPr lang="en-US" sz="700" dirty="0"/>
                  <a:t>-1</a:t>
                </a:r>
              </a:p>
            </p:txBody>
          </p:sp>
          <p:sp>
            <p:nvSpPr>
              <p:cNvPr id="172" name="TextBox 171">
                <a:extLst>
                  <a:ext uri="{FF2B5EF4-FFF2-40B4-BE49-F238E27FC236}">
                    <a16:creationId xmlns:a16="http://schemas.microsoft.com/office/drawing/2014/main" id="{07551BBE-2EAE-951C-6B02-E3EEC1E46093}"/>
                  </a:ext>
                </a:extLst>
              </p:cNvPr>
              <p:cNvSpPr txBox="1"/>
              <p:nvPr/>
            </p:nvSpPr>
            <p:spPr>
              <a:xfrm>
                <a:off x="1261805" y="9392343"/>
                <a:ext cx="234360" cy="200055"/>
              </a:xfrm>
              <a:prstGeom prst="rect">
                <a:avLst/>
              </a:prstGeom>
              <a:noFill/>
            </p:spPr>
            <p:txBody>
              <a:bodyPr wrap="none" rtlCol="0">
                <a:spAutoFit/>
              </a:bodyPr>
              <a:lstStyle/>
              <a:p>
                <a:r>
                  <a:rPr lang="en-US" sz="700" dirty="0"/>
                  <a:t>0</a:t>
                </a:r>
              </a:p>
            </p:txBody>
          </p:sp>
          <p:sp>
            <p:nvSpPr>
              <p:cNvPr id="173" name="TextBox 172">
                <a:extLst>
                  <a:ext uri="{FF2B5EF4-FFF2-40B4-BE49-F238E27FC236}">
                    <a16:creationId xmlns:a16="http://schemas.microsoft.com/office/drawing/2014/main" id="{99917C3D-63AC-E396-1964-AFCAE7CEA632}"/>
                  </a:ext>
                </a:extLst>
              </p:cNvPr>
              <p:cNvSpPr txBox="1"/>
              <p:nvPr/>
            </p:nvSpPr>
            <p:spPr>
              <a:xfrm>
                <a:off x="1778698" y="9388380"/>
                <a:ext cx="234360" cy="200055"/>
              </a:xfrm>
              <a:prstGeom prst="rect">
                <a:avLst/>
              </a:prstGeom>
              <a:noFill/>
            </p:spPr>
            <p:txBody>
              <a:bodyPr wrap="none" rtlCol="0">
                <a:spAutoFit/>
              </a:bodyPr>
              <a:lstStyle/>
              <a:p>
                <a:r>
                  <a:rPr lang="en-US" sz="700" dirty="0"/>
                  <a:t>2</a:t>
                </a:r>
              </a:p>
            </p:txBody>
          </p:sp>
        </p:grpSp>
        <p:sp>
          <p:nvSpPr>
            <p:cNvPr id="185" name="TextBox 184">
              <a:extLst>
                <a:ext uri="{FF2B5EF4-FFF2-40B4-BE49-F238E27FC236}">
                  <a16:creationId xmlns:a16="http://schemas.microsoft.com/office/drawing/2014/main" id="{A5366477-32D3-0365-E8A9-42460E19EB3B}"/>
                </a:ext>
              </a:extLst>
            </p:cNvPr>
            <p:cNvSpPr txBox="1"/>
            <p:nvPr/>
          </p:nvSpPr>
          <p:spPr>
            <a:xfrm>
              <a:off x="835751" y="9136668"/>
              <a:ext cx="1347364" cy="200055"/>
            </a:xfrm>
            <a:prstGeom prst="rect">
              <a:avLst/>
            </a:prstGeom>
            <a:noFill/>
          </p:spPr>
          <p:txBody>
            <a:bodyPr wrap="square" rtlCol="0">
              <a:spAutoFit/>
            </a:bodyPr>
            <a:lstStyle/>
            <a:p>
              <a:pPr algn="ctr"/>
              <a:r>
                <a:rPr lang="en-US" sz="700" dirty="0"/>
                <a:t>Gene expression Z-score </a:t>
              </a:r>
            </a:p>
          </p:txBody>
        </p:sp>
      </p:grpSp>
      <p:pic>
        <p:nvPicPr>
          <p:cNvPr id="203" name="Picture 202" descr="A blue and white squares&#10;&#10;AI-generated content may be incorrect.">
            <a:extLst>
              <a:ext uri="{FF2B5EF4-FFF2-40B4-BE49-F238E27FC236}">
                <a16:creationId xmlns:a16="http://schemas.microsoft.com/office/drawing/2014/main" id="{7295D776-5734-7F13-A9AC-EB40FD0FE4A3}"/>
              </a:ext>
            </a:extLst>
          </p:cNvPr>
          <p:cNvPicPr>
            <a:picLocks noChangeAspect="1"/>
          </p:cNvPicPr>
          <p:nvPr/>
        </p:nvPicPr>
        <p:blipFill>
          <a:blip r:embed="rId12"/>
          <a:stretch>
            <a:fillRect/>
          </a:stretch>
        </p:blipFill>
        <p:spPr>
          <a:xfrm>
            <a:off x="4130376" y="3282657"/>
            <a:ext cx="2800650" cy="800992"/>
          </a:xfrm>
          <a:prstGeom prst="rect">
            <a:avLst/>
          </a:prstGeom>
        </p:spPr>
      </p:pic>
      <p:grpSp>
        <p:nvGrpSpPr>
          <p:cNvPr id="213" name="Group 212">
            <a:extLst>
              <a:ext uri="{FF2B5EF4-FFF2-40B4-BE49-F238E27FC236}">
                <a16:creationId xmlns:a16="http://schemas.microsoft.com/office/drawing/2014/main" id="{6A7AB1EB-1908-E8A2-CD28-264E0C32DB3A}"/>
              </a:ext>
            </a:extLst>
          </p:cNvPr>
          <p:cNvGrpSpPr/>
          <p:nvPr/>
        </p:nvGrpSpPr>
        <p:grpSpPr>
          <a:xfrm>
            <a:off x="4799290" y="4260498"/>
            <a:ext cx="1399213" cy="450289"/>
            <a:chOff x="4799290" y="4260498"/>
            <a:chExt cx="1399213" cy="450289"/>
          </a:xfrm>
        </p:grpSpPr>
        <p:pic>
          <p:nvPicPr>
            <p:cNvPr id="205" name="Picture 204" descr="A yellow and blue gradient&#10;&#10;AI-generated content may be incorrect.">
              <a:extLst>
                <a:ext uri="{FF2B5EF4-FFF2-40B4-BE49-F238E27FC236}">
                  <a16:creationId xmlns:a16="http://schemas.microsoft.com/office/drawing/2014/main" id="{8BCD7759-3FC4-4B6C-B4A1-AEAF6276695E}"/>
                </a:ext>
              </a:extLst>
            </p:cNvPr>
            <p:cNvPicPr>
              <a:picLocks noChangeAspect="1"/>
            </p:cNvPicPr>
            <p:nvPr/>
          </p:nvPicPr>
          <p:blipFill>
            <a:blip r:embed="rId13"/>
            <a:srcRect r="35915"/>
            <a:stretch>
              <a:fillRect/>
            </a:stretch>
          </p:blipFill>
          <p:spPr>
            <a:xfrm rot="5400000">
              <a:off x="5380833" y="3978210"/>
              <a:ext cx="148307" cy="1003763"/>
            </a:xfrm>
            <a:prstGeom prst="rect">
              <a:avLst/>
            </a:prstGeom>
          </p:spPr>
        </p:pic>
        <p:sp>
          <p:nvSpPr>
            <p:cNvPr id="206" name="Google Shape;358;p2">
              <a:extLst>
                <a:ext uri="{FF2B5EF4-FFF2-40B4-BE49-F238E27FC236}">
                  <a16:creationId xmlns:a16="http://schemas.microsoft.com/office/drawing/2014/main" id="{F2093E32-AD48-8463-9832-D24BC903DCE4}"/>
                </a:ext>
              </a:extLst>
            </p:cNvPr>
            <p:cNvSpPr txBox="1"/>
            <p:nvPr/>
          </p:nvSpPr>
          <p:spPr>
            <a:xfrm>
              <a:off x="4799290" y="4260498"/>
              <a:ext cx="1399213"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07" name="Google Shape;355;p2">
              <a:extLst>
                <a:ext uri="{FF2B5EF4-FFF2-40B4-BE49-F238E27FC236}">
                  <a16:creationId xmlns:a16="http://schemas.microsoft.com/office/drawing/2014/main" id="{97534546-C9FE-46CA-8052-05672AA32A9E}"/>
                </a:ext>
              </a:extLst>
            </p:cNvPr>
            <p:cNvSpPr txBox="1"/>
            <p:nvPr/>
          </p:nvSpPr>
          <p:spPr>
            <a:xfrm>
              <a:off x="4995523"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08" name="Google Shape;356;p2">
              <a:extLst>
                <a:ext uri="{FF2B5EF4-FFF2-40B4-BE49-F238E27FC236}">
                  <a16:creationId xmlns:a16="http://schemas.microsoft.com/office/drawing/2014/main" id="{2E5F3DD1-B040-9248-895E-9370E4F1696D}"/>
                </a:ext>
              </a:extLst>
            </p:cNvPr>
            <p:cNvSpPr txBox="1"/>
            <p:nvPr/>
          </p:nvSpPr>
          <p:spPr>
            <a:xfrm>
              <a:off x="5310135"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09" name="Google Shape;357;p2">
              <a:extLst>
                <a:ext uri="{FF2B5EF4-FFF2-40B4-BE49-F238E27FC236}">
                  <a16:creationId xmlns:a16="http://schemas.microsoft.com/office/drawing/2014/main" id="{52759A68-7C1B-7580-D454-84D3F58B3BF2}"/>
                </a:ext>
              </a:extLst>
            </p:cNvPr>
            <p:cNvSpPr txBox="1"/>
            <p:nvPr/>
          </p:nvSpPr>
          <p:spPr>
            <a:xfrm>
              <a:off x="5624747"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10" name="Google Shape;357;p2">
              <a:extLst>
                <a:ext uri="{FF2B5EF4-FFF2-40B4-BE49-F238E27FC236}">
                  <a16:creationId xmlns:a16="http://schemas.microsoft.com/office/drawing/2014/main" id="{FD6D9810-4881-67BF-38DD-542A6E357BE5}"/>
                </a:ext>
              </a:extLst>
            </p:cNvPr>
            <p:cNvSpPr txBox="1"/>
            <p:nvPr/>
          </p:nvSpPr>
          <p:spPr>
            <a:xfrm>
              <a:off x="5782052"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1" name="Google Shape;356;p2">
              <a:extLst>
                <a:ext uri="{FF2B5EF4-FFF2-40B4-BE49-F238E27FC236}">
                  <a16:creationId xmlns:a16="http://schemas.microsoft.com/office/drawing/2014/main" id="{D8E4B681-EB8B-BDB8-47C4-762FA2D1BD52}"/>
                </a:ext>
              </a:extLst>
            </p:cNvPr>
            <p:cNvSpPr txBox="1"/>
            <p:nvPr/>
          </p:nvSpPr>
          <p:spPr>
            <a:xfrm>
              <a:off x="5467441"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2" name="Google Shape;356;p2">
              <a:extLst>
                <a:ext uri="{FF2B5EF4-FFF2-40B4-BE49-F238E27FC236}">
                  <a16:creationId xmlns:a16="http://schemas.microsoft.com/office/drawing/2014/main" id="{12824E8F-82B8-F907-9D91-9709164BCF6B}"/>
                </a:ext>
              </a:extLst>
            </p:cNvPr>
            <p:cNvSpPr txBox="1"/>
            <p:nvPr/>
          </p:nvSpPr>
          <p:spPr>
            <a:xfrm>
              <a:off x="5152829" y="4510773"/>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Calibri"/>
                </a:rPr>
                <a:t>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extLst>
      <p:ext uri="{BB962C8B-B14F-4D97-AF65-F5344CB8AC3E}">
        <p14:creationId xmlns:p14="http://schemas.microsoft.com/office/powerpoint/2010/main" val="165687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Google Shape;527;p4">
            <a:extLst>
              <a:ext uri="{FF2B5EF4-FFF2-40B4-BE49-F238E27FC236}">
                <a16:creationId xmlns:a16="http://schemas.microsoft.com/office/drawing/2014/main" id="{626B986A-028D-83AC-6650-0BA005EB36B0}"/>
              </a:ext>
            </a:extLst>
          </p:cNvPr>
          <p:cNvSpPr/>
          <p:nvPr/>
        </p:nvSpPr>
        <p:spPr>
          <a:xfrm>
            <a:off x="4645673" y="8890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5" name="Google Shape;535;p4">
            <a:extLst>
              <a:ext uri="{FF2B5EF4-FFF2-40B4-BE49-F238E27FC236}">
                <a16:creationId xmlns:a16="http://schemas.microsoft.com/office/drawing/2014/main" id="{A2E17633-38EF-0807-9506-22DDC3F63599}"/>
              </a:ext>
            </a:extLst>
          </p:cNvPr>
          <p:cNvSpPr txBox="1"/>
          <p:nvPr/>
        </p:nvSpPr>
        <p:spPr>
          <a:xfrm>
            <a:off x="5052202" y="88906"/>
            <a:ext cx="232648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Expression patterns by signature cell types at the time of conversion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Google Shape;527;p4">
            <a:extLst>
              <a:ext uri="{FF2B5EF4-FFF2-40B4-BE49-F238E27FC236}">
                <a16:creationId xmlns:a16="http://schemas.microsoft.com/office/drawing/2014/main" id="{46CFA75D-3790-912D-C739-23B3B2EDF27D}"/>
              </a:ext>
            </a:extLst>
          </p:cNvPr>
          <p:cNvSpPr/>
          <p:nvPr/>
        </p:nvSpPr>
        <p:spPr>
          <a:xfrm>
            <a:off x="59975" y="8890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9" name="Google Shape;535;p4">
            <a:extLst>
              <a:ext uri="{FF2B5EF4-FFF2-40B4-BE49-F238E27FC236}">
                <a16:creationId xmlns:a16="http://schemas.microsoft.com/office/drawing/2014/main" id="{24A42B45-2827-E92A-D3E2-0E12D9FD7454}"/>
              </a:ext>
            </a:extLst>
          </p:cNvPr>
          <p:cNvSpPr txBox="1"/>
          <p:nvPr/>
        </p:nvSpPr>
        <p:spPr>
          <a:xfrm>
            <a:off x="466502" y="88906"/>
            <a:ext cx="3715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Signature cell types distribution in converters over time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5" name="Google Shape;527;p4">
            <a:extLst>
              <a:ext uri="{FF2B5EF4-FFF2-40B4-BE49-F238E27FC236}">
                <a16:creationId xmlns:a16="http://schemas.microsoft.com/office/drawing/2014/main" id="{6CF8B560-ABD0-3370-88CC-DE296EFD0EEC}"/>
              </a:ext>
            </a:extLst>
          </p:cNvPr>
          <p:cNvSpPr/>
          <p:nvPr/>
        </p:nvSpPr>
        <p:spPr>
          <a:xfrm>
            <a:off x="57653" y="205385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6" name="Google Shape;535;p4">
            <a:extLst>
              <a:ext uri="{FF2B5EF4-FFF2-40B4-BE49-F238E27FC236}">
                <a16:creationId xmlns:a16="http://schemas.microsoft.com/office/drawing/2014/main" id="{F002C0E5-9716-F705-9E39-45F3354E3F09}"/>
              </a:ext>
            </a:extLst>
          </p:cNvPr>
          <p:cNvSpPr txBox="1"/>
          <p:nvPr/>
        </p:nvSpPr>
        <p:spPr>
          <a:xfrm>
            <a:off x="398277" y="2049391"/>
            <a:ext cx="25016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Key mediator expression </a:t>
            </a:r>
            <a:r>
              <a:rPr lang="en-US" sz="1000" b="1" dirty="0">
                <a:solidFill>
                  <a:schemeClr val="dk1"/>
                </a:solidFill>
                <a:latin typeface="Arial" panose="020B0604020202020204" pitchFamily="34" charset="0"/>
                <a:cs typeface="Arial" panose="020B0604020202020204" pitchFamily="34" charset="0"/>
                <a:sym typeface="Calibri"/>
              </a:rPr>
              <a:t>over time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52" name="Group 351">
            <a:extLst>
              <a:ext uri="{FF2B5EF4-FFF2-40B4-BE49-F238E27FC236}">
                <a16:creationId xmlns:a16="http://schemas.microsoft.com/office/drawing/2014/main" id="{718F9DCE-68EB-940D-C619-B156EE24FDEE}"/>
              </a:ext>
            </a:extLst>
          </p:cNvPr>
          <p:cNvGrpSpPr/>
          <p:nvPr/>
        </p:nvGrpSpPr>
        <p:grpSpPr>
          <a:xfrm>
            <a:off x="8957297" y="5326447"/>
            <a:ext cx="588961" cy="286084"/>
            <a:chOff x="4088245" y="6207929"/>
            <a:chExt cx="588961" cy="286084"/>
          </a:xfrm>
        </p:grpSpPr>
        <p:sp>
          <p:nvSpPr>
            <p:cNvPr id="353" name="TextBox 352">
              <a:extLst>
                <a:ext uri="{FF2B5EF4-FFF2-40B4-BE49-F238E27FC236}">
                  <a16:creationId xmlns:a16="http://schemas.microsoft.com/office/drawing/2014/main" id="{D49794C8-584C-FE4B-3F21-2A74ADA93F0A}"/>
                </a:ext>
              </a:extLst>
            </p:cNvPr>
            <p:cNvSpPr txBox="1"/>
            <p:nvPr/>
          </p:nvSpPr>
          <p:spPr>
            <a:xfrm>
              <a:off x="4195984" y="6207929"/>
              <a:ext cx="481222" cy="184666"/>
            </a:xfrm>
            <a:prstGeom prst="rect">
              <a:avLst/>
            </a:prstGeom>
            <a:noFill/>
          </p:spPr>
          <p:txBody>
            <a:bodyPr wrap="none" rtlCol="0">
              <a:spAutoFit/>
            </a:bodyPr>
            <a:lstStyle/>
            <a:p>
              <a:r>
                <a:rPr lang="en-US" sz="600" dirty="0"/>
                <a:t>patient 1</a:t>
              </a:r>
            </a:p>
          </p:txBody>
        </p:sp>
        <p:sp>
          <p:nvSpPr>
            <p:cNvPr id="354" name="TextBox 353">
              <a:extLst>
                <a:ext uri="{FF2B5EF4-FFF2-40B4-BE49-F238E27FC236}">
                  <a16:creationId xmlns:a16="http://schemas.microsoft.com/office/drawing/2014/main" id="{E38389C8-8E0C-8C1E-220E-EDC40FCF2E02}"/>
                </a:ext>
              </a:extLst>
            </p:cNvPr>
            <p:cNvSpPr txBox="1"/>
            <p:nvPr/>
          </p:nvSpPr>
          <p:spPr>
            <a:xfrm>
              <a:off x="4195984" y="6309347"/>
              <a:ext cx="481222" cy="184666"/>
            </a:xfrm>
            <a:prstGeom prst="rect">
              <a:avLst/>
            </a:prstGeom>
            <a:noFill/>
          </p:spPr>
          <p:txBody>
            <a:bodyPr wrap="none" rtlCol="0">
              <a:spAutoFit/>
            </a:bodyPr>
            <a:lstStyle/>
            <a:p>
              <a:r>
                <a:rPr lang="en-US" sz="600" dirty="0"/>
                <a:t>patient 2</a:t>
              </a:r>
            </a:p>
          </p:txBody>
        </p:sp>
        <p:cxnSp>
          <p:nvCxnSpPr>
            <p:cNvPr id="327" name="Straight Connector 326">
              <a:extLst>
                <a:ext uri="{FF2B5EF4-FFF2-40B4-BE49-F238E27FC236}">
                  <a16:creationId xmlns:a16="http://schemas.microsoft.com/office/drawing/2014/main" id="{535D32BF-6257-64CD-7498-7A4FBF203F15}"/>
                </a:ext>
              </a:extLst>
            </p:cNvPr>
            <p:cNvCxnSpPr>
              <a:cxnSpLocks/>
            </p:cNvCxnSpPr>
            <p:nvPr/>
          </p:nvCxnSpPr>
          <p:spPr>
            <a:xfrm>
              <a:off x="4088245" y="6401680"/>
              <a:ext cx="157032"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E08A57F-04B8-E5E5-217C-00F202C9D0D8}"/>
                </a:ext>
              </a:extLst>
            </p:cNvPr>
            <p:cNvCxnSpPr>
              <a:cxnSpLocks/>
            </p:cNvCxnSpPr>
            <p:nvPr/>
          </p:nvCxnSpPr>
          <p:spPr>
            <a:xfrm>
              <a:off x="4088245" y="6300262"/>
              <a:ext cx="15703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99" name="Group 898">
            <a:extLst>
              <a:ext uri="{FF2B5EF4-FFF2-40B4-BE49-F238E27FC236}">
                <a16:creationId xmlns:a16="http://schemas.microsoft.com/office/drawing/2014/main" id="{8F88D4EB-2ACB-75C7-EA06-8E60A79481E3}"/>
              </a:ext>
            </a:extLst>
          </p:cNvPr>
          <p:cNvGrpSpPr/>
          <p:nvPr/>
        </p:nvGrpSpPr>
        <p:grpSpPr>
          <a:xfrm>
            <a:off x="90229" y="5595472"/>
            <a:ext cx="7484717" cy="2048280"/>
            <a:chOff x="90229" y="5612531"/>
            <a:chExt cx="7484717" cy="2048280"/>
          </a:xfrm>
        </p:grpSpPr>
        <p:pic>
          <p:nvPicPr>
            <p:cNvPr id="194" name="Picture 193" descr="A diagram of a knee joint&#10;&#10;Description automatically generated">
              <a:extLst>
                <a:ext uri="{FF2B5EF4-FFF2-40B4-BE49-F238E27FC236}">
                  <a16:creationId xmlns:a16="http://schemas.microsoft.com/office/drawing/2014/main" id="{B136B3C3-30DF-9D50-9AA2-FE9BC1921AEA}"/>
                </a:ext>
              </a:extLst>
            </p:cNvPr>
            <p:cNvPicPr>
              <a:picLocks noChangeAspect="1"/>
            </p:cNvPicPr>
            <p:nvPr/>
          </p:nvPicPr>
          <p:blipFill rotWithShape="1">
            <a:blip r:embed="rId3"/>
            <a:srcRect l="2585" t="13741" r="65013" b="15171"/>
            <a:stretch/>
          </p:blipFill>
          <p:spPr>
            <a:xfrm>
              <a:off x="6920601" y="6566219"/>
              <a:ext cx="492253" cy="755964"/>
            </a:xfrm>
            <a:prstGeom prst="rect">
              <a:avLst/>
            </a:prstGeom>
          </p:spPr>
        </p:pic>
        <p:sp>
          <p:nvSpPr>
            <p:cNvPr id="355" name="Google Shape;527;p4">
              <a:extLst>
                <a:ext uri="{FF2B5EF4-FFF2-40B4-BE49-F238E27FC236}">
                  <a16:creationId xmlns:a16="http://schemas.microsoft.com/office/drawing/2014/main" id="{F634F895-EDD1-67F0-152E-FEAC5AFF20DC}"/>
                </a:ext>
              </a:extLst>
            </p:cNvPr>
            <p:cNvSpPr/>
            <p:nvPr/>
          </p:nvSpPr>
          <p:spPr>
            <a:xfrm>
              <a:off x="90229" y="561253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6" name="Google Shape;529;p4">
              <a:extLst>
                <a:ext uri="{FF2B5EF4-FFF2-40B4-BE49-F238E27FC236}">
                  <a16:creationId xmlns:a16="http://schemas.microsoft.com/office/drawing/2014/main" id="{F3F814FE-5990-7FD5-588F-00B337385193}"/>
                </a:ext>
              </a:extLst>
            </p:cNvPr>
            <p:cNvSpPr txBox="1"/>
            <p:nvPr/>
          </p:nvSpPr>
          <p:spPr>
            <a:xfrm>
              <a:off x="322151" y="5619494"/>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7" name="TextBox 356">
              <a:extLst>
                <a:ext uri="{FF2B5EF4-FFF2-40B4-BE49-F238E27FC236}">
                  <a16:creationId xmlns:a16="http://schemas.microsoft.com/office/drawing/2014/main" id="{A36249FE-4176-ACD8-5599-FE6B6611302E}"/>
                </a:ext>
              </a:extLst>
            </p:cNvPr>
            <p:cNvSpPr txBox="1"/>
            <p:nvPr/>
          </p:nvSpPr>
          <p:spPr>
            <a:xfrm>
              <a:off x="850562" y="7411009"/>
              <a:ext cx="609231" cy="184666"/>
            </a:xfrm>
            <a:prstGeom prst="rect">
              <a:avLst/>
            </a:prstGeom>
            <a:noFill/>
          </p:spPr>
          <p:txBody>
            <a:bodyPr wrap="square" rtlCol="0">
              <a:spAutoFit/>
            </a:bodyPr>
            <a:lstStyle/>
            <a:p>
              <a:r>
                <a:rPr lang="en-US" sz="600" dirty="0">
                  <a:solidFill>
                    <a:srgbClr val="7030A0"/>
                  </a:solidFill>
                </a:rPr>
                <a:t>Risk factors</a:t>
              </a:r>
            </a:p>
          </p:txBody>
        </p:sp>
        <p:cxnSp>
          <p:nvCxnSpPr>
            <p:cNvPr id="360" name="Straight Arrow Connector 359">
              <a:extLst>
                <a:ext uri="{FF2B5EF4-FFF2-40B4-BE49-F238E27FC236}">
                  <a16:creationId xmlns:a16="http://schemas.microsoft.com/office/drawing/2014/main" id="{1CDB9DD3-8F44-6506-40D9-60711C07DA4C}"/>
                </a:ext>
              </a:extLst>
            </p:cNvPr>
            <p:cNvCxnSpPr>
              <a:cxnSpLocks/>
            </p:cNvCxnSpPr>
            <p:nvPr/>
          </p:nvCxnSpPr>
          <p:spPr bwMode="auto">
            <a:xfrm flipV="1">
              <a:off x="2765446" y="6764725"/>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8" name="Group 377">
              <a:extLst>
                <a:ext uri="{FF2B5EF4-FFF2-40B4-BE49-F238E27FC236}">
                  <a16:creationId xmlns:a16="http://schemas.microsoft.com/office/drawing/2014/main" id="{30C130F2-772F-BA58-1E2E-6508BD5FC108}"/>
                </a:ext>
              </a:extLst>
            </p:cNvPr>
            <p:cNvGrpSpPr/>
            <p:nvPr/>
          </p:nvGrpSpPr>
          <p:grpSpPr>
            <a:xfrm>
              <a:off x="1034015" y="6775426"/>
              <a:ext cx="269611" cy="619055"/>
              <a:chOff x="925986" y="8103369"/>
              <a:chExt cx="269611" cy="1769003"/>
            </a:xfrm>
          </p:grpSpPr>
          <p:cxnSp>
            <p:nvCxnSpPr>
              <p:cNvPr id="594" name="Straight Arrow Connector 593">
                <a:extLst>
                  <a:ext uri="{FF2B5EF4-FFF2-40B4-BE49-F238E27FC236}">
                    <a16:creationId xmlns:a16="http://schemas.microsoft.com/office/drawing/2014/main" id="{B3B11191-C64B-C208-0634-208EF02EBC92}"/>
                  </a:ext>
                </a:extLst>
              </p:cNvPr>
              <p:cNvCxnSpPr>
                <a:cxnSpLocks/>
              </p:cNvCxnSpPr>
              <p:nvPr/>
            </p:nvCxnSpPr>
            <p:spPr bwMode="auto">
              <a:xfrm>
                <a:off x="925986" y="8103369"/>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5" name="Straight Connector 594">
                <a:extLst>
                  <a:ext uri="{FF2B5EF4-FFF2-40B4-BE49-F238E27FC236}">
                    <a16:creationId xmlns:a16="http://schemas.microsoft.com/office/drawing/2014/main" id="{256A170E-A1C9-71A2-F9A8-E8218D893AE5}"/>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91" name="Straight Arrow Connector 590">
              <a:extLst>
                <a:ext uri="{FF2B5EF4-FFF2-40B4-BE49-F238E27FC236}">
                  <a16:creationId xmlns:a16="http://schemas.microsoft.com/office/drawing/2014/main" id="{1A1B96B1-A603-DEE1-77E2-7BB5D0980038}"/>
                </a:ext>
              </a:extLst>
            </p:cNvPr>
            <p:cNvCxnSpPr>
              <a:cxnSpLocks/>
            </p:cNvCxnSpPr>
            <p:nvPr/>
          </p:nvCxnSpPr>
          <p:spPr bwMode="auto">
            <a:xfrm>
              <a:off x="4764032" y="6777718"/>
              <a:ext cx="274320"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2" name="TextBox 591">
              <a:extLst>
                <a:ext uri="{FF2B5EF4-FFF2-40B4-BE49-F238E27FC236}">
                  <a16:creationId xmlns:a16="http://schemas.microsoft.com/office/drawing/2014/main" id="{A5331AF1-4575-1B36-547D-A8CFEA463A81}"/>
                </a:ext>
              </a:extLst>
            </p:cNvPr>
            <p:cNvSpPr txBox="1"/>
            <p:nvPr/>
          </p:nvSpPr>
          <p:spPr>
            <a:xfrm>
              <a:off x="4647372" y="5688277"/>
              <a:ext cx="559285" cy="461665"/>
            </a:xfrm>
            <a:prstGeom prst="rect">
              <a:avLst/>
            </a:prstGeom>
            <a:noFill/>
          </p:spPr>
          <p:txBody>
            <a:bodyPr wrap="square" rtlCol="0">
              <a:spAutoFit/>
            </a:bodyPr>
            <a:lstStyle/>
            <a:p>
              <a:pPr algn="ctr"/>
              <a:r>
                <a:rPr lang="en-US" sz="600" dirty="0">
                  <a:solidFill>
                    <a:srgbClr val="7030A0"/>
                  </a:solidFill>
                </a:rPr>
                <a:t>Senders/</a:t>
              </a:r>
            </a:p>
            <a:p>
              <a:pPr algn="ctr"/>
              <a:r>
                <a:rPr lang="en-US" sz="600" dirty="0">
                  <a:solidFill>
                    <a:srgbClr val="7030A0"/>
                  </a:solidFill>
                </a:rPr>
                <a:t>Receivers migrate to joint</a:t>
              </a:r>
            </a:p>
          </p:txBody>
        </p:sp>
        <p:cxnSp>
          <p:nvCxnSpPr>
            <p:cNvPr id="593" name="Straight Connector 592">
              <a:extLst>
                <a:ext uri="{FF2B5EF4-FFF2-40B4-BE49-F238E27FC236}">
                  <a16:creationId xmlns:a16="http://schemas.microsoft.com/office/drawing/2014/main" id="{2F7DFBA7-7A76-AE5C-3783-8AC143E7020C}"/>
                </a:ext>
              </a:extLst>
            </p:cNvPr>
            <p:cNvCxnSpPr>
              <a:cxnSpLocks/>
            </p:cNvCxnSpPr>
            <p:nvPr/>
          </p:nvCxnSpPr>
          <p:spPr bwMode="auto">
            <a:xfrm flipH="1">
              <a:off x="4864944" y="6203219"/>
              <a:ext cx="1657" cy="565636"/>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0" name="Group 379">
              <a:extLst>
                <a:ext uri="{FF2B5EF4-FFF2-40B4-BE49-F238E27FC236}">
                  <a16:creationId xmlns:a16="http://schemas.microsoft.com/office/drawing/2014/main" id="{DF9C3DAB-0B5F-C2F6-FCDB-03BC1A9A3BAF}"/>
                </a:ext>
              </a:extLst>
            </p:cNvPr>
            <p:cNvGrpSpPr/>
            <p:nvPr/>
          </p:nvGrpSpPr>
          <p:grpSpPr>
            <a:xfrm>
              <a:off x="313604" y="6234346"/>
              <a:ext cx="688995" cy="1063200"/>
              <a:chOff x="227633" y="7884073"/>
              <a:chExt cx="688995" cy="1063200"/>
            </a:xfrm>
          </p:grpSpPr>
          <p:grpSp>
            <p:nvGrpSpPr>
              <p:cNvPr id="587" name="Group 586">
                <a:extLst>
                  <a:ext uri="{FF2B5EF4-FFF2-40B4-BE49-F238E27FC236}">
                    <a16:creationId xmlns:a16="http://schemas.microsoft.com/office/drawing/2014/main" id="{0761CA4A-8E67-5F8C-6BCC-2922E46CE2A3}"/>
                  </a:ext>
                </a:extLst>
              </p:cNvPr>
              <p:cNvGrpSpPr/>
              <p:nvPr/>
            </p:nvGrpSpPr>
            <p:grpSpPr>
              <a:xfrm>
                <a:off x="227633" y="7884073"/>
                <a:ext cx="688995" cy="1063200"/>
                <a:chOff x="98083" y="1360449"/>
                <a:chExt cx="1310561" cy="1904904"/>
              </a:xfrm>
            </p:grpSpPr>
            <p:sp>
              <p:nvSpPr>
                <p:cNvPr id="589" name="TextBox 588">
                  <a:extLst>
                    <a:ext uri="{FF2B5EF4-FFF2-40B4-BE49-F238E27FC236}">
                      <a16:creationId xmlns:a16="http://schemas.microsoft.com/office/drawing/2014/main" id="{E7B1600A-67D3-E1DE-5682-BAE7376FE1C5}"/>
                    </a:ext>
                  </a:extLst>
                </p:cNvPr>
                <p:cNvSpPr txBox="1"/>
                <p:nvPr/>
              </p:nvSpPr>
              <p:spPr>
                <a:xfrm>
                  <a:off x="235811" y="1424116"/>
                  <a:ext cx="967186" cy="358433"/>
                </a:xfrm>
                <a:prstGeom prst="rect">
                  <a:avLst/>
                </a:prstGeom>
                <a:noFill/>
              </p:spPr>
              <p:txBody>
                <a:bodyPr wrap="none" rtlCol="0">
                  <a:spAutoFit/>
                </a:bodyPr>
                <a:lstStyle/>
                <a:p>
                  <a:pPr algn="ctr"/>
                  <a:r>
                    <a:rPr lang="en-US" sz="700" b="1" dirty="0"/>
                    <a:t>Healthy</a:t>
                  </a:r>
                </a:p>
              </p:txBody>
            </p:sp>
            <p:sp>
              <p:nvSpPr>
                <p:cNvPr id="590" name="Rounded Rectangle 589">
                  <a:extLst>
                    <a:ext uri="{FF2B5EF4-FFF2-40B4-BE49-F238E27FC236}">
                      <a16:creationId xmlns:a16="http://schemas.microsoft.com/office/drawing/2014/main" id="{B240B202-7C72-17E9-AE8C-8F84A65F5139}"/>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588" name="Picture 587" descr="A diagram of a knee joint&#10;&#10;Description automatically generated">
                <a:extLst>
                  <a:ext uri="{FF2B5EF4-FFF2-40B4-BE49-F238E27FC236}">
                    <a16:creationId xmlns:a16="http://schemas.microsoft.com/office/drawing/2014/main" id="{44C00320-C0B0-6E98-EDF7-955B565F6FD4}"/>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grpSp>
          <p:nvGrpSpPr>
            <p:cNvPr id="425" name="Group 424">
              <a:extLst>
                <a:ext uri="{FF2B5EF4-FFF2-40B4-BE49-F238E27FC236}">
                  <a16:creationId xmlns:a16="http://schemas.microsoft.com/office/drawing/2014/main" id="{D6811EAC-269E-90C6-3A2F-E031B37ED8F7}"/>
                </a:ext>
              </a:extLst>
            </p:cNvPr>
            <p:cNvGrpSpPr/>
            <p:nvPr/>
          </p:nvGrpSpPr>
          <p:grpSpPr>
            <a:xfrm>
              <a:off x="3057841" y="5868439"/>
              <a:ext cx="1723378" cy="1792372"/>
              <a:chOff x="313501" y="1597258"/>
              <a:chExt cx="2882991" cy="3730485"/>
            </a:xfrm>
          </p:grpSpPr>
          <p:sp>
            <p:nvSpPr>
              <p:cNvPr id="477" name="TextBox 476">
                <a:extLst>
                  <a:ext uri="{FF2B5EF4-FFF2-40B4-BE49-F238E27FC236}">
                    <a16:creationId xmlns:a16="http://schemas.microsoft.com/office/drawing/2014/main" id="{688E57CD-BB4D-4814-6F60-D7C7FDF173B8}"/>
                  </a:ext>
                </a:extLst>
              </p:cNvPr>
              <p:cNvSpPr txBox="1"/>
              <p:nvPr/>
            </p:nvSpPr>
            <p:spPr>
              <a:xfrm>
                <a:off x="313501" y="1664640"/>
                <a:ext cx="2882991" cy="640580"/>
              </a:xfrm>
              <a:prstGeom prst="rect">
                <a:avLst/>
              </a:prstGeom>
              <a:noFill/>
            </p:spPr>
            <p:txBody>
              <a:bodyPr wrap="square" rtlCol="0">
                <a:spAutoFit/>
              </a:bodyPr>
              <a:lstStyle/>
              <a:p>
                <a:pPr algn="ctr"/>
                <a:r>
                  <a:rPr lang="en-US" sz="700" b="1" dirty="0"/>
                  <a:t>Enhanced &amp; individualized </a:t>
                </a:r>
              </a:p>
              <a:p>
                <a:pPr algn="ctr"/>
                <a:r>
                  <a:rPr lang="en-US" sz="700" b="1" dirty="0"/>
                  <a:t>cellular communication</a:t>
                </a:r>
                <a:endParaRPr lang="en-US" sz="700" dirty="0"/>
              </a:p>
            </p:txBody>
          </p:sp>
          <p:sp>
            <p:nvSpPr>
              <p:cNvPr id="478" name="Rounded Rectangle 477">
                <a:extLst>
                  <a:ext uri="{FF2B5EF4-FFF2-40B4-BE49-F238E27FC236}">
                    <a16:creationId xmlns:a16="http://schemas.microsoft.com/office/drawing/2014/main" id="{211DD7CF-FF08-D780-325E-0DE527B104B8}"/>
                  </a:ext>
                </a:extLst>
              </p:cNvPr>
              <p:cNvSpPr/>
              <p:nvPr/>
            </p:nvSpPr>
            <p:spPr bwMode="auto">
              <a:xfrm>
                <a:off x="317337" y="1597258"/>
                <a:ext cx="2867136" cy="3730485"/>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61" name="Group 60">
              <a:extLst>
                <a:ext uri="{FF2B5EF4-FFF2-40B4-BE49-F238E27FC236}">
                  <a16:creationId xmlns:a16="http://schemas.microsoft.com/office/drawing/2014/main" id="{96A28462-45CE-45A4-4852-92579B788501}"/>
                </a:ext>
              </a:extLst>
            </p:cNvPr>
            <p:cNvGrpSpPr/>
            <p:nvPr/>
          </p:nvGrpSpPr>
          <p:grpSpPr>
            <a:xfrm>
              <a:off x="6740269" y="6263263"/>
              <a:ext cx="736040" cy="1063200"/>
              <a:chOff x="32656" y="1360449"/>
              <a:chExt cx="1400047" cy="1904904"/>
            </a:xfrm>
          </p:grpSpPr>
          <p:sp>
            <p:nvSpPr>
              <p:cNvPr id="626" name="Rounded Rectangle 625">
                <a:extLst>
                  <a:ext uri="{FF2B5EF4-FFF2-40B4-BE49-F238E27FC236}">
                    <a16:creationId xmlns:a16="http://schemas.microsoft.com/office/drawing/2014/main" id="{1597FF6B-88DF-2201-9C13-F24D437619CB}"/>
                  </a:ext>
                </a:extLst>
              </p:cNvPr>
              <p:cNvSpPr/>
              <p:nvPr/>
            </p:nvSpPr>
            <p:spPr bwMode="auto">
              <a:xfrm>
                <a:off x="98083" y="1360449"/>
                <a:ext cx="1310561" cy="1904904"/>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63" name="TextBox 62">
                <a:extLst>
                  <a:ext uri="{FF2B5EF4-FFF2-40B4-BE49-F238E27FC236}">
                    <a16:creationId xmlns:a16="http://schemas.microsoft.com/office/drawing/2014/main" id="{A46143F0-2507-9344-8170-26503F0B6F74}"/>
                  </a:ext>
                </a:extLst>
              </p:cNvPr>
              <p:cNvSpPr txBox="1"/>
              <p:nvPr/>
            </p:nvSpPr>
            <p:spPr>
              <a:xfrm>
                <a:off x="32656" y="1408514"/>
                <a:ext cx="1400047" cy="551435"/>
              </a:xfrm>
              <a:prstGeom prst="rect">
                <a:avLst/>
              </a:prstGeom>
              <a:noFill/>
            </p:spPr>
            <p:txBody>
              <a:bodyPr wrap="square" rtlCol="0">
                <a:spAutoFit/>
              </a:bodyPr>
              <a:lstStyle/>
              <a:p>
                <a:pPr algn="ctr"/>
                <a:r>
                  <a:rPr lang="en-US" sz="700" b="1" dirty="0"/>
                  <a:t>Rheumatoid</a:t>
                </a:r>
              </a:p>
              <a:p>
                <a:pPr algn="ctr"/>
                <a:r>
                  <a:rPr lang="en-US" sz="700" b="1" dirty="0"/>
                  <a:t>Arthritis</a:t>
                </a:r>
              </a:p>
            </p:txBody>
          </p:sp>
        </p:grpSp>
        <p:sp>
          <p:nvSpPr>
            <p:cNvPr id="358" name="TextBox 357">
              <a:extLst>
                <a:ext uri="{FF2B5EF4-FFF2-40B4-BE49-F238E27FC236}">
                  <a16:creationId xmlns:a16="http://schemas.microsoft.com/office/drawing/2014/main" id="{08999515-BB43-88A4-055B-05D10E3F7AD5}"/>
                </a:ext>
              </a:extLst>
            </p:cNvPr>
            <p:cNvSpPr txBox="1"/>
            <p:nvPr/>
          </p:nvSpPr>
          <p:spPr>
            <a:xfrm>
              <a:off x="1429913" y="5961847"/>
              <a:ext cx="1154033" cy="400110"/>
            </a:xfrm>
            <a:prstGeom prst="rect">
              <a:avLst/>
            </a:prstGeom>
            <a:noFill/>
          </p:spPr>
          <p:txBody>
            <a:bodyPr wrap="square" rtlCol="0">
              <a:spAutoFit/>
            </a:bodyPr>
            <a:lstStyle/>
            <a:p>
              <a:pPr algn="ctr"/>
              <a:r>
                <a:rPr lang="en-US" sz="700" b="1" dirty="0"/>
                <a:t>Epigenetic remodeling in multiple cell types</a:t>
              </a:r>
            </a:p>
            <a:p>
              <a:pPr algn="ctr"/>
              <a:endParaRPr lang="en-US" sz="600" dirty="0"/>
            </a:p>
          </p:txBody>
        </p:sp>
        <p:sp>
          <p:nvSpPr>
            <p:cNvPr id="359" name="Rounded Rectangle 358">
              <a:extLst>
                <a:ext uri="{FF2B5EF4-FFF2-40B4-BE49-F238E27FC236}">
                  <a16:creationId xmlns:a16="http://schemas.microsoft.com/office/drawing/2014/main" id="{51E2AF1D-F0F2-A7A3-423E-7B06430ACF34}"/>
                </a:ext>
              </a:extLst>
            </p:cNvPr>
            <p:cNvSpPr/>
            <p:nvPr/>
          </p:nvSpPr>
          <p:spPr bwMode="auto">
            <a:xfrm>
              <a:off x="1321045" y="5944455"/>
              <a:ext cx="1424083" cy="16405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361" name="Google Shape;295;p14">
              <a:extLst>
                <a:ext uri="{FF2B5EF4-FFF2-40B4-BE49-F238E27FC236}">
                  <a16:creationId xmlns:a16="http://schemas.microsoft.com/office/drawing/2014/main" id="{B1EEFB2E-63CB-C76E-F515-6FDA02359AD2}"/>
                </a:ext>
              </a:extLst>
            </p:cNvPr>
            <p:cNvGrpSpPr/>
            <p:nvPr/>
          </p:nvGrpSpPr>
          <p:grpSpPr>
            <a:xfrm>
              <a:off x="2436595" y="6688609"/>
              <a:ext cx="291558" cy="203553"/>
              <a:chOff x="5869089" y="4910113"/>
              <a:chExt cx="1502978" cy="1072956"/>
            </a:xfrm>
          </p:grpSpPr>
          <p:grpSp>
            <p:nvGrpSpPr>
              <p:cNvPr id="622" name="Google Shape;296;p14">
                <a:extLst>
                  <a:ext uri="{FF2B5EF4-FFF2-40B4-BE49-F238E27FC236}">
                    <a16:creationId xmlns:a16="http://schemas.microsoft.com/office/drawing/2014/main" id="{8CAA1B0B-6469-792C-760A-CFFAE0CD55F7}"/>
                  </a:ext>
                </a:extLst>
              </p:cNvPr>
              <p:cNvGrpSpPr/>
              <p:nvPr/>
            </p:nvGrpSpPr>
            <p:grpSpPr>
              <a:xfrm>
                <a:off x="6143375" y="4910113"/>
                <a:ext cx="914400" cy="914401"/>
                <a:chOff x="8767890" y="5268760"/>
                <a:chExt cx="914400" cy="914400"/>
              </a:xfrm>
            </p:grpSpPr>
            <p:sp>
              <p:nvSpPr>
                <p:cNvPr id="624" name="Google Shape;297;p14">
                  <a:extLst>
                    <a:ext uri="{FF2B5EF4-FFF2-40B4-BE49-F238E27FC236}">
                      <a16:creationId xmlns:a16="http://schemas.microsoft.com/office/drawing/2014/main" id="{48A7D56E-355A-AD9C-1BE5-30908EF4420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25" name="Google Shape;298;p14">
                  <a:extLst>
                    <a:ext uri="{FF2B5EF4-FFF2-40B4-BE49-F238E27FC236}">
                      <a16:creationId xmlns:a16="http://schemas.microsoft.com/office/drawing/2014/main" id="{ED4B3FCA-142D-AB6C-9F2C-CD991167DCD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23" name="Google Shape;299;p14">
                <a:extLst>
                  <a:ext uri="{FF2B5EF4-FFF2-40B4-BE49-F238E27FC236}">
                    <a16:creationId xmlns:a16="http://schemas.microsoft.com/office/drawing/2014/main" id="{2D9F2FCD-2443-4A03-39EA-471F943A811D}"/>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362" name="Google Shape;300;p14">
              <a:extLst>
                <a:ext uri="{FF2B5EF4-FFF2-40B4-BE49-F238E27FC236}">
                  <a16:creationId xmlns:a16="http://schemas.microsoft.com/office/drawing/2014/main" id="{681DF424-CFFA-B8A5-2783-CBC888A7BE32}"/>
                </a:ext>
              </a:extLst>
            </p:cNvPr>
            <p:cNvGrpSpPr/>
            <p:nvPr/>
          </p:nvGrpSpPr>
          <p:grpSpPr>
            <a:xfrm>
              <a:off x="2240142" y="7090822"/>
              <a:ext cx="429483" cy="304394"/>
              <a:chOff x="7166142" y="1117840"/>
              <a:chExt cx="2213981" cy="1604497"/>
            </a:xfrm>
          </p:grpSpPr>
          <p:sp>
            <p:nvSpPr>
              <p:cNvPr id="619" name="Google Shape;301;p14">
                <a:extLst>
                  <a:ext uri="{FF2B5EF4-FFF2-40B4-BE49-F238E27FC236}">
                    <a16:creationId xmlns:a16="http://schemas.microsoft.com/office/drawing/2014/main" id="{6423A5C4-A848-541C-8AAC-5FDA5FD3676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20" name="Google Shape;302;p14">
                <a:extLst>
                  <a:ext uri="{FF2B5EF4-FFF2-40B4-BE49-F238E27FC236}">
                    <a16:creationId xmlns:a16="http://schemas.microsoft.com/office/drawing/2014/main" id="{1654FB74-FA1A-6C29-029F-A937B2363772}"/>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21" name="Google Shape;303;p14">
                <a:extLst>
                  <a:ext uri="{FF2B5EF4-FFF2-40B4-BE49-F238E27FC236}">
                    <a16:creationId xmlns:a16="http://schemas.microsoft.com/office/drawing/2014/main" id="{9DD8D51B-8FF4-239E-9302-E1BE56D4E1EB}"/>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363" name="Google Shape;312;p14">
              <a:extLst>
                <a:ext uri="{FF2B5EF4-FFF2-40B4-BE49-F238E27FC236}">
                  <a16:creationId xmlns:a16="http://schemas.microsoft.com/office/drawing/2014/main" id="{1ED7200B-D0CB-776C-5202-300C06DFA233}"/>
                </a:ext>
              </a:extLst>
            </p:cNvPr>
            <p:cNvGrpSpPr/>
            <p:nvPr/>
          </p:nvGrpSpPr>
          <p:grpSpPr>
            <a:xfrm>
              <a:off x="1267778" y="6678175"/>
              <a:ext cx="420599" cy="290967"/>
              <a:chOff x="7410526" y="3572476"/>
              <a:chExt cx="2168186" cy="1533727"/>
            </a:xfrm>
          </p:grpSpPr>
          <p:grpSp>
            <p:nvGrpSpPr>
              <p:cNvPr id="615" name="Google Shape;313;p14">
                <a:extLst>
                  <a:ext uri="{FF2B5EF4-FFF2-40B4-BE49-F238E27FC236}">
                    <a16:creationId xmlns:a16="http://schemas.microsoft.com/office/drawing/2014/main" id="{D2B6837B-DF83-ABD9-5B58-D3C20875C0AD}"/>
                  </a:ext>
                </a:extLst>
              </p:cNvPr>
              <p:cNvGrpSpPr/>
              <p:nvPr/>
            </p:nvGrpSpPr>
            <p:grpSpPr>
              <a:xfrm>
                <a:off x="8009957" y="3572476"/>
                <a:ext cx="914400" cy="942232"/>
                <a:chOff x="7997744" y="3530713"/>
                <a:chExt cx="914400" cy="942231"/>
              </a:xfrm>
            </p:grpSpPr>
            <p:sp>
              <p:nvSpPr>
                <p:cNvPr id="617" name="Google Shape;314;p14">
                  <a:extLst>
                    <a:ext uri="{FF2B5EF4-FFF2-40B4-BE49-F238E27FC236}">
                      <a16:creationId xmlns:a16="http://schemas.microsoft.com/office/drawing/2014/main" id="{71DDA965-CEFB-098B-A65F-D9C244D01A53}"/>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18" name="Google Shape;315;p14">
                  <a:extLst>
                    <a:ext uri="{FF2B5EF4-FFF2-40B4-BE49-F238E27FC236}">
                      <a16:creationId xmlns:a16="http://schemas.microsoft.com/office/drawing/2014/main" id="{3ECD643C-39A4-CD6E-1943-5E786CFC92AA}"/>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16" name="Google Shape;316;p14">
                <a:extLst>
                  <a:ext uri="{FF2B5EF4-FFF2-40B4-BE49-F238E27FC236}">
                    <a16:creationId xmlns:a16="http://schemas.microsoft.com/office/drawing/2014/main" id="{89ED9CDA-5BF2-A873-4697-5F269411104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365" name="Google Shape;321;p14">
              <a:extLst>
                <a:ext uri="{FF2B5EF4-FFF2-40B4-BE49-F238E27FC236}">
                  <a16:creationId xmlns:a16="http://schemas.microsoft.com/office/drawing/2014/main" id="{E9CA8E64-489A-6A08-A102-10826AAE3A00}"/>
                </a:ext>
              </a:extLst>
            </p:cNvPr>
            <p:cNvGrpSpPr/>
            <p:nvPr/>
          </p:nvGrpSpPr>
          <p:grpSpPr>
            <a:xfrm>
              <a:off x="2033086" y="6283219"/>
              <a:ext cx="612966" cy="193462"/>
              <a:chOff x="5254022" y="3629701"/>
              <a:chExt cx="3159832" cy="1019762"/>
            </a:xfrm>
          </p:grpSpPr>
          <p:sp>
            <p:nvSpPr>
              <p:cNvPr id="609" name="Google Shape;322;p14">
                <a:extLst>
                  <a:ext uri="{FF2B5EF4-FFF2-40B4-BE49-F238E27FC236}">
                    <a16:creationId xmlns:a16="http://schemas.microsoft.com/office/drawing/2014/main" id="{59E11031-A991-868D-7FEA-656DDCBB6519}"/>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10" name="Google Shape;323;p14">
                <a:extLst>
                  <a:ext uri="{FF2B5EF4-FFF2-40B4-BE49-F238E27FC236}">
                    <a16:creationId xmlns:a16="http://schemas.microsoft.com/office/drawing/2014/main" id="{B9D16CA9-BC2D-4CA7-9EE4-9ED8BC861FA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11" name="Google Shape;324;p14">
                <a:extLst>
                  <a:ext uri="{FF2B5EF4-FFF2-40B4-BE49-F238E27FC236}">
                    <a16:creationId xmlns:a16="http://schemas.microsoft.com/office/drawing/2014/main" id="{29FBEE8B-EFED-2DFD-6714-C3325E0FCB99}"/>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366" name="Google Shape;330;p14">
              <a:extLst>
                <a:ext uri="{FF2B5EF4-FFF2-40B4-BE49-F238E27FC236}">
                  <a16:creationId xmlns:a16="http://schemas.microsoft.com/office/drawing/2014/main" id="{CACC69BE-9B52-9227-1578-7AA1EBF8AFB9}"/>
                </a:ext>
              </a:extLst>
            </p:cNvPr>
            <p:cNvGrpSpPr/>
            <p:nvPr/>
          </p:nvGrpSpPr>
          <p:grpSpPr>
            <a:xfrm>
              <a:off x="1860124" y="7277383"/>
              <a:ext cx="364566" cy="299065"/>
              <a:chOff x="7320393" y="1117840"/>
              <a:chExt cx="1879337" cy="1576413"/>
            </a:xfrm>
          </p:grpSpPr>
          <p:sp>
            <p:nvSpPr>
              <p:cNvPr id="606" name="Google Shape;331;p14">
                <a:extLst>
                  <a:ext uri="{FF2B5EF4-FFF2-40B4-BE49-F238E27FC236}">
                    <a16:creationId xmlns:a16="http://schemas.microsoft.com/office/drawing/2014/main" id="{02D3CDBB-04F0-2D21-5B18-882642068B94}"/>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07" name="Google Shape;332;p14">
                <a:extLst>
                  <a:ext uri="{FF2B5EF4-FFF2-40B4-BE49-F238E27FC236}">
                    <a16:creationId xmlns:a16="http://schemas.microsoft.com/office/drawing/2014/main" id="{FD2A6610-2091-1712-9487-9B5CED7F0E22}"/>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08" name="Google Shape;333;p14">
                <a:extLst>
                  <a:ext uri="{FF2B5EF4-FFF2-40B4-BE49-F238E27FC236}">
                    <a16:creationId xmlns:a16="http://schemas.microsoft.com/office/drawing/2014/main" id="{70712006-A471-C552-54BA-8FEE8CCB7C3C}"/>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598" name="Google Shape;325;p14">
              <a:extLst>
                <a:ext uri="{FF2B5EF4-FFF2-40B4-BE49-F238E27FC236}">
                  <a16:creationId xmlns:a16="http://schemas.microsoft.com/office/drawing/2014/main" id="{94FC86F7-5169-1EE5-3C31-C72A93079171}"/>
                </a:ext>
              </a:extLst>
            </p:cNvPr>
            <p:cNvGrpSpPr/>
            <p:nvPr/>
          </p:nvGrpSpPr>
          <p:grpSpPr>
            <a:xfrm>
              <a:off x="1437967" y="7071731"/>
              <a:ext cx="382084" cy="303282"/>
              <a:chOff x="7351400" y="3647440"/>
              <a:chExt cx="1969641" cy="1598639"/>
            </a:xfrm>
          </p:grpSpPr>
          <p:grpSp>
            <p:nvGrpSpPr>
              <p:cNvPr id="600" name="Google Shape;326;p14">
                <a:extLst>
                  <a:ext uri="{FF2B5EF4-FFF2-40B4-BE49-F238E27FC236}">
                    <a16:creationId xmlns:a16="http://schemas.microsoft.com/office/drawing/2014/main" id="{60BBFE98-4101-5557-F93A-8EDAD5E09A0D}"/>
                  </a:ext>
                </a:extLst>
              </p:cNvPr>
              <p:cNvGrpSpPr/>
              <p:nvPr/>
            </p:nvGrpSpPr>
            <p:grpSpPr>
              <a:xfrm>
                <a:off x="7936643" y="3647440"/>
                <a:ext cx="914400" cy="925830"/>
                <a:chOff x="7924430" y="3605677"/>
                <a:chExt cx="914400" cy="925829"/>
              </a:xfrm>
            </p:grpSpPr>
            <p:sp>
              <p:nvSpPr>
                <p:cNvPr id="602" name="Google Shape;327;p14">
                  <a:extLst>
                    <a:ext uri="{FF2B5EF4-FFF2-40B4-BE49-F238E27FC236}">
                      <a16:creationId xmlns:a16="http://schemas.microsoft.com/office/drawing/2014/main" id="{575534B6-1DAB-348C-41FA-121ED412D9C7}"/>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603" name="Google Shape;328;p14">
                  <a:extLst>
                    <a:ext uri="{FF2B5EF4-FFF2-40B4-BE49-F238E27FC236}">
                      <a16:creationId xmlns:a16="http://schemas.microsoft.com/office/drawing/2014/main" id="{9E40F1E6-E00B-81C8-3A30-35B3A5DCFEBC}"/>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601" name="Google Shape;329;p14">
                <a:extLst>
                  <a:ext uri="{FF2B5EF4-FFF2-40B4-BE49-F238E27FC236}">
                    <a16:creationId xmlns:a16="http://schemas.microsoft.com/office/drawing/2014/main" id="{7C2AFDD0-0381-FF53-A5E2-74EA72C695FF}"/>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grpSp>
          <p:nvGrpSpPr>
            <p:cNvPr id="198" name="Group 197">
              <a:extLst>
                <a:ext uri="{FF2B5EF4-FFF2-40B4-BE49-F238E27FC236}">
                  <a16:creationId xmlns:a16="http://schemas.microsoft.com/office/drawing/2014/main" id="{A67187AF-C019-4509-61C0-1A7E3A80D71D}"/>
                </a:ext>
              </a:extLst>
            </p:cNvPr>
            <p:cNvGrpSpPr/>
            <p:nvPr/>
          </p:nvGrpSpPr>
          <p:grpSpPr>
            <a:xfrm>
              <a:off x="1630613" y="6591072"/>
              <a:ext cx="812356" cy="562791"/>
              <a:chOff x="1758068" y="6882676"/>
              <a:chExt cx="812356" cy="562791"/>
            </a:xfrm>
          </p:grpSpPr>
          <p:grpSp>
            <p:nvGrpSpPr>
              <p:cNvPr id="367" name="Group 366">
                <a:extLst>
                  <a:ext uri="{FF2B5EF4-FFF2-40B4-BE49-F238E27FC236}">
                    <a16:creationId xmlns:a16="http://schemas.microsoft.com/office/drawing/2014/main" id="{237946A8-7604-9770-555D-C0B332FC7DCC}"/>
                  </a:ext>
                </a:extLst>
              </p:cNvPr>
              <p:cNvGrpSpPr/>
              <p:nvPr/>
            </p:nvGrpSpPr>
            <p:grpSpPr>
              <a:xfrm>
                <a:off x="2090195" y="6882676"/>
                <a:ext cx="186734" cy="74106"/>
                <a:chOff x="1961860" y="3517738"/>
                <a:chExt cx="568729" cy="225704"/>
              </a:xfrm>
            </p:grpSpPr>
            <p:cxnSp>
              <p:nvCxnSpPr>
                <p:cNvPr id="604" name="Straight Arrow Connector 603">
                  <a:extLst>
                    <a:ext uri="{FF2B5EF4-FFF2-40B4-BE49-F238E27FC236}">
                      <a16:creationId xmlns:a16="http://schemas.microsoft.com/office/drawing/2014/main" id="{20FABA88-D47F-D439-920A-53EA80B967E4}"/>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 name="Straight Connector 604">
                  <a:extLst>
                    <a:ext uri="{FF2B5EF4-FFF2-40B4-BE49-F238E27FC236}">
                      <a16:creationId xmlns:a16="http://schemas.microsoft.com/office/drawing/2014/main" id="{2401237D-8F25-786D-8937-228FF2CD31B9}"/>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8" name="TextBox 397">
                <a:extLst>
                  <a:ext uri="{FF2B5EF4-FFF2-40B4-BE49-F238E27FC236}">
                    <a16:creationId xmlns:a16="http://schemas.microsoft.com/office/drawing/2014/main" id="{303FAB4A-5C9F-C682-9367-E1757FBC5F5F}"/>
                  </a:ext>
                </a:extLst>
              </p:cNvPr>
              <p:cNvSpPr txBox="1"/>
              <p:nvPr/>
            </p:nvSpPr>
            <p:spPr>
              <a:xfrm>
                <a:off x="1758068" y="7168468"/>
                <a:ext cx="812356" cy="276999"/>
              </a:xfrm>
              <a:prstGeom prst="rect">
                <a:avLst/>
              </a:prstGeom>
              <a:noFill/>
            </p:spPr>
            <p:txBody>
              <a:bodyPr wrap="square" rtlCol="0">
                <a:spAutoFit/>
              </a:bodyPr>
              <a:lstStyle/>
              <a:p>
                <a:pPr algn="ctr"/>
                <a:r>
                  <a:rPr lang="en-US" sz="600" dirty="0"/>
                  <a:t>RA Signature TFs/pathways</a:t>
                </a:r>
                <a:endParaRPr lang="en-US" sz="600" i="1" dirty="0"/>
              </a:p>
            </p:txBody>
          </p:sp>
          <p:sp>
            <p:nvSpPr>
              <p:cNvPr id="399" name="Graphic 73" descr="DNA outline">
                <a:extLst>
                  <a:ext uri="{FF2B5EF4-FFF2-40B4-BE49-F238E27FC236}">
                    <a16:creationId xmlns:a16="http://schemas.microsoft.com/office/drawing/2014/main" id="{86A97AF2-990C-4A8E-480C-0B3354997C19}"/>
                  </a:ext>
                </a:extLst>
              </p:cNvPr>
              <p:cNvSpPr/>
              <p:nvPr/>
            </p:nvSpPr>
            <p:spPr>
              <a:xfrm rot="4938434">
                <a:off x="1919843" y="6970689"/>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3175" cap="flat">
                <a:solidFill>
                  <a:schemeClr val="tx1"/>
                </a:solidFill>
                <a:prstDash val="solid"/>
                <a:miter/>
              </a:ln>
            </p:spPr>
            <p:txBody>
              <a:bodyPr rtlCol="0" anchor="ctr"/>
              <a:lstStyle/>
              <a:p>
                <a:endParaRPr lang="en-US" sz="600" dirty="0"/>
              </a:p>
            </p:txBody>
          </p:sp>
          <p:sp>
            <p:nvSpPr>
              <p:cNvPr id="400" name="Graphic 74" descr="DNA outline">
                <a:extLst>
                  <a:ext uri="{FF2B5EF4-FFF2-40B4-BE49-F238E27FC236}">
                    <a16:creationId xmlns:a16="http://schemas.microsoft.com/office/drawing/2014/main" id="{EB10CEA4-E2C0-620C-830B-21E6D1EA2BFC}"/>
                  </a:ext>
                </a:extLst>
              </p:cNvPr>
              <p:cNvSpPr/>
              <p:nvPr/>
            </p:nvSpPr>
            <p:spPr>
              <a:xfrm rot="4938434">
                <a:off x="2220498" y="6930210"/>
                <a:ext cx="146304"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3175" cap="flat">
                <a:solidFill>
                  <a:schemeClr val="tx1"/>
                </a:solidFill>
                <a:prstDash val="solid"/>
                <a:miter/>
              </a:ln>
            </p:spPr>
            <p:txBody>
              <a:bodyPr rtlCol="0" anchor="ctr"/>
              <a:lstStyle/>
              <a:p>
                <a:endParaRPr lang="en-US" sz="600" dirty="0"/>
              </a:p>
            </p:txBody>
          </p:sp>
          <p:sp>
            <p:nvSpPr>
              <p:cNvPr id="401" name="Freeform 400">
                <a:extLst>
                  <a:ext uri="{FF2B5EF4-FFF2-40B4-BE49-F238E27FC236}">
                    <a16:creationId xmlns:a16="http://schemas.microsoft.com/office/drawing/2014/main" id="{44A3F630-6CB4-39B6-01E0-E20E4AFBFF02}"/>
                  </a:ext>
                </a:extLst>
              </p:cNvPr>
              <p:cNvSpPr/>
              <p:nvPr/>
            </p:nvSpPr>
            <p:spPr bwMode="auto">
              <a:xfrm rot="20439985">
                <a:off x="2018365" y="6953915"/>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sp>
          <p:nvSpPr>
            <p:cNvPr id="200" name="Oval 199">
              <a:extLst>
                <a:ext uri="{FF2B5EF4-FFF2-40B4-BE49-F238E27FC236}">
                  <a16:creationId xmlns:a16="http://schemas.microsoft.com/office/drawing/2014/main" id="{4C1A6175-4069-14A4-7DE9-0E40A351D701}"/>
                </a:ext>
              </a:extLst>
            </p:cNvPr>
            <p:cNvSpPr>
              <a:spLocks noChangeAspect="1"/>
            </p:cNvSpPr>
            <p:nvPr/>
          </p:nvSpPr>
          <p:spPr>
            <a:xfrm>
              <a:off x="1635109" y="6412179"/>
              <a:ext cx="822960" cy="822960"/>
            </a:xfrm>
            <a:prstGeom prst="ellipse">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oogle Shape;312;p14">
              <a:extLst>
                <a:ext uri="{FF2B5EF4-FFF2-40B4-BE49-F238E27FC236}">
                  <a16:creationId xmlns:a16="http://schemas.microsoft.com/office/drawing/2014/main" id="{5BDB70C3-E8B7-4B34-1B5B-7C4A5E93ACFB}"/>
                </a:ext>
              </a:extLst>
            </p:cNvPr>
            <p:cNvGrpSpPr/>
            <p:nvPr/>
          </p:nvGrpSpPr>
          <p:grpSpPr>
            <a:xfrm>
              <a:off x="3185731" y="6228838"/>
              <a:ext cx="420599" cy="206543"/>
              <a:chOff x="7394159" y="3572476"/>
              <a:chExt cx="2168186" cy="1088718"/>
            </a:xfrm>
          </p:grpSpPr>
          <p:grpSp>
            <p:nvGrpSpPr>
              <p:cNvPr id="203" name="Google Shape;313;p14">
                <a:extLst>
                  <a:ext uri="{FF2B5EF4-FFF2-40B4-BE49-F238E27FC236}">
                    <a16:creationId xmlns:a16="http://schemas.microsoft.com/office/drawing/2014/main" id="{1006DFF3-63BB-93D1-93FB-7AADB308BEF7}"/>
                  </a:ext>
                </a:extLst>
              </p:cNvPr>
              <p:cNvGrpSpPr/>
              <p:nvPr/>
            </p:nvGrpSpPr>
            <p:grpSpPr>
              <a:xfrm>
                <a:off x="8009957" y="3572476"/>
                <a:ext cx="914400" cy="942232"/>
                <a:chOff x="7997744" y="3530713"/>
                <a:chExt cx="914400" cy="942231"/>
              </a:xfrm>
            </p:grpSpPr>
            <p:sp>
              <p:nvSpPr>
                <p:cNvPr id="205" name="Google Shape;314;p14">
                  <a:extLst>
                    <a:ext uri="{FF2B5EF4-FFF2-40B4-BE49-F238E27FC236}">
                      <a16:creationId xmlns:a16="http://schemas.microsoft.com/office/drawing/2014/main" id="{C227580C-086E-9718-7E1E-C8D5D91C125E}"/>
                    </a:ext>
                  </a:extLst>
                </p:cNvPr>
                <p:cNvSpPr/>
                <p:nvPr/>
              </p:nvSpPr>
              <p:spPr>
                <a:xfrm>
                  <a:off x="7997744" y="3530713"/>
                  <a:ext cx="914400" cy="942231"/>
                </a:xfrm>
                <a:prstGeom prst="ellipse">
                  <a:avLst/>
                </a:prstGeom>
                <a:gradFill>
                  <a:gsLst>
                    <a:gs pos="0">
                      <a:schemeClr val="lt1"/>
                    </a:gs>
                    <a:gs pos="15000">
                      <a:schemeClr val="lt1"/>
                    </a:gs>
                    <a:gs pos="78000">
                      <a:srgbClr val="F75047"/>
                    </a:gs>
                    <a:gs pos="100000">
                      <a:srgbClr val="F7504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06" name="Google Shape;315;p14">
                  <a:extLst>
                    <a:ext uri="{FF2B5EF4-FFF2-40B4-BE49-F238E27FC236}">
                      <a16:creationId xmlns:a16="http://schemas.microsoft.com/office/drawing/2014/main" id="{BAF7553D-3D0A-0FB8-DDA3-D04EF329E3E9}"/>
                    </a:ext>
                  </a:extLst>
                </p:cNvPr>
                <p:cNvSpPr/>
                <p:nvPr/>
              </p:nvSpPr>
              <p:spPr>
                <a:xfrm>
                  <a:off x="8150745" y="3849977"/>
                  <a:ext cx="594360" cy="594360"/>
                </a:xfrm>
                <a:prstGeom prst="ellipse">
                  <a:avLst/>
                </a:prstGeom>
                <a:solidFill>
                  <a:srgbClr val="F750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04" name="Google Shape;316;p14">
                <a:extLst>
                  <a:ext uri="{FF2B5EF4-FFF2-40B4-BE49-F238E27FC236}">
                    <a16:creationId xmlns:a16="http://schemas.microsoft.com/office/drawing/2014/main" id="{7BC5F1FB-7C62-761A-A249-219BBAD89C31}"/>
                  </a:ext>
                </a:extLst>
              </p:cNvPr>
              <p:cNvSpPr txBox="1"/>
              <p:nvPr/>
            </p:nvSpPr>
            <p:spPr>
              <a:xfrm>
                <a:off x="7394159" y="3688004"/>
                <a:ext cx="2168186" cy="9731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 T Cell</a:t>
                </a:r>
                <a:endParaRPr lang="en-US" sz="600" i="1" u="none" strike="noStrike" cap="none" baseline="-25000" dirty="0">
                  <a:solidFill>
                    <a:srgbClr val="000000"/>
                  </a:solidFill>
                  <a:latin typeface="Arial"/>
                  <a:ea typeface="Arial"/>
                  <a:cs typeface="Arial"/>
                  <a:sym typeface="Arial"/>
                </a:endParaRPr>
              </a:p>
            </p:txBody>
          </p:sp>
        </p:grpSp>
        <p:grpSp>
          <p:nvGrpSpPr>
            <p:cNvPr id="207" name="Google Shape;295;p14">
              <a:extLst>
                <a:ext uri="{FF2B5EF4-FFF2-40B4-BE49-F238E27FC236}">
                  <a16:creationId xmlns:a16="http://schemas.microsoft.com/office/drawing/2014/main" id="{E3FD0621-9B83-F676-80BC-1AA86C97736D}"/>
                </a:ext>
              </a:extLst>
            </p:cNvPr>
            <p:cNvGrpSpPr/>
            <p:nvPr/>
          </p:nvGrpSpPr>
          <p:grpSpPr>
            <a:xfrm>
              <a:off x="3282001" y="6955553"/>
              <a:ext cx="291558" cy="203553"/>
              <a:chOff x="5869089" y="4910113"/>
              <a:chExt cx="1502978" cy="1072956"/>
            </a:xfrm>
          </p:grpSpPr>
          <p:grpSp>
            <p:nvGrpSpPr>
              <p:cNvPr id="208" name="Google Shape;296;p14">
                <a:extLst>
                  <a:ext uri="{FF2B5EF4-FFF2-40B4-BE49-F238E27FC236}">
                    <a16:creationId xmlns:a16="http://schemas.microsoft.com/office/drawing/2014/main" id="{2DFA3C9E-3081-AC11-9894-FFC5E48663AC}"/>
                  </a:ext>
                </a:extLst>
              </p:cNvPr>
              <p:cNvGrpSpPr/>
              <p:nvPr/>
            </p:nvGrpSpPr>
            <p:grpSpPr>
              <a:xfrm>
                <a:off x="6143375" y="4910113"/>
                <a:ext cx="914400" cy="914401"/>
                <a:chOff x="8767890" y="5268760"/>
                <a:chExt cx="914400" cy="914400"/>
              </a:xfrm>
            </p:grpSpPr>
            <p:sp>
              <p:nvSpPr>
                <p:cNvPr id="210" name="Google Shape;297;p14">
                  <a:extLst>
                    <a:ext uri="{FF2B5EF4-FFF2-40B4-BE49-F238E27FC236}">
                      <a16:creationId xmlns:a16="http://schemas.microsoft.com/office/drawing/2014/main" id="{227CE3EC-463D-2035-D962-AF682A10E1BA}"/>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11" name="Google Shape;298;p14">
                  <a:extLst>
                    <a:ext uri="{FF2B5EF4-FFF2-40B4-BE49-F238E27FC236}">
                      <a16:creationId xmlns:a16="http://schemas.microsoft.com/office/drawing/2014/main" id="{7EA00385-45AC-7866-D7E6-A3A0BD15C423}"/>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09" name="Google Shape;299;p14">
                <a:extLst>
                  <a:ext uri="{FF2B5EF4-FFF2-40B4-BE49-F238E27FC236}">
                    <a16:creationId xmlns:a16="http://schemas.microsoft.com/office/drawing/2014/main" id="{ED83A0F6-CF38-8429-2A2E-61ABE99AA7D5}"/>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216" name="Google Shape;321;p14">
              <a:extLst>
                <a:ext uri="{FF2B5EF4-FFF2-40B4-BE49-F238E27FC236}">
                  <a16:creationId xmlns:a16="http://schemas.microsoft.com/office/drawing/2014/main" id="{407DB95C-A09D-C4F0-7F00-666887B6E284}"/>
                </a:ext>
              </a:extLst>
            </p:cNvPr>
            <p:cNvGrpSpPr/>
            <p:nvPr/>
          </p:nvGrpSpPr>
          <p:grpSpPr>
            <a:xfrm>
              <a:off x="3130242" y="6714730"/>
              <a:ext cx="612966" cy="193462"/>
              <a:chOff x="5254022" y="3629701"/>
              <a:chExt cx="3159832" cy="1019762"/>
            </a:xfrm>
          </p:grpSpPr>
          <p:sp>
            <p:nvSpPr>
              <p:cNvPr id="217" name="Google Shape;322;p14">
                <a:extLst>
                  <a:ext uri="{FF2B5EF4-FFF2-40B4-BE49-F238E27FC236}">
                    <a16:creationId xmlns:a16="http://schemas.microsoft.com/office/drawing/2014/main" id="{6B991E87-B1E8-BA58-2061-22AD854A108F}"/>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218" name="Google Shape;323;p14">
                <a:extLst>
                  <a:ext uri="{FF2B5EF4-FFF2-40B4-BE49-F238E27FC236}">
                    <a16:creationId xmlns:a16="http://schemas.microsoft.com/office/drawing/2014/main" id="{778E7644-6A33-8EAE-E0BD-E54F6974A263}"/>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219" name="Google Shape;324;p14">
                <a:extLst>
                  <a:ext uri="{FF2B5EF4-FFF2-40B4-BE49-F238E27FC236}">
                    <a16:creationId xmlns:a16="http://schemas.microsoft.com/office/drawing/2014/main" id="{08CFB034-74CD-7C06-22A5-7EB5E856342C}"/>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cxnSp>
          <p:nvCxnSpPr>
            <p:cNvPr id="239" name="Straight Connector 238">
              <a:extLst>
                <a:ext uri="{FF2B5EF4-FFF2-40B4-BE49-F238E27FC236}">
                  <a16:creationId xmlns:a16="http://schemas.microsoft.com/office/drawing/2014/main" id="{27D99F2E-A3FC-AB5B-ECBD-D8331A4EB6D2}"/>
                </a:ext>
              </a:extLst>
            </p:cNvPr>
            <p:cNvCxnSpPr>
              <a:cxnSpLocks/>
            </p:cNvCxnSpPr>
            <p:nvPr/>
          </p:nvCxnSpPr>
          <p:spPr bwMode="auto">
            <a:xfrm flipV="1">
              <a:off x="3612897" y="6317630"/>
              <a:ext cx="274726" cy="1321"/>
            </a:xfrm>
            <a:prstGeom prst="line">
              <a:avLst/>
            </a:prstGeom>
            <a:ln>
              <a:headEnd type="none" w="med" len="med"/>
              <a:tailEnd type="triangle" w="sm" len="sm"/>
            </a:ln>
          </p:spPr>
          <p:style>
            <a:lnRef idx="1">
              <a:schemeClr val="accent2"/>
            </a:lnRef>
            <a:fillRef idx="0">
              <a:schemeClr val="accent2"/>
            </a:fillRef>
            <a:effectRef idx="0">
              <a:schemeClr val="accent2"/>
            </a:effectRef>
            <a:fontRef idx="minor">
              <a:schemeClr val="tx1"/>
            </a:fontRef>
          </p:style>
        </p:cxnSp>
        <p:sp>
          <p:nvSpPr>
            <p:cNvPr id="241" name="TextBox 240">
              <a:extLst>
                <a:ext uri="{FF2B5EF4-FFF2-40B4-BE49-F238E27FC236}">
                  <a16:creationId xmlns:a16="http://schemas.microsoft.com/office/drawing/2014/main" id="{03C83D04-0BA2-16CF-F613-EA1A409311CB}"/>
                </a:ext>
              </a:extLst>
            </p:cNvPr>
            <p:cNvSpPr txBox="1"/>
            <p:nvPr/>
          </p:nvSpPr>
          <p:spPr>
            <a:xfrm>
              <a:off x="3113454" y="7152992"/>
              <a:ext cx="805340" cy="461665"/>
            </a:xfrm>
            <a:prstGeom prst="rect">
              <a:avLst/>
            </a:prstGeom>
            <a:noFill/>
          </p:spPr>
          <p:txBody>
            <a:bodyPr wrap="square" rtlCol="0">
              <a:spAutoFit/>
            </a:bodyPr>
            <a:lstStyle/>
            <a:p>
              <a:r>
                <a:rPr lang="en-US" sz="600" dirty="0"/>
                <a:t>Sender cells</a:t>
              </a:r>
            </a:p>
            <a:p>
              <a:r>
                <a:rPr lang="en-US" sz="600" dirty="0"/>
                <a:t>express cytokines regulated by RA signature TFs</a:t>
              </a:r>
            </a:p>
          </p:txBody>
        </p:sp>
        <p:sp>
          <p:nvSpPr>
            <p:cNvPr id="242" name="TextBox 241">
              <a:extLst>
                <a:ext uri="{FF2B5EF4-FFF2-40B4-BE49-F238E27FC236}">
                  <a16:creationId xmlns:a16="http://schemas.microsoft.com/office/drawing/2014/main" id="{C16414E2-2804-0D3C-C23E-6681DE202585}"/>
                </a:ext>
              </a:extLst>
            </p:cNvPr>
            <p:cNvSpPr txBox="1"/>
            <p:nvPr/>
          </p:nvSpPr>
          <p:spPr>
            <a:xfrm>
              <a:off x="3887623" y="7152992"/>
              <a:ext cx="874412" cy="461665"/>
            </a:xfrm>
            <a:prstGeom prst="rect">
              <a:avLst/>
            </a:prstGeom>
            <a:noFill/>
          </p:spPr>
          <p:txBody>
            <a:bodyPr wrap="square" rtlCol="0">
              <a:spAutoFit/>
            </a:bodyPr>
            <a:lstStyle/>
            <a:p>
              <a:r>
                <a:rPr lang="en-US" sz="600" dirty="0"/>
                <a:t>Receiver cells</a:t>
              </a:r>
            </a:p>
            <a:p>
              <a:r>
                <a:rPr lang="en-US" sz="600" dirty="0"/>
                <a:t>activated by cytokines produced by sender cells</a:t>
              </a:r>
            </a:p>
          </p:txBody>
        </p:sp>
        <p:grpSp>
          <p:nvGrpSpPr>
            <p:cNvPr id="245" name="Google Shape;312;p14">
              <a:extLst>
                <a:ext uri="{FF2B5EF4-FFF2-40B4-BE49-F238E27FC236}">
                  <a16:creationId xmlns:a16="http://schemas.microsoft.com/office/drawing/2014/main" id="{E1323D8A-62E4-FB7C-D417-97E329304C78}"/>
                </a:ext>
              </a:extLst>
            </p:cNvPr>
            <p:cNvGrpSpPr/>
            <p:nvPr/>
          </p:nvGrpSpPr>
          <p:grpSpPr>
            <a:xfrm>
              <a:off x="3881056" y="6227517"/>
              <a:ext cx="420599" cy="206543"/>
              <a:chOff x="7394159" y="3572476"/>
              <a:chExt cx="2168186" cy="1088718"/>
            </a:xfrm>
          </p:grpSpPr>
          <p:grpSp>
            <p:nvGrpSpPr>
              <p:cNvPr id="246" name="Google Shape;313;p14">
                <a:extLst>
                  <a:ext uri="{FF2B5EF4-FFF2-40B4-BE49-F238E27FC236}">
                    <a16:creationId xmlns:a16="http://schemas.microsoft.com/office/drawing/2014/main" id="{A429141E-77D7-CA8C-4C4B-B3168D3C1357}"/>
                  </a:ext>
                </a:extLst>
              </p:cNvPr>
              <p:cNvGrpSpPr/>
              <p:nvPr/>
            </p:nvGrpSpPr>
            <p:grpSpPr>
              <a:xfrm>
                <a:off x="8009957" y="3572476"/>
                <a:ext cx="914400" cy="942232"/>
                <a:chOff x="7997744" y="3530713"/>
                <a:chExt cx="914400" cy="942231"/>
              </a:xfrm>
            </p:grpSpPr>
            <p:sp>
              <p:nvSpPr>
                <p:cNvPr id="248" name="Google Shape;314;p14">
                  <a:extLst>
                    <a:ext uri="{FF2B5EF4-FFF2-40B4-BE49-F238E27FC236}">
                      <a16:creationId xmlns:a16="http://schemas.microsoft.com/office/drawing/2014/main" id="{836BB146-DD76-C604-459C-DC5770CA7D12}"/>
                    </a:ext>
                  </a:extLst>
                </p:cNvPr>
                <p:cNvSpPr/>
                <p:nvPr/>
              </p:nvSpPr>
              <p:spPr>
                <a:xfrm>
                  <a:off x="7997744" y="3530713"/>
                  <a:ext cx="914400" cy="942231"/>
                </a:xfrm>
                <a:prstGeom prst="ellipse">
                  <a:avLst/>
                </a:prstGeom>
                <a:gradFill>
                  <a:gsLst>
                    <a:gs pos="0">
                      <a:schemeClr val="lt1"/>
                    </a:gs>
                    <a:gs pos="15000">
                      <a:schemeClr val="lt1"/>
                    </a:gs>
                    <a:gs pos="78000">
                      <a:srgbClr val="F75047"/>
                    </a:gs>
                    <a:gs pos="100000">
                      <a:srgbClr val="F7504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49" name="Google Shape;315;p14">
                  <a:extLst>
                    <a:ext uri="{FF2B5EF4-FFF2-40B4-BE49-F238E27FC236}">
                      <a16:creationId xmlns:a16="http://schemas.microsoft.com/office/drawing/2014/main" id="{9B1EFA04-9138-3D88-9619-10A10FB39993}"/>
                    </a:ext>
                  </a:extLst>
                </p:cNvPr>
                <p:cNvSpPr/>
                <p:nvPr/>
              </p:nvSpPr>
              <p:spPr>
                <a:xfrm>
                  <a:off x="8150745" y="3849977"/>
                  <a:ext cx="594360" cy="594360"/>
                </a:xfrm>
                <a:prstGeom prst="ellipse">
                  <a:avLst/>
                </a:prstGeom>
                <a:solidFill>
                  <a:srgbClr val="F750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47" name="Google Shape;316;p14">
                <a:extLst>
                  <a:ext uri="{FF2B5EF4-FFF2-40B4-BE49-F238E27FC236}">
                    <a16:creationId xmlns:a16="http://schemas.microsoft.com/office/drawing/2014/main" id="{7F422FDE-A3C1-4568-5C25-DBF84A4D1B7D}"/>
                  </a:ext>
                </a:extLst>
              </p:cNvPr>
              <p:cNvSpPr txBox="1"/>
              <p:nvPr/>
            </p:nvSpPr>
            <p:spPr>
              <a:xfrm>
                <a:off x="7394159" y="3688004"/>
                <a:ext cx="2168186" cy="9731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 T Cell</a:t>
                </a:r>
                <a:endParaRPr lang="en-US" sz="600" i="1" u="none" strike="noStrike" cap="none" baseline="-25000" dirty="0">
                  <a:solidFill>
                    <a:srgbClr val="000000"/>
                  </a:solidFill>
                  <a:latin typeface="Arial"/>
                  <a:ea typeface="Arial"/>
                  <a:cs typeface="Arial"/>
                  <a:sym typeface="Arial"/>
                </a:endParaRPr>
              </a:p>
            </p:txBody>
          </p:sp>
        </p:grpSp>
        <p:grpSp>
          <p:nvGrpSpPr>
            <p:cNvPr id="250" name="Google Shape;295;p14">
              <a:extLst>
                <a:ext uri="{FF2B5EF4-FFF2-40B4-BE49-F238E27FC236}">
                  <a16:creationId xmlns:a16="http://schemas.microsoft.com/office/drawing/2014/main" id="{AAB17D4E-E5F3-66CA-3A9F-26D67FD35538}"/>
                </a:ext>
              </a:extLst>
            </p:cNvPr>
            <p:cNvGrpSpPr/>
            <p:nvPr/>
          </p:nvGrpSpPr>
          <p:grpSpPr>
            <a:xfrm>
              <a:off x="3977326" y="6954232"/>
              <a:ext cx="291558" cy="203553"/>
              <a:chOff x="5869089" y="4910113"/>
              <a:chExt cx="1502978" cy="1072956"/>
            </a:xfrm>
          </p:grpSpPr>
          <p:grpSp>
            <p:nvGrpSpPr>
              <p:cNvPr id="251" name="Google Shape;296;p14">
                <a:extLst>
                  <a:ext uri="{FF2B5EF4-FFF2-40B4-BE49-F238E27FC236}">
                    <a16:creationId xmlns:a16="http://schemas.microsoft.com/office/drawing/2014/main" id="{C37E3D2A-4FCE-0167-54A9-48A15F4437CB}"/>
                  </a:ext>
                </a:extLst>
              </p:cNvPr>
              <p:cNvGrpSpPr/>
              <p:nvPr/>
            </p:nvGrpSpPr>
            <p:grpSpPr>
              <a:xfrm>
                <a:off x="6143375" y="4910113"/>
                <a:ext cx="914400" cy="914401"/>
                <a:chOff x="8767890" y="5268760"/>
                <a:chExt cx="914400" cy="914400"/>
              </a:xfrm>
            </p:grpSpPr>
            <p:sp>
              <p:nvSpPr>
                <p:cNvPr id="253" name="Google Shape;297;p14">
                  <a:extLst>
                    <a:ext uri="{FF2B5EF4-FFF2-40B4-BE49-F238E27FC236}">
                      <a16:creationId xmlns:a16="http://schemas.microsoft.com/office/drawing/2014/main" id="{4827F249-9090-3195-E6C5-ED0AC07E7644}"/>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254" name="Google Shape;298;p14">
                  <a:extLst>
                    <a:ext uri="{FF2B5EF4-FFF2-40B4-BE49-F238E27FC236}">
                      <a16:creationId xmlns:a16="http://schemas.microsoft.com/office/drawing/2014/main" id="{B1ED873C-B754-6BFC-5173-00BAB66F743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252" name="Google Shape;299;p14">
                <a:extLst>
                  <a:ext uri="{FF2B5EF4-FFF2-40B4-BE49-F238E27FC236}">
                    <a16:creationId xmlns:a16="http://schemas.microsoft.com/office/drawing/2014/main" id="{5AECFEF0-7D4D-3FB5-AB49-B77893BACE68}"/>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59" name="Google Shape;321;p14">
              <a:extLst>
                <a:ext uri="{FF2B5EF4-FFF2-40B4-BE49-F238E27FC236}">
                  <a16:creationId xmlns:a16="http://schemas.microsoft.com/office/drawing/2014/main" id="{03BBA34B-43E3-E5D4-CDF0-C1F9EBB52806}"/>
                </a:ext>
              </a:extLst>
            </p:cNvPr>
            <p:cNvGrpSpPr/>
            <p:nvPr/>
          </p:nvGrpSpPr>
          <p:grpSpPr>
            <a:xfrm>
              <a:off x="3825567" y="6713409"/>
              <a:ext cx="612966" cy="193462"/>
              <a:chOff x="5254022" y="3629701"/>
              <a:chExt cx="3159832" cy="1019762"/>
            </a:xfrm>
          </p:grpSpPr>
          <p:sp>
            <p:nvSpPr>
              <p:cNvPr id="660" name="Google Shape;322;p14">
                <a:extLst>
                  <a:ext uri="{FF2B5EF4-FFF2-40B4-BE49-F238E27FC236}">
                    <a16:creationId xmlns:a16="http://schemas.microsoft.com/office/drawing/2014/main" id="{764F6DD7-CCAB-F72C-C789-0B0DD207064C}"/>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61" name="Google Shape;323;p14">
                <a:extLst>
                  <a:ext uri="{FF2B5EF4-FFF2-40B4-BE49-F238E27FC236}">
                    <a16:creationId xmlns:a16="http://schemas.microsoft.com/office/drawing/2014/main" id="{FEC20A0A-7900-0A17-1CDE-AA4FA412CF0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662" name="Google Shape;324;p14">
                <a:extLst>
                  <a:ext uri="{FF2B5EF4-FFF2-40B4-BE49-F238E27FC236}">
                    <a16:creationId xmlns:a16="http://schemas.microsoft.com/office/drawing/2014/main" id="{D5C9D48C-D99C-EF29-3325-842C898E3752}"/>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cxnSp>
          <p:nvCxnSpPr>
            <p:cNvPr id="664" name="Straight Connector 663">
              <a:extLst>
                <a:ext uri="{FF2B5EF4-FFF2-40B4-BE49-F238E27FC236}">
                  <a16:creationId xmlns:a16="http://schemas.microsoft.com/office/drawing/2014/main" id="{E04069AA-6445-43BD-0844-0FAE29C9FF74}"/>
                </a:ext>
              </a:extLst>
            </p:cNvPr>
            <p:cNvCxnSpPr>
              <a:cxnSpLocks/>
            </p:cNvCxnSpPr>
            <p:nvPr/>
          </p:nvCxnSpPr>
          <p:spPr bwMode="auto">
            <a:xfrm flipV="1">
              <a:off x="3606330" y="6363317"/>
              <a:ext cx="274726" cy="154326"/>
            </a:xfrm>
            <a:prstGeom prst="line">
              <a:avLst/>
            </a:prstGeom>
            <a:ln>
              <a:headEnd type="none" w="med" len="med"/>
              <a:tailEnd type="triangle" w="sm" len="sm"/>
            </a:ln>
          </p:spPr>
          <p:style>
            <a:lnRef idx="1">
              <a:schemeClr val="accent2"/>
            </a:lnRef>
            <a:fillRef idx="0">
              <a:schemeClr val="accent2"/>
            </a:fillRef>
            <a:effectRef idx="0">
              <a:schemeClr val="accent2"/>
            </a:effectRef>
            <a:fontRef idx="minor">
              <a:schemeClr val="tx1"/>
            </a:fontRef>
          </p:style>
        </p:cxnSp>
        <p:sp>
          <p:nvSpPr>
            <p:cNvPr id="679" name="TextBox 678">
              <a:extLst>
                <a:ext uri="{FF2B5EF4-FFF2-40B4-BE49-F238E27FC236}">
                  <a16:creationId xmlns:a16="http://schemas.microsoft.com/office/drawing/2014/main" id="{B68C631F-CE32-BBED-7B09-3E051385CCDD}"/>
                </a:ext>
              </a:extLst>
            </p:cNvPr>
            <p:cNvSpPr txBox="1"/>
            <p:nvPr/>
          </p:nvSpPr>
          <p:spPr>
            <a:xfrm>
              <a:off x="3369956" y="6499024"/>
              <a:ext cx="752208" cy="258532"/>
            </a:xfrm>
            <a:prstGeom prst="rect">
              <a:avLst/>
            </a:prstGeom>
            <a:noFill/>
          </p:spPr>
          <p:txBody>
            <a:bodyPr wrap="square" rtlCol="0">
              <a:spAutoFit/>
            </a:bodyPr>
            <a:lstStyle/>
            <a:p>
              <a:pPr algn="ctr">
                <a:lnSpc>
                  <a:spcPct val="90000"/>
                </a:lnSpc>
              </a:pPr>
              <a:r>
                <a:rPr lang="en-US" sz="600" dirty="0"/>
                <a:t>Common</a:t>
              </a:r>
            </a:p>
            <a:p>
              <a:pPr algn="ctr">
                <a:lnSpc>
                  <a:spcPct val="90000"/>
                </a:lnSpc>
              </a:pPr>
              <a:r>
                <a:rPr lang="en-US" sz="600" dirty="0"/>
                <a:t>mediators</a:t>
              </a:r>
            </a:p>
          </p:txBody>
        </p:sp>
        <p:cxnSp>
          <p:nvCxnSpPr>
            <p:cNvPr id="680" name="Straight Connector 679">
              <a:extLst>
                <a:ext uri="{FF2B5EF4-FFF2-40B4-BE49-F238E27FC236}">
                  <a16:creationId xmlns:a16="http://schemas.microsoft.com/office/drawing/2014/main" id="{BFD1FA48-870F-79FD-D8B8-F47B7DC02F3A}"/>
                </a:ext>
              </a:extLst>
            </p:cNvPr>
            <p:cNvCxnSpPr>
              <a:cxnSpLocks/>
              <a:stCxn id="209" idx="3"/>
              <a:endCxn id="252" idx="1"/>
            </p:cNvCxnSpPr>
            <p:nvPr/>
          </p:nvCxnSpPr>
          <p:spPr bwMode="auto">
            <a:xfrm flipV="1">
              <a:off x="3573559" y="7065472"/>
              <a:ext cx="403767" cy="1321"/>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681" name="Straight Connector 680">
              <a:extLst>
                <a:ext uri="{FF2B5EF4-FFF2-40B4-BE49-F238E27FC236}">
                  <a16:creationId xmlns:a16="http://schemas.microsoft.com/office/drawing/2014/main" id="{A6310B80-6455-E5C4-D927-93DB44D650C2}"/>
                </a:ext>
              </a:extLst>
            </p:cNvPr>
            <p:cNvCxnSpPr>
              <a:cxnSpLocks/>
            </p:cNvCxnSpPr>
            <p:nvPr/>
          </p:nvCxnSpPr>
          <p:spPr bwMode="auto">
            <a:xfrm flipV="1">
              <a:off x="3573559" y="6628917"/>
              <a:ext cx="403767" cy="368332"/>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700" name="Straight Connector 699">
              <a:extLst>
                <a:ext uri="{FF2B5EF4-FFF2-40B4-BE49-F238E27FC236}">
                  <a16:creationId xmlns:a16="http://schemas.microsoft.com/office/drawing/2014/main" id="{F7978C1D-DAB7-3A37-7D27-9182E27F9041}"/>
                </a:ext>
              </a:extLst>
            </p:cNvPr>
            <p:cNvCxnSpPr>
              <a:cxnSpLocks/>
            </p:cNvCxnSpPr>
            <p:nvPr/>
          </p:nvCxnSpPr>
          <p:spPr bwMode="auto">
            <a:xfrm flipV="1">
              <a:off x="3573559" y="6876993"/>
              <a:ext cx="314064" cy="160553"/>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cxnSp>
          <p:nvCxnSpPr>
            <p:cNvPr id="322" name="Straight Connector 321">
              <a:extLst>
                <a:ext uri="{FF2B5EF4-FFF2-40B4-BE49-F238E27FC236}">
                  <a16:creationId xmlns:a16="http://schemas.microsoft.com/office/drawing/2014/main" id="{AC28A48A-6421-8BB6-9F2E-C0FC699F01E2}"/>
                </a:ext>
              </a:extLst>
            </p:cNvPr>
            <p:cNvCxnSpPr>
              <a:cxnSpLocks/>
            </p:cNvCxnSpPr>
            <p:nvPr/>
          </p:nvCxnSpPr>
          <p:spPr bwMode="auto">
            <a:xfrm>
              <a:off x="3623016" y="6790391"/>
              <a:ext cx="343046" cy="246103"/>
            </a:xfrm>
            <a:prstGeom prst="line">
              <a:avLst/>
            </a:prstGeom>
            <a:ln>
              <a:solidFill>
                <a:schemeClr val="bg1">
                  <a:lumMod val="50000"/>
                </a:schemeClr>
              </a:solidFill>
              <a:headEnd type="none" w="med" len="med"/>
              <a:tailEnd type="triangle" w="sm" len="sm"/>
            </a:ln>
          </p:spPr>
          <p:style>
            <a:lnRef idx="1">
              <a:schemeClr val="accent2"/>
            </a:lnRef>
            <a:fillRef idx="0">
              <a:schemeClr val="accent2"/>
            </a:fillRef>
            <a:effectRef idx="0">
              <a:schemeClr val="accent2"/>
            </a:effectRef>
            <a:fontRef idx="minor">
              <a:schemeClr val="tx1"/>
            </a:fontRef>
          </p:style>
        </p:cxnSp>
        <p:pic>
          <p:nvPicPr>
            <p:cNvPr id="351" name="Graphic 350" descr="Man with solid fill">
              <a:extLst>
                <a:ext uri="{FF2B5EF4-FFF2-40B4-BE49-F238E27FC236}">
                  <a16:creationId xmlns:a16="http://schemas.microsoft.com/office/drawing/2014/main" id="{06686606-D859-B979-EF2B-DBCBA4B5E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735" y="6258323"/>
              <a:ext cx="274320" cy="274320"/>
            </a:xfrm>
            <a:prstGeom prst="rect">
              <a:avLst/>
            </a:prstGeom>
          </p:spPr>
        </p:pic>
        <p:pic>
          <p:nvPicPr>
            <p:cNvPr id="704" name="Graphic 703" descr="Man with solid fill">
              <a:extLst>
                <a:ext uri="{FF2B5EF4-FFF2-40B4-BE49-F238E27FC236}">
                  <a16:creationId xmlns:a16="http://schemas.microsoft.com/office/drawing/2014/main" id="{9F9A3445-4F06-2E60-584B-F79BCF101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9592" y="6735308"/>
              <a:ext cx="274320" cy="274320"/>
            </a:xfrm>
            <a:prstGeom prst="rect">
              <a:avLst/>
            </a:prstGeom>
          </p:spPr>
        </p:pic>
        <p:sp>
          <p:nvSpPr>
            <p:cNvPr id="710" name="TextBox 709">
              <a:extLst>
                <a:ext uri="{FF2B5EF4-FFF2-40B4-BE49-F238E27FC236}">
                  <a16:creationId xmlns:a16="http://schemas.microsoft.com/office/drawing/2014/main" id="{A7BA6131-3476-1D60-A884-A270DE5C919A}"/>
                </a:ext>
              </a:extLst>
            </p:cNvPr>
            <p:cNvSpPr txBox="1"/>
            <p:nvPr/>
          </p:nvSpPr>
          <p:spPr>
            <a:xfrm>
              <a:off x="6481524" y="7364842"/>
              <a:ext cx="1093422" cy="276999"/>
            </a:xfrm>
            <a:prstGeom prst="rect">
              <a:avLst/>
            </a:prstGeom>
            <a:noFill/>
          </p:spPr>
          <p:txBody>
            <a:bodyPr wrap="square" rtlCol="0">
              <a:spAutoFit/>
            </a:bodyPr>
            <a:lstStyle/>
            <a:p>
              <a:r>
                <a:rPr lang="en-US" sz="600" dirty="0">
                  <a:solidFill>
                    <a:srgbClr val="7030A0"/>
                  </a:solidFill>
                </a:rPr>
                <a:t>Second Hit</a:t>
              </a:r>
            </a:p>
            <a:p>
              <a:r>
                <a:rPr lang="en-US" sz="600" dirty="0">
                  <a:solidFill>
                    <a:srgbClr val="7030A0"/>
                  </a:solidFill>
                </a:rPr>
                <a:t>(e.g. DNA methylation)</a:t>
              </a:r>
            </a:p>
          </p:txBody>
        </p:sp>
        <p:grpSp>
          <p:nvGrpSpPr>
            <p:cNvPr id="711" name="Group 710">
              <a:extLst>
                <a:ext uri="{FF2B5EF4-FFF2-40B4-BE49-F238E27FC236}">
                  <a16:creationId xmlns:a16="http://schemas.microsoft.com/office/drawing/2014/main" id="{F2C27C05-CB3D-5F02-699F-C39D6EBB012C}"/>
                </a:ext>
              </a:extLst>
            </p:cNvPr>
            <p:cNvGrpSpPr/>
            <p:nvPr/>
          </p:nvGrpSpPr>
          <p:grpSpPr>
            <a:xfrm>
              <a:off x="6497420" y="6761771"/>
              <a:ext cx="269611" cy="608559"/>
              <a:chOff x="937938" y="8133362"/>
              <a:chExt cx="269611" cy="1739010"/>
            </a:xfrm>
          </p:grpSpPr>
          <p:cxnSp>
            <p:nvCxnSpPr>
              <p:cNvPr id="712" name="Straight Arrow Connector 711">
                <a:extLst>
                  <a:ext uri="{FF2B5EF4-FFF2-40B4-BE49-F238E27FC236}">
                    <a16:creationId xmlns:a16="http://schemas.microsoft.com/office/drawing/2014/main" id="{9E91AD85-16B4-F5CF-6C6C-E9F15B51A29C}"/>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3" name="Straight Connector 712">
                <a:extLst>
                  <a:ext uri="{FF2B5EF4-FFF2-40B4-BE49-F238E27FC236}">
                    <a16:creationId xmlns:a16="http://schemas.microsoft.com/office/drawing/2014/main" id="{4D870570-C8CB-8367-E5E3-CCD196DBB39F}"/>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8" name="Group 827">
              <a:extLst>
                <a:ext uri="{FF2B5EF4-FFF2-40B4-BE49-F238E27FC236}">
                  <a16:creationId xmlns:a16="http://schemas.microsoft.com/office/drawing/2014/main" id="{C37192D8-A2C8-BAE0-6245-1221239461BE}"/>
                </a:ext>
              </a:extLst>
            </p:cNvPr>
            <p:cNvGrpSpPr/>
            <p:nvPr/>
          </p:nvGrpSpPr>
          <p:grpSpPr>
            <a:xfrm>
              <a:off x="3666269" y="6867403"/>
              <a:ext cx="148082" cy="163957"/>
              <a:chOff x="5483797" y="8041484"/>
              <a:chExt cx="148082" cy="163957"/>
            </a:xfrm>
          </p:grpSpPr>
          <p:sp>
            <p:nvSpPr>
              <p:cNvPr id="452" name="Oval 451">
                <a:extLst>
                  <a:ext uri="{FF2B5EF4-FFF2-40B4-BE49-F238E27FC236}">
                    <a16:creationId xmlns:a16="http://schemas.microsoft.com/office/drawing/2014/main" id="{41AA9A09-48D5-253F-9D3A-CAD7C6C66434}"/>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06A5103-9DC0-4DCB-896C-7A45B0EB630E}"/>
                  </a:ext>
                </a:extLst>
              </p:cNvPr>
              <p:cNvSpPr>
                <a:spLocks noChangeAspect="1"/>
              </p:cNvSpPr>
              <p:nvPr/>
            </p:nvSpPr>
            <p:spPr>
              <a:xfrm>
                <a:off x="5604447"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682338C1-929C-9147-80CA-3C04ECA7892F}"/>
                  </a:ext>
                </a:extLst>
              </p:cNvPr>
              <p:cNvSpPr>
                <a:spLocks noChangeAspect="1"/>
              </p:cNvSpPr>
              <p:nvPr/>
            </p:nvSpPr>
            <p:spPr>
              <a:xfrm>
                <a:off x="5537772" y="80891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1DE63828-C927-E264-B44A-27E243D68ED4}"/>
                  </a:ext>
                </a:extLst>
              </p:cNvPr>
              <p:cNvSpPr>
                <a:spLocks noChangeAspect="1"/>
              </p:cNvSpPr>
              <p:nvPr/>
            </p:nvSpPr>
            <p:spPr>
              <a:xfrm>
                <a:off x="5528247" y="80541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7392901A-7B80-B666-1E77-3150839B5DF1}"/>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C75E21FC-E1B6-164A-24D6-12A8027C457C}"/>
                  </a:ext>
                </a:extLst>
              </p:cNvPr>
              <p:cNvSpPr>
                <a:spLocks noChangeAspect="1"/>
              </p:cNvSpPr>
              <p:nvPr/>
            </p:nvSpPr>
            <p:spPr>
              <a:xfrm>
                <a:off x="5601272" y="80414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97BB1619-E17F-5DF7-392D-1003063E8202}"/>
                  </a:ext>
                </a:extLst>
              </p:cNvPr>
              <p:cNvSpPr>
                <a:spLocks noChangeAspect="1"/>
              </p:cNvSpPr>
              <p:nvPr/>
            </p:nvSpPr>
            <p:spPr>
              <a:xfrm>
                <a:off x="5534597"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9" name="Group 828">
              <a:extLst>
                <a:ext uri="{FF2B5EF4-FFF2-40B4-BE49-F238E27FC236}">
                  <a16:creationId xmlns:a16="http://schemas.microsoft.com/office/drawing/2014/main" id="{7D093543-D9F4-13BF-5DCA-AADCF477FE2F}"/>
                </a:ext>
              </a:extLst>
            </p:cNvPr>
            <p:cNvGrpSpPr/>
            <p:nvPr/>
          </p:nvGrpSpPr>
          <p:grpSpPr>
            <a:xfrm>
              <a:off x="3668040" y="6345968"/>
              <a:ext cx="94107" cy="59182"/>
              <a:chOff x="5537772" y="8073234"/>
              <a:chExt cx="94107" cy="59182"/>
            </a:xfrm>
          </p:grpSpPr>
          <p:sp>
            <p:nvSpPr>
              <p:cNvPr id="831" name="Oval 830">
                <a:extLst>
                  <a:ext uri="{FF2B5EF4-FFF2-40B4-BE49-F238E27FC236}">
                    <a16:creationId xmlns:a16="http://schemas.microsoft.com/office/drawing/2014/main" id="{234FA9B1-612B-53AF-C24E-9B888B337A35}"/>
                  </a:ext>
                </a:extLst>
              </p:cNvPr>
              <p:cNvSpPr>
                <a:spLocks noChangeAspect="1"/>
              </p:cNvSpPr>
              <p:nvPr/>
            </p:nvSpPr>
            <p:spPr>
              <a:xfrm>
                <a:off x="5604447" y="81049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B32ED0E-B764-F7B0-6E58-AFA5E3A845D6}"/>
                  </a:ext>
                </a:extLst>
              </p:cNvPr>
              <p:cNvSpPr>
                <a:spLocks noChangeAspect="1"/>
              </p:cNvSpPr>
              <p:nvPr/>
            </p:nvSpPr>
            <p:spPr>
              <a:xfrm>
                <a:off x="5537772" y="80891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2553E9C8-4E9D-476A-D089-4E83E10C03C5}"/>
                  </a:ext>
                </a:extLst>
              </p:cNvPr>
              <p:cNvSpPr>
                <a:spLocks noChangeAspect="1"/>
              </p:cNvSpPr>
              <p:nvPr/>
            </p:nvSpPr>
            <p:spPr>
              <a:xfrm>
                <a:off x="5585397" y="80732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DB9A594F-3DC0-F5F4-2A49-30D6CBFEEB6A}"/>
                  </a:ext>
                </a:extLst>
              </p:cNvPr>
              <p:cNvSpPr>
                <a:spLocks noChangeAspect="1"/>
              </p:cNvSpPr>
              <p:nvPr/>
            </p:nvSpPr>
            <p:spPr>
              <a:xfrm>
                <a:off x="5566347" y="81049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0" name="Google Shape;317;p14">
              <a:extLst>
                <a:ext uri="{FF2B5EF4-FFF2-40B4-BE49-F238E27FC236}">
                  <a16:creationId xmlns:a16="http://schemas.microsoft.com/office/drawing/2014/main" id="{7F0C94DD-AE1A-54C9-824A-AEA823E7AD7D}"/>
                </a:ext>
              </a:extLst>
            </p:cNvPr>
            <p:cNvGrpSpPr/>
            <p:nvPr/>
          </p:nvGrpSpPr>
          <p:grpSpPr>
            <a:xfrm rot="5400000">
              <a:off x="3995137" y="6371956"/>
              <a:ext cx="211719" cy="388749"/>
              <a:chOff x="3387049" y="2760194"/>
              <a:chExt cx="1326353" cy="2457081"/>
            </a:xfrm>
          </p:grpSpPr>
          <p:sp>
            <p:nvSpPr>
              <p:cNvPr id="851" name="Google Shape;318;p14">
                <a:extLst>
                  <a:ext uri="{FF2B5EF4-FFF2-40B4-BE49-F238E27FC236}">
                    <a16:creationId xmlns:a16="http://schemas.microsoft.com/office/drawing/2014/main" id="{EC7BF128-4192-F8D3-AB81-F8529F661486}"/>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2" name="Google Shape;319;p14">
                <a:extLst>
                  <a:ext uri="{FF2B5EF4-FFF2-40B4-BE49-F238E27FC236}">
                    <a16:creationId xmlns:a16="http://schemas.microsoft.com/office/drawing/2014/main" id="{3ECEA3D2-573C-B5ED-1A93-DAE61EC896C8}"/>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3" name="Google Shape;320;p14">
                <a:extLst>
                  <a:ext uri="{FF2B5EF4-FFF2-40B4-BE49-F238E27FC236}">
                    <a16:creationId xmlns:a16="http://schemas.microsoft.com/office/drawing/2014/main" id="{C64F2E5C-3E40-80C8-920A-55337587C4D4}"/>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54" name="Google Shape;317;p14">
              <a:extLst>
                <a:ext uri="{FF2B5EF4-FFF2-40B4-BE49-F238E27FC236}">
                  <a16:creationId xmlns:a16="http://schemas.microsoft.com/office/drawing/2014/main" id="{F832FCA6-ACEB-2BB2-51A5-B3E140976DAC}"/>
                </a:ext>
              </a:extLst>
            </p:cNvPr>
            <p:cNvGrpSpPr/>
            <p:nvPr/>
          </p:nvGrpSpPr>
          <p:grpSpPr>
            <a:xfrm rot="5400000">
              <a:off x="3297086" y="6376820"/>
              <a:ext cx="211719" cy="388749"/>
              <a:chOff x="3387049" y="2760194"/>
              <a:chExt cx="1326353" cy="2457081"/>
            </a:xfrm>
          </p:grpSpPr>
          <p:sp>
            <p:nvSpPr>
              <p:cNvPr id="855" name="Google Shape;318;p14">
                <a:extLst>
                  <a:ext uri="{FF2B5EF4-FFF2-40B4-BE49-F238E27FC236}">
                    <a16:creationId xmlns:a16="http://schemas.microsoft.com/office/drawing/2014/main" id="{F9E2E90D-9D96-6332-25B8-B7737722B39C}"/>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6" name="Google Shape;319;p14">
                <a:extLst>
                  <a:ext uri="{FF2B5EF4-FFF2-40B4-BE49-F238E27FC236}">
                    <a16:creationId xmlns:a16="http://schemas.microsoft.com/office/drawing/2014/main" id="{F7B9631C-9851-64D0-9F7E-8E2919E0308C}"/>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57" name="Google Shape;320;p14">
                <a:extLst>
                  <a:ext uri="{FF2B5EF4-FFF2-40B4-BE49-F238E27FC236}">
                    <a16:creationId xmlns:a16="http://schemas.microsoft.com/office/drawing/2014/main" id="{D3D6F6AC-A7A4-4EE1-8CE0-035EC89E72FD}"/>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58" name="Google Shape;317;p14">
              <a:extLst>
                <a:ext uri="{FF2B5EF4-FFF2-40B4-BE49-F238E27FC236}">
                  <a16:creationId xmlns:a16="http://schemas.microsoft.com/office/drawing/2014/main" id="{C1E9A669-2C89-395E-403C-C666ACBED24E}"/>
                </a:ext>
              </a:extLst>
            </p:cNvPr>
            <p:cNvGrpSpPr/>
            <p:nvPr/>
          </p:nvGrpSpPr>
          <p:grpSpPr>
            <a:xfrm rot="5400000">
              <a:off x="1572158" y="6207124"/>
              <a:ext cx="211719" cy="388749"/>
              <a:chOff x="3387049" y="2760194"/>
              <a:chExt cx="1326353" cy="2457081"/>
            </a:xfrm>
          </p:grpSpPr>
          <p:sp>
            <p:nvSpPr>
              <p:cNvPr id="859" name="Google Shape;318;p14">
                <a:extLst>
                  <a:ext uri="{FF2B5EF4-FFF2-40B4-BE49-F238E27FC236}">
                    <a16:creationId xmlns:a16="http://schemas.microsoft.com/office/drawing/2014/main" id="{21F778B8-52B3-79FF-32BC-954E632ADBB6}"/>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60" name="Google Shape;319;p14">
                <a:extLst>
                  <a:ext uri="{FF2B5EF4-FFF2-40B4-BE49-F238E27FC236}">
                    <a16:creationId xmlns:a16="http://schemas.microsoft.com/office/drawing/2014/main" id="{CD27B6C3-E792-4DD3-066F-506A53B74C02}"/>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61" name="Google Shape;320;p14">
                <a:extLst>
                  <a:ext uri="{FF2B5EF4-FFF2-40B4-BE49-F238E27FC236}">
                    <a16:creationId xmlns:a16="http://schemas.microsoft.com/office/drawing/2014/main" id="{A23D2F94-E803-111C-ED8F-B3C8B3F12380}"/>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sp>
          <p:nvSpPr>
            <p:cNvPr id="337" name="Rounded Rectangle 336">
              <a:extLst>
                <a:ext uri="{FF2B5EF4-FFF2-40B4-BE49-F238E27FC236}">
                  <a16:creationId xmlns:a16="http://schemas.microsoft.com/office/drawing/2014/main" id="{6A95E771-0C56-1FD2-394A-51B03C743E2F}"/>
                </a:ext>
              </a:extLst>
            </p:cNvPr>
            <p:cNvSpPr/>
            <p:nvPr/>
          </p:nvSpPr>
          <p:spPr bwMode="auto">
            <a:xfrm>
              <a:off x="5060795" y="6016367"/>
              <a:ext cx="1424083" cy="1549458"/>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pic>
          <p:nvPicPr>
            <p:cNvPr id="705" name="Graphic 704" descr="Man with solid fill">
              <a:extLst>
                <a:ext uri="{FF2B5EF4-FFF2-40B4-BE49-F238E27FC236}">
                  <a16:creationId xmlns:a16="http://schemas.microsoft.com/office/drawing/2014/main" id="{253630BC-C0CC-A348-0E20-26E72054F2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3964" y="6322167"/>
              <a:ext cx="274320" cy="274320"/>
            </a:xfrm>
            <a:prstGeom prst="rect">
              <a:avLst/>
            </a:prstGeom>
          </p:spPr>
        </p:pic>
        <p:pic>
          <p:nvPicPr>
            <p:cNvPr id="706" name="Graphic 705" descr="Man with solid fill">
              <a:extLst>
                <a:ext uri="{FF2B5EF4-FFF2-40B4-BE49-F238E27FC236}">
                  <a16:creationId xmlns:a16="http://schemas.microsoft.com/office/drawing/2014/main" id="{1D1FF4D8-2EEA-300C-37EA-5DE9FDB5D2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8727" y="6318038"/>
              <a:ext cx="274320" cy="274320"/>
            </a:xfrm>
            <a:prstGeom prst="rect">
              <a:avLst/>
            </a:prstGeom>
          </p:spPr>
        </p:pic>
        <p:sp>
          <p:nvSpPr>
            <p:cNvPr id="708" name="Arc 707">
              <a:extLst>
                <a:ext uri="{FF2B5EF4-FFF2-40B4-BE49-F238E27FC236}">
                  <a16:creationId xmlns:a16="http://schemas.microsoft.com/office/drawing/2014/main" id="{2546937F-B9D9-250E-4E46-DEB45566945C}"/>
                </a:ext>
              </a:extLst>
            </p:cNvPr>
            <p:cNvSpPr/>
            <p:nvPr/>
          </p:nvSpPr>
          <p:spPr>
            <a:xfrm>
              <a:off x="5429502" y="6314742"/>
              <a:ext cx="671317" cy="299231"/>
            </a:xfrm>
            <a:prstGeom prst="arc">
              <a:avLst>
                <a:gd name="adj1" fmla="val 10947666"/>
                <a:gd name="adj2" fmla="val 0"/>
              </a:avLst>
            </a:prstGeom>
            <a:ln w="22225">
              <a:gradFill flip="none" rotWithShape="1">
                <a:gsLst>
                  <a:gs pos="0">
                    <a:schemeClr val="accent2">
                      <a:lumMod val="20000"/>
                      <a:lumOff val="80000"/>
                    </a:schemeClr>
                  </a:gs>
                  <a:gs pos="74000">
                    <a:schemeClr val="accent2">
                      <a:lumMod val="75000"/>
                    </a:schemeClr>
                  </a:gs>
                  <a:gs pos="83000">
                    <a:schemeClr val="accent2">
                      <a:lumMod val="75000"/>
                    </a:schemeClr>
                  </a:gs>
                  <a:gs pos="100000">
                    <a:schemeClr val="accent2">
                      <a:lumMod val="50000"/>
                    </a:schemeClr>
                  </a:gs>
                </a:gsLst>
                <a:lin ang="0" scaled="1"/>
                <a:tileRect/>
              </a:gra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9" name="TextBox 708">
              <a:extLst>
                <a:ext uri="{FF2B5EF4-FFF2-40B4-BE49-F238E27FC236}">
                  <a16:creationId xmlns:a16="http://schemas.microsoft.com/office/drawing/2014/main" id="{B454708B-C5DA-83E1-1DE4-B657ABF91B19}"/>
                </a:ext>
              </a:extLst>
            </p:cNvPr>
            <p:cNvSpPr txBox="1"/>
            <p:nvPr/>
          </p:nvSpPr>
          <p:spPr>
            <a:xfrm>
              <a:off x="5497923" y="6395483"/>
              <a:ext cx="598241" cy="184666"/>
            </a:xfrm>
            <a:prstGeom prst="rect">
              <a:avLst/>
            </a:prstGeom>
            <a:noFill/>
          </p:spPr>
          <p:txBody>
            <a:bodyPr wrap="none" rtlCol="0">
              <a:spAutoFit/>
            </a:bodyPr>
            <a:lstStyle/>
            <a:p>
              <a:r>
                <a:rPr lang="en-US" sz="600" dirty="0"/>
                <a:t>Conversion </a:t>
              </a:r>
            </a:p>
          </p:txBody>
        </p:sp>
        <p:grpSp>
          <p:nvGrpSpPr>
            <p:cNvPr id="788" name="Google Shape;317;p14">
              <a:extLst>
                <a:ext uri="{FF2B5EF4-FFF2-40B4-BE49-F238E27FC236}">
                  <a16:creationId xmlns:a16="http://schemas.microsoft.com/office/drawing/2014/main" id="{4FCD2BF9-5378-4D0C-754A-E6DE87E41C22}"/>
                </a:ext>
              </a:extLst>
            </p:cNvPr>
            <p:cNvGrpSpPr/>
            <p:nvPr/>
          </p:nvGrpSpPr>
          <p:grpSpPr>
            <a:xfrm rot="5400000">
              <a:off x="6169902" y="6843026"/>
              <a:ext cx="211719" cy="388749"/>
              <a:chOff x="3387049" y="2760194"/>
              <a:chExt cx="1326353" cy="2457081"/>
            </a:xfrm>
          </p:grpSpPr>
          <p:sp>
            <p:nvSpPr>
              <p:cNvPr id="789" name="Google Shape;318;p14">
                <a:extLst>
                  <a:ext uri="{FF2B5EF4-FFF2-40B4-BE49-F238E27FC236}">
                    <a16:creationId xmlns:a16="http://schemas.microsoft.com/office/drawing/2014/main" id="{DAB481D0-D3A7-21F3-5F4B-0BA5C12ED849}"/>
                  </a:ext>
                </a:extLst>
              </p:cNvPr>
              <p:cNvSpPr>
                <a:spLocks noChangeAspect="1"/>
              </p:cNvSpPr>
              <p:nvPr/>
            </p:nvSpPr>
            <p:spPr>
              <a:xfrm rot="16200000">
                <a:off x="3381949" y="3430575"/>
                <a:ext cx="1155890" cy="1145690"/>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790" name="Google Shape;319;p14">
                <a:extLst>
                  <a:ext uri="{FF2B5EF4-FFF2-40B4-BE49-F238E27FC236}">
                    <a16:creationId xmlns:a16="http://schemas.microsoft.com/office/drawing/2014/main" id="{FC53E27C-8250-007A-165F-BE15AC5C1F6F}"/>
                  </a:ext>
                </a:extLst>
              </p:cNvPr>
              <p:cNvSpPr>
                <a:spLocks noChangeAspect="1"/>
              </p:cNvSpPr>
              <p:nvPr/>
            </p:nvSpPr>
            <p:spPr>
              <a:xfrm rot="5400000">
                <a:off x="3794212" y="3641007"/>
                <a:ext cx="748073" cy="744698"/>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791" name="Google Shape;320;p14">
                <a:extLst>
                  <a:ext uri="{FF2B5EF4-FFF2-40B4-BE49-F238E27FC236}">
                    <a16:creationId xmlns:a16="http://schemas.microsoft.com/office/drawing/2014/main" id="{1129BF78-8A75-D076-0A74-A22FB90A512A}"/>
                  </a:ext>
                </a:extLst>
              </p:cNvPr>
              <p:cNvSpPr txBox="1"/>
              <p:nvPr/>
            </p:nvSpPr>
            <p:spPr>
              <a:xfrm rot="16200000">
                <a:off x="2906548" y="3410421"/>
                <a:ext cx="2457081" cy="11566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796" name="Google Shape;312;p14">
              <a:extLst>
                <a:ext uri="{FF2B5EF4-FFF2-40B4-BE49-F238E27FC236}">
                  <a16:creationId xmlns:a16="http://schemas.microsoft.com/office/drawing/2014/main" id="{D14BA688-BFCE-4B11-B8EE-754F96887639}"/>
                </a:ext>
              </a:extLst>
            </p:cNvPr>
            <p:cNvGrpSpPr/>
            <p:nvPr/>
          </p:nvGrpSpPr>
          <p:grpSpPr>
            <a:xfrm>
              <a:off x="5080809" y="6653820"/>
              <a:ext cx="420599" cy="290967"/>
              <a:chOff x="7410526" y="3572476"/>
              <a:chExt cx="2168186" cy="1533727"/>
            </a:xfrm>
          </p:grpSpPr>
          <p:grpSp>
            <p:nvGrpSpPr>
              <p:cNvPr id="797" name="Google Shape;313;p14">
                <a:extLst>
                  <a:ext uri="{FF2B5EF4-FFF2-40B4-BE49-F238E27FC236}">
                    <a16:creationId xmlns:a16="http://schemas.microsoft.com/office/drawing/2014/main" id="{06AF0FE2-3995-590B-B608-E786546A3A6A}"/>
                  </a:ext>
                </a:extLst>
              </p:cNvPr>
              <p:cNvGrpSpPr/>
              <p:nvPr/>
            </p:nvGrpSpPr>
            <p:grpSpPr>
              <a:xfrm>
                <a:off x="8009957" y="3572476"/>
                <a:ext cx="914400" cy="942232"/>
                <a:chOff x="7997744" y="3530713"/>
                <a:chExt cx="914400" cy="942231"/>
              </a:xfrm>
            </p:grpSpPr>
            <p:sp>
              <p:nvSpPr>
                <p:cNvPr id="799" name="Google Shape;314;p14">
                  <a:extLst>
                    <a:ext uri="{FF2B5EF4-FFF2-40B4-BE49-F238E27FC236}">
                      <a16:creationId xmlns:a16="http://schemas.microsoft.com/office/drawing/2014/main" id="{5629CF46-F76A-D7F7-184A-010591AFD863}"/>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00" name="Google Shape;315;p14">
                  <a:extLst>
                    <a:ext uri="{FF2B5EF4-FFF2-40B4-BE49-F238E27FC236}">
                      <a16:creationId xmlns:a16="http://schemas.microsoft.com/office/drawing/2014/main" id="{0075275E-EB92-4183-BF4D-4AFAEDFEF36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798" name="Google Shape;316;p14">
                <a:extLst>
                  <a:ext uri="{FF2B5EF4-FFF2-40B4-BE49-F238E27FC236}">
                    <a16:creationId xmlns:a16="http://schemas.microsoft.com/office/drawing/2014/main" id="{B61277D7-CC85-0106-8C03-B7C38D4C0F93}"/>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01" name="Google Shape;330;p14">
              <a:extLst>
                <a:ext uri="{FF2B5EF4-FFF2-40B4-BE49-F238E27FC236}">
                  <a16:creationId xmlns:a16="http://schemas.microsoft.com/office/drawing/2014/main" id="{95A1FFB1-2CAB-67F6-67E0-DCEF59D938AE}"/>
                </a:ext>
              </a:extLst>
            </p:cNvPr>
            <p:cNvGrpSpPr/>
            <p:nvPr/>
          </p:nvGrpSpPr>
          <p:grpSpPr>
            <a:xfrm>
              <a:off x="5118327" y="6931541"/>
              <a:ext cx="364566" cy="276959"/>
              <a:chOff x="7274802" y="1110429"/>
              <a:chExt cx="1879337" cy="1459889"/>
            </a:xfrm>
          </p:grpSpPr>
          <p:sp>
            <p:nvSpPr>
              <p:cNvPr id="802" name="Google Shape;331;p14">
                <a:extLst>
                  <a:ext uri="{FF2B5EF4-FFF2-40B4-BE49-F238E27FC236}">
                    <a16:creationId xmlns:a16="http://schemas.microsoft.com/office/drawing/2014/main" id="{DE5A68D7-95D8-FC9E-D17B-7BFF046008C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03" name="Google Shape;332;p14">
                <a:extLst>
                  <a:ext uri="{FF2B5EF4-FFF2-40B4-BE49-F238E27FC236}">
                    <a16:creationId xmlns:a16="http://schemas.microsoft.com/office/drawing/2014/main" id="{68A6C58E-5E15-02B7-C6F7-A0D278BB8AF5}"/>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04" name="Google Shape;333;p14">
                <a:extLst>
                  <a:ext uri="{FF2B5EF4-FFF2-40B4-BE49-F238E27FC236}">
                    <a16:creationId xmlns:a16="http://schemas.microsoft.com/office/drawing/2014/main" id="{F7E73D25-7605-484C-A88B-C497C33A7311}"/>
                  </a:ext>
                </a:extLst>
              </p:cNvPr>
              <p:cNvSpPr txBox="1"/>
              <p:nvPr/>
            </p:nvSpPr>
            <p:spPr>
              <a:xfrm>
                <a:off x="7274802" y="1110429"/>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805" name="Google Shape;312;p14">
              <a:extLst>
                <a:ext uri="{FF2B5EF4-FFF2-40B4-BE49-F238E27FC236}">
                  <a16:creationId xmlns:a16="http://schemas.microsoft.com/office/drawing/2014/main" id="{06605322-AB19-01F2-41D5-FC3DAB3A503B}"/>
                </a:ext>
              </a:extLst>
            </p:cNvPr>
            <p:cNvGrpSpPr/>
            <p:nvPr/>
          </p:nvGrpSpPr>
          <p:grpSpPr>
            <a:xfrm>
              <a:off x="6042146" y="6653820"/>
              <a:ext cx="420599" cy="290967"/>
              <a:chOff x="7410526" y="3572476"/>
              <a:chExt cx="2168186" cy="1533727"/>
            </a:xfrm>
          </p:grpSpPr>
          <p:grpSp>
            <p:nvGrpSpPr>
              <p:cNvPr id="806" name="Google Shape;313;p14">
                <a:extLst>
                  <a:ext uri="{FF2B5EF4-FFF2-40B4-BE49-F238E27FC236}">
                    <a16:creationId xmlns:a16="http://schemas.microsoft.com/office/drawing/2014/main" id="{91B6DE49-005E-7AAD-5D94-2103EFE993EF}"/>
                  </a:ext>
                </a:extLst>
              </p:cNvPr>
              <p:cNvGrpSpPr/>
              <p:nvPr/>
            </p:nvGrpSpPr>
            <p:grpSpPr>
              <a:xfrm>
                <a:off x="8009957" y="3572476"/>
                <a:ext cx="914400" cy="942232"/>
                <a:chOff x="7997744" y="3530713"/>
                <a:chExt cx="914400" cy="942231"/>
              </a:xfrm>
            </p:grpSpPr>
            <p:sp>
              <p:nvSpPr>
                <p:cNvPr id="808" name="Google Shape;314;p14">
                  <a:extLst>
                    <a:ext uri="{FF2B5EF4-FFF2-40B4-BE49-F238E27FC236}">
                      <a16:creationId xmlns:a16="http://schemas.microsoft.com/office/drawing/2014/main" id="{554F3CE7-AC48-491D-F65C-CD5CE8DEF49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09" name="Google Shape;315;p14">
                  <a:extLst>
                    <a:ext uri="{FF2B5EF4-FFF2-40B4-BE49-F238E27FC236}">
                      <a16:creationId xmlns:a16="http://schemas.microsoft.com/office/drawing/2014/main" id="{6BDF7E4D-265B-8DB7-4E7D-2AD0E857A890}"/>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07" name="Google Shape;316;p14">
                <a:extLst>
                  <a:ext uri="{FF2B5EF4-FFF2-40B4-BE49-F238E27FC236}">
                    <a16:creationId xmlns:a16="http://schemas.microsoft.com/office/drawing/2014/main" id="{81206DA1-9C52-A037-5BFF-3625E07CB319}"/>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sp>
          <p:nvSpPr>
            <p:cNvPr id="839" name="TextBox 838">
              <a:extLst>
                <a:ext uri="{FF2B5EF4-FFF2-40B4-BE49-F238E27FC236}">
                  <a16:creationId xmlns:a16="http://schemas.microsoft.com/office/drawing/2014/main" id="{9B34F265-177E-58C1-F76A-BBBB66A648AB}"/>
                </a:ext>
              </a:extLst>
            </p:cNvPr>
            <p:cNvSpPr txBox="1"/>
            <p:nvPr/>
          </p:nvSpPr>
          <p:spPr>
            <a:xfrm>
              <a:off x="5235834" y="6058373"/>
              <a:ext cx="1122423" cy="200055"/>
            </a:xfrm>
            <a:prstGeom prst="rect">
              <a:avLst/>
            </a:prstGeom>
            <a:noFill/>
          </p:spPr>
          <p:txBody>
            <a:bodyPr wrap="none" rtlCol="0">
              <a:spAutoFit/>
            </a:bodyPr>
            <a:lstStyle/>
            <a:p>
              <a:r>
                <a:rPr lang="en-US" sz="700" b="1" dirty="0"/>
                <a:t>Disease Progression  </a:t>
              </a:r>
            </a:p>
          </p:txBody>
        </p:sp>
        <p:sp>
          <p:nvSpPr>
            <p:cNvPr id="842" name="TextBox 841">
              <a:extLst>
                <a:ext uri="{FF2B5EF4-FFF2-40B4-BE49-F238E27FC236}">
                  <a16:creationId xmlns:a16="http://schemas.microsoft.com/office/drawing/2014/main" id="{23579B15-623A-3E3C-8115-CE3DBE6E42DF}"/>
                </a:ext>
              </a:extLst>
            </p:cNvPr>
            <p:cNvSpPr txBox="1"/>
            <p:nvPr/>
          </p:nvSpPr>
          <p:spPr>
            <a:xfrm>
              <a:off x="5198283" y="7328904"/>
              <a:ext cx="1209811" cy="184666"/>
            </a:xfrm>
            <a:prstGeom prst="rect">
              <a:avLst/>
            </a:prstGeom>
            <a:noFill/>
          </p:spPr>
          <p:txBody>
            <a:bodyPr wrap="square">
              <a:spAutoFit/>
            </a:bodyPr>
            <a:lstStyle/>
            <a:p>
              <a:pPr algn="ctr"/>
              <a:r>
                <a:rPr lang="en-US" sz="600" dirty="0"/>
                <a:t>Evolving signature cell type </a:t>
              </a:r>
            </a:p>
          </p:txBody>
        </p:sp>
        <p:sp>
          <p:nvSpPr>
            <p:cNvPr id="843" name="Left Brace 842">
              <a:extLst>
                <a:ext uri="{FF2B5EF4-FFF2-40B4-BE49-F238E27FC236}">
                  <a16:creationId xmlns:a16="http://schemas.microsoft.com/office/drawing/2014/main" id="{8FEA2BD1-EDCF-6A7E-A871-FEA842308636}"/>
                </a:ext>
              </a:extLst>
            </p:cNvPr>
            <p:cNvSpPr/>
            <p:nvPr/>
          </p:nvSpPr>
          <p:spPr>
            <a:xfrm rot="16200000">
              <a:off x="5707744" y="6770428"/>
              <a:ext cx="143557" cy="973394"/>
            </a:xfrm>
            <a:prstGeom prst="leftBrace">
              <a:avLst>
                <a:gd name="adj1" fmla="val 199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62" name="Group 861">
              <a:extLst>
                <a:ext uri="{FF2B5EF4-FFF2-40B4-BE49-F238E27FC236}">
                  <a16:creationId xmlns:a16="http://schemas.microsoft.com/office/drawing/2014/main" id="{2549BDC1-0C40-74C7-980F-9946135C5560}"/>
                </a:ext>
              </a:extLst>
            </p:cNvPr>
            <p:cNvGrpSpPr/>
            <p:nvPr/>
          </p:nvGrpSpPr>
          <p:grpSpPr>
            <a:xfrm>
              <a:off x="5373079" y="6733598"/>
              <a:ext cx="106715" cy="229740"/>
              <a:chOff x="5410864" y="7988401"/>
              <a:chExt cx="106715" cy="229740"/>
            </a:xfrm>
          </p:grpSpPr>
          <p:sp>
            <p:nvSpPr>
              <p:cNvPr id="863" name="Oval 862">
                <a:extLst>
                  <a:ext uri="{FF2B5EF4-FFF2-40B4-BE49-F238E27FC236}">
                    <a16:creationId xmlns:a16="http://schemas.microsoft.com/office/drawing/2014/main" id="{A56F36B5-DEA0-E419-7606-51F56BEB561A}"/>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E29E9A37-0896-BBFC-82EC-9D6A859CEB9C}"/>
                  </a:ext>
                </a:extLst>
              </p:cNvPr>
              <p:cNvSpPr>
                <a:spLocks noChangeAspect="1"/>
              </p:cNvSpPr>
              <p:nvPr/>
            </p:nvSpPr>
            <p:spPr>
              <a:xfrm>
                <a:off x="5413947" y="81907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439C0A6-154F-69BA-48D8-7E27DA392EB6}"/>
                  </a:ext>
                </a:extLst>
              </p:cNvPr>
              <p:cNvSpPr>
                <a:spLocks noChangeAspect="1"/>
              </p:cNvSpPr>
              <p:nvPr/>
            </p:nvSpPr>
            <p:spPr>
              <a:xfrm>
                <a:off x="5410864" y="815208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1875D4A9-F662-7555-B867-9CED786B7524}"/>
                  </a:ext>
                </a:extLst>
              </p:cNvPr>
              <p:cNvSpPr>
                <a:spLocks noChangeAspect="1"/>
              </p:cNvSpPr>
              <p:nvPr/>
            </p:nvSpPr>
            <p:spPr>
              <a:xfrm>
                <a:off x="5462465" y="798840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3F47D518-6391-CA02-9742-D08966E076BD}"/>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0EAA384C-52A1-FC47-C530-9CC41A5CBE6C}"/>
                  </a:ext>
                </a:extLst>
              </p:cNvPr>
              <p:cNvSpPr>
                <a:spLocks noChangeAspect="1"/>
              </p:cNvSpPr>
              <p:nvPr/>
            </p:nvSpPr>
            <p:spPr>
              <a:xfrm>
                <a:off x="5466415" y="804148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A5A97283-6B1F-5999-17A0-251E66739BCD}"/>
                  </a:ext>
                </a:extLst>
              </p:cNvPr>
              <p:cNvSpPr>
                <a:spLocks noChangeAspect="1"/>
              </p:cNvSpPr>
              <p:nvPr/>
            </p:nvSpPr>
            <p:spPr>
              <a:xfrm>
                <a:off x="5458946"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0" name="TextBox 879">
              <a:extLst>
                <a:ext uri="{FF2B5EF4-FFF2-40B4-BE49-F238E27FC236}">
                  <a16:creationId xmlns:a16="http://schemas.microsoft.com/office/drawing/2014/main" id="{8D731443-002A-072E-1F85-068C0F554297}"/>
                </a:ext>
              </a:extLst>
            </p:cNvPr>
            <p:cNvSpPr txBox="1"/>
            <p:nvPr/>
          </p:nvSpPr>
          <p:spPr>
            <a:xfrm>
              <a:off x="5317945" y="6761017"/>
              <a:ext cx="897497" cy="369332"/>
            </a:xfrm>
            <a:prstGeom prst="rect">
              <a:avLst/>
            </a:prstGeom>
            <a:noFill/>
          </p:spPr>
          <p:txBody>
            <a:bodyPr wrap="square">
              <a:spAutoFit/>
            </a:bodyPr>
            <a:lstStyle/>
            <a:p>
              <a:pPr algn="ctr"/>
              <a:r>
                <a:rPr lang="en-US" sz="600" dirty="0"/>
                <a:t>Stable mediator expression</a:t>
              </a:r>
            </a:p>
            <a:p>
              <a:pPr algn="ctr"/>
              <a:r>
                <a:rPr lang="en-US" sz="600" dirty="0"/>
                <a:t>(e.g., </a:t>
              </a:r>
              <a:r>
                <a:rPr lang="en-US" sz="600" i="1" dirty="0"/>
                <a:t>TGFB1</a:t>
              </a:r>
              <a:r>
                <a:rPr lang="en-US" sz="600" dirty="0"/>
                <a:t>, </a:t>
              </a:r>
              <a:r>
                <a:rPr lang="en-US" sz="600" i="1" dirty="0"/>
                <a:t>CCL5</a:t>
              </a:r>
              <a:r>
                <a:rPr lang="en-US" sz="600" dirty="0"/>
                <a:t>)</a:t>
              </a:r>
            </a:p>
          </p:txBody>
        </p:sp>
        <p:grpSp>
          <p:nvGrpSpPr>
            <p:cNvPr id="891" name="Group 890">
              <a:extLst>
                <a:ext uri="{FF2B5EF4-FFF2-40B4-BE49-F238E27FC236}">
                  <a16:creationId xmlns:a16="http://schemas.microsoft.com/office/drawing/2014/main" id="{E78B19CF-312A-CA09-46DF-DD036B199CFA}"/>
                </a:ext>
              </a:extLst>
            </p:cNvPr>
            <p:cNvGrpSpPr/>
            <p:nvPr/>
          </p:nvGrpSpPr>
          <p:grpSpPr>
            <a:xfrm rot="10067028">
              <a:off x="6081163" y="6745831"/>
              <a:ext cx="88241" cy="295887"/>
              <a:chOff x="5429338" y="7988401"/>
              <a:chExt cx="88241" cy="295887"/>
            </a:xfrm>
          </p:grpSpPr>
          <p:sp>
            <p:nvSpPr>
              <p:cNvPr id="892" name="Oval 891">
                <a:extLst>
                  <a:ext uri="{FF2B5EF4-FFF2-40B4-BE49-F238E27FC236}">
                    <a16:creationId xmlns:a16="http://schemas.microsoft.com/office/drawing/2014/main" id="{6A8EEB9E-E5CD-7CB0-31A6-19998DE0293E}"/>
                  </a:ext>
                </a:extLst>
              </p:cNvPr>
              <p:cNvSpPr>
                <a:spLocks noChangeAspect="1"/>
              </p:cNvSpPr>
              <p:nvPr/>
            </p:nvSpPr>
            <p:spPr>
              <a:xfrm>
                <a:off x="5483797" y="80954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4BE0CB36-6B38-62BB-4BE4-756E8ADE9CE7}"/>
                  </a:ext>
                </a:extLst>
              </p:cNvPr>
              <p:cNvSpPr>
                <a:spLocks noChangeAspect="1"/>
              </p:cNvSpPr>
              <p:nvPr/>
            </p:nvSpPr>
            <p:spPr>
              <a:xfrm>
                <a:off x="5464747" y="820975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6FBBEB88-5D50-535C-7FC1-5134015510CF}"/>
                  </a:ext>
                </a:extLst>
              </p:cNvPr>
              <p:cNvSpPr>
                <a:spLocks noChangeAspect="1"/>
              </p:cNvSpPr>
              <p:nvPr/>
            </p:nvSpPr>
            <p:spPr>
              <a:xfrm>
                <a:off x="5448964" y="8256856"/>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487F5BB-8631-EED4-9E28-04EF204F459F}"/>
                  </a:ext>
                </a:extLst>
              </p:cNvPr>
              <p:cNvSpPr>
                <a:spLocks noChangeAspect="1"/>
              </p:cNvSpPr>
              <p:nvPr/>
            </p:nvSpPr>
            <p:spPr>
              <a:xfrm>
                <a:off x="5462465" y="7988401"/>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4678EA9D-6E1F-B064-97B9-C6839E850CB0}"/>
                  </a:ext>
                </a:extLst>
              </p:cNvPr>
              <p:cNvSpPr>
                <a:spLocks noChangeAspect="1"/>
              </p:cNvSpPr>
              <p:nvPr/>
            </p:nvSpPr>
            <p:spPr>
              <a:xfrm>
                <a:off x="5490147" y="8178009"/>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1E26285B-89E8-D51E-954C-206164ECA4FC}"/>
                  </a:ext>
                </a:extLst>
              </p:cNvPr>
              <p:cNvSpPr>
                <a:spLocks noChangeAspect="1"/>
              </p:cNvSpPr>
              <p:nvPr/>
            </p:nvSpPr>
            <p:spPr>
              <a:xfrm>
                <a:off x="5429338" y="806269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B09D54EB-A381-1525-F131-F1B5284ED532}"/>
                  </a:ext>
                </a:extLst>
              </p:cNvPr>
              <p:cNvSpPr>
                <a:spLocks noChangeAspect="1"/>
              </p:cNvSpPr>
              <p:nvPr/>
            </p:nvSpPr>
            <p:spPr>
              <a:xfrm>
                <a:off x="5458946" y="8136734"/>
                <a:ext cx="27432" cy="27432"/>
              </a:xfrm>
              <a:prstGeom prst="ellipse">
                <a:avLst/>
              </a:prstGeom>
              <a:gradFill flip="none" rotWithShape="1">
                <a:gsLst>
                  <a:gs pos="0">
                    <a:schemeClr val="accent3">
                      <a:lumMod val="40000"/>
                      <a:lumOff val="60000"/>
                    </a:schemeClr>
                  </a:gs>
                  <a:gs pos="46000">
                    <a:srgbClr val="00B0F0"/>
                  </a:gs>
                  <a:gs pos="100000">
                    <a:srgbClr val="00B0F0"/>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6" name="Group 905">
            <a:extLst>
              <a:ext uri="{FF2B5EF4-FFF2-40B4-BE49-F238E27FC236}">
                <a16:creationId xmlns:a16="http://schemas.microsoft.com/office/drawing/2014/main" id="{1838B1CF-5D73-6E65-82E5-CAF1250E2CA0}"/>
              </a:ext>
            </a:extLst>
          </p:cNvPr>
          <p:cNvGrpSpPr/>
          <p:nvPr/>
        </p:nvGrpSpPr>
        <p:grpSpPr>
          <a:xfrm>
            <a:off x="798480" y="1586405"/>
            <a:ext cx="990921" cy="383182"/>
            <a:chOff x="3296703" y="1447960"/>
            <a:chExt cx="990921" cy="383182"/>
          </a:xfrm>
        </p:grpSpPr>
        <p:pic>
          <p:nvPicPr>
            <p:cNvPr id="653" name="Picture 652">
              <a:extLst>
                <a:ext uri="{FF2B5EF4-FFF2-40B4-BE49-F238E27FC236}">
                  <a16:creationId xmlns:a16="http://schemas.microsoft.com/office/drawing/2014/main" id="{55554F18-1B6B-164C-D5C6-32B5022D7E0F}"/>
                </a:ext>
              </a:extLst>
            </p:cNvPr>
            <p:cNvPicPr>
              <a:picLocks noChangeAspect="1"/>
            </p:cNvPicPr>
            <p:nvPr/>
          </p:nvPicPr>
          <p:blipFill>
            <a:blip r:embed="rId10"/>
            <a:srcRect l="85424" t="6563" r="11716" b="68364"/>
            <a:stretch>
              <a:fillRect/>
            </a:stretch>
          </p:blipFill>
          <p:spPr>
            <a:xfrm>
              <a:off x="3609845" y="1470185"/>
              <a:ext cx="111595" cy="350865"/>
            </a:xfrm>
            <a:prstGeom prst="rect">
              <a:avLst/>
            </a:prstGeom>
          </p:spPr>
        </p:pic>
        <p:sp>
          <p:nvSpPr>
            <p:cNvPr id="901" name="TextBox 900">
              <a:extLst>
                <a:ext uri="{FF2B5EF4-FFF2-40B4-BE49-F238E27FC236}">
                  <a16:creationId xmlns:a16="http://schemas.microsoft.com/office/drawing/2014/main" id="{C7327E80-52A7-F8EB-ED70-B5D0101ACB75}"/>
                </a:ext>
              </a:extLst>
            </p:cNvPr>
            <p:cNvSpPr txBox="1"/>
            <p:nvPr/>
          </p:nvSpPr>
          <p:spPr>
            <a:xfrm>
              <a:off x="3644499" y="1447960"/>
              <a:ext cx="643125" cy="383182"/>
            </a:xfrm>
            <a:prstGeom prst="rect">
              <a:avLst/>
            </a:prstGeom>
            <a:noFill/>
          </p:spPr>
          <p:txBody>
            <a:bodyPr wrap="none" rtlCol="0">
              <a:spAutoFit/>
            </a:bodyPr>
            <a:lstStyle/>
            <a:p>
              <a:pPr>
                <a:lnSpc>
                  <a:spcPct val="90000"/>
                </a:lnSpc>
              </a:pPr>
              <a:r>
                <a:rPr lang="en-US" sz="700" dirty="0"/>
                <a:t>baseline</a:t>
              </a:r>
            </a:p>
            <a:p>
              <a:pPr>
                <a:lnSpc>
                  <a:spcPct val="90000"/>
                </a:lnSpc>
              </a:pPr>
              <a:r>
                <a:rPr lang="en-US" sz="700" dirty="0"/>
                <a:t>middle visit</a:t>
              </a:r>
            </a:p>
            <a:p>
              <a:pPr>
                <a:lnSpc>
                  <a:spcPct val="90000"/>
                </a:lnSpc>
              </a:pPr>
              <a:r>
                <a:rPr lang="en-US" sz="700" dirty="0"/>
                <a:t>conversion </a:t>
              </a:r>
            </a:p>
          </p:txBody>
        </p:sp>
        <p:sp>
          <p:nvSpPr>
            <p:cNvPr id="902" name="TextBox 901">
              <a:extLst>
                <a:ext uri="{FF2B5EF4-FFF2-40B4-BE49-F238E27FC236}">
                  <a16:creationId xmlns:a16="http://schemas.microsoft.com/office/drawing/2014/main" id="{CEC09229-6058-370A-49DB-73A6AB490108}"/>
                </a:ext>
              </a:extLst>
            </p:cNvPr>
            <p:cNvSpPr txBox="1"/>
            <p:nvPr/>
          </p:nvSpPr>
          <p:spPr>
            <a:xfrm>
              <a:off x="3296703" y="1523198"/>
              <a:ext cx="352982" cy="200055"/>
            </a:xfrm>
            <a:prstGeom prst="rect">
              <a:avLst/>
            </a:prstGeom>
            <a:noFill/>
          </p:spPr>
          <p:txBody>
            <a:bodyPr wrap="none" rtlCol="0">
              <a:spAutoFit/>
            </a:bodyPr>
            <a:lstStyle/>
            <a:p>
              <a:r>
                <a:rPr lang="en-US" sz="700" dirty="0"/>
                <a:t>Visit</a:t>
              </a:r>
            </a:p>
          </p:txBody>
        </p:sp>
      </p:grpSp>
      <p:grpSp>
        <p:nvGrpSpPr>
          <p:cNvPr id="928" name="Group 927">
            <a:extLst>
              <a:ext uri="{FF2B5EF4-FFF2-40B4-BE49-F238E27FC236}">
                <a16:creationId xmlns:a16="http://schemas.microsoft.com/office/drawing/2014/main" id="{11045637-C3E6-556D-9AB2-773FCD16D916}"/>
              </a:ext>
            </a:extLst>
          </p:cNvPr>
          <p:cNvGrpSpPr/>
          <p:nvPr/>
        </p:nvGrpSpPr>
        <p:grpSpPr>
          <a:xfrm>
            <a:off x="2035009" y="1568344"/>
            <a:ext cx="1156677" cy="379695"/>
            <a:chOff x="3659038" y="1395321"/>
            <a:chExt cx="1156677" cy="379695"/>
          </a:xfrm>
        </p:grpSpPr>
        <p:pic>
          <p:nvPicPr>
            <p:cNvPr id="650" name="Picture 649">
              <a:extLst>
                <a:ext uri="{FF2B5EF4-FFF2-40B4-BE49-F238E27FC236}">
                  <a16:creationId xmlns:a16="http://schemas.microsoft.com/office/drawing/2014/main" id="{38410D4D-BFC7-9B9E-4CF9-09D8A8A2B809}"/>
                </a:ext>
              </a:extLst>
            </p:cNvPr>
            <p:cNvPicPr>
              <a:picLocks noChangeAspect="1"/>
            </p:cNvPicPr>
            <p:nvPr/>
          </p:nvPicPr>
          <p:blipFill>
            <a:blip r:embed="rId10"/>
            <a:srcRect l="81560" r="16040"/>
            <a:stretch>
              <a:fillRect/>
            </a:stretch>
          </p:blipFill>
          <p:spPr>
            <a:xfrm rot="5400000">
              <a:off x="4178917" y="1132000"/>
              <a:ext cx="104711" cy="960650"/>
            </a:xfrm>
            <a:prstGeom prst="rect">
              <a:avLst/>
            </a:prstGeom>
          </p:spPr>
        </p:pic>
        <p:sp>
          <p:nvSpPr>
            <p:cNvPr id="652" name="Google Shape;452;p3">
              <a:extLst>
                <a:ext uri="{FF2B5EF4-FFF2-40B4-BE49-F238E27FC236}">
                  <a16:creationId xmlns:a16="http://schemas.microsoft.com/office/drawing/2014/main" id="{3E391256-5638-BF87-7A18-2B1C23BCB06C}"/>
                </a:ext>
              </a:extLst>
            </p:cNvPr>
            <p:cNvSpPr txBox="1"/>
            <p:nvPr/>
          </p:nvSpPr>
          <p:spPr>
            <a:xfrm>
              <a:off x="3659038" y="1395321"/>
              <a:ext cx="1156677"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signature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775276FA-DC9E-823F-EE6B-2A5CB13244E9}"/>
                </a:ext>
              </a:extLst>
            </p:cNvPr>
            <p:cNvSpPr txBox="1"/>
            <p:nvPr/>
          </p:nvSpPr>
          <p:spPr>
            <a:xfrm>
              <a:off x="4591242" y="1629223"/>
              <a:ext cx="170793" cy="145793"/>
            </a:xfrm>
            <a:prstGeom prst="rect">
              <a:avLst/>
            </a:prstGeom>
            <a:noFill/>
          </p:spPr>
          <p:txBody>
            <a:bodyPr wrap="none" rtlCol="0">
              <a:spAutoFit/>
            </a:bodyPr>
            <a:lstStyle/>
            <a:p>
              <a:r>
                <a:rPr lang="en-US" sz="700" dirty="0"/>
                <a:t>8</a:t>
              </a:r>
            </a:p>
          </p:txBody>
        </p:sp>
        <p:sp>
          <p:nvSpPr>
            <p:cNvPr id="909" name="TextBox 908">
              <a:extLst>
                <a:ext uri="{FF2B5EF4-FFF2-40B4-BE49-F238E27FC236}">
                  <a16:creationId xmlns:a16="http://schemas.microsoft.com/office/drawing/2014/main" id="{B239D001-09B2-E5BD-1074-4980CBA4AF37}"/>
                </a:ext>
              </a:extLst>
            </p:cNvPr>
            <p:cNvSpPr txBox="1"/>
            <p:nvPr/>
          </p:nvSpPr>
          <p:spPr>
            <a:xfrm>
              <a:off x="4395064" y="1629223"/>
              <a:ext cx="170793" cy="145793"/>
            </a:xfrm>
            <a:prstGeom prst="rect">
              <a:avLst/>
            </a:prstGeom>
            <a:noFill/>
          </p:spPr>
          <p:txBody>
            <a:bodyPr wrap="none" rtlCol="0">
              <a:spAutoFit/>
            </a:bodyPr>
            <a:lstStyle/>
            <a:p>
              <a:r>
                <a:rPr lang="en-US" sz="700" dirty="0"/>
                <a:t>6</a:t>
              </a:r>
            </a:p>
          </p:txBody>
        </p:sp>
        <p:sp>
          <p:nvSpPr>
            <p:cNvPr id="910" name="TextBox 909">
              <a:extLst>
                <a:ext uri="{FF2B5EF4-FFF2-40B4-BE49-F238E27FC236}">
                  <a16:creationId xmlns:a16="http://schemas.microsoft.com/office/drawing/2014/main" id="{DFF7E16C-AF3E-E054-7DF0-8FB36B20B293}"/>
                </a:ext>
              </a:extLst>
            </p:cNvPr>
            <p:cNvSpPr txBox="1"/>
            <p:nvPr/>
          </p:nvSpPr>
          <p:spPr>
            <a:xfrm>
              <a:off x="4198887" y="1629223"/>
              <a:ext cx="170793" cy="145793"/>
            </a:xfrm>
            <a:prstGeom prst="rect">
              <a:avLst/>
            </a:prstGeom>
            <a:noFill/>
          </p:spPr>
          <p:txBody>
            <a:bodyPr wrap="none" rtlCol="0">
              <a:spAutoFit/>
            </a:bodyPr>
            <a:lstStyle/>
            <a:p>
              <a:r>
                <a:rPr lang="en-US" sz="700" dirty="0"/>
                <a:t>4</a:t>
              </a:r>
            </a:p>
          </p:txBody>
        </p:sp>
        <p:sp>
          <p:nvSpPr>
            <p:cNvPr id="911" name="TextBox 910">
              <a:extLst>
                <a:ext uri="{FF2B5EF4-FFF2-40B4-BE49-F238E27FC236}">
                  <a16:creationId xmlns:a16="http://schemas.microsoft.com/office/drawing/2014/main" id="{A2FE92B7-B42D-13B0-6520-F5E8E5B7FFEA}"/>
                </a:ext>
              </a:extLst>
            </p:cNvPr>
            <p:cNvSpPr txBox="1"/>
            <p:nvPr/>
          </p:nvSpPr>
          <p:spPr>
            <a:xfrm>
              <a:off x="4002710" y="1629223"/>
              <a:ext cx="170793" cy="145793"/>
            </a:xfrm>
            <a:prstGeom prst="rect">
              <a:avLst/>
            </a:prstGeom>
            <a:noFill/>
          </p:spPr>
          <p:txBody>
            <a:bodyPr wrap="none" rtlCol="0">
              <a:spAutoFit/>
            </a:bodyPr>
            <a:lstStyle/>
            <a:p>
              <a:r>
                <a:rPr lang="en-US" sz="700" dirty="0"/>
                <a:t>2</a:t>
              </a:r>
            </a:p>
          </p:txBody>
        </p:sp>
        <p:sp>
          <p:nvSpPr>
            <p:cNvPr id="912" name="TextBox 911">
              <a:extLst>
                <a:ext uri="{FF2B5EF4-FFF2-40B4-BE49-F238E27FC236}">
                  <a16:creationId xmlns:a16="http://schemas.microsoft.com/office/drawing/2014/main" id="{3CEFEA05-EC06-D637-9967-075268194497}"/>
                </a:ext>
              </a:extLst>
            </p:cNvPr>
            <p:cNvSpPr txBox="1"/>
            <p:nvPr/>
          </p:nvSpPr>
          <p:spPr>
            <a:xfrm>
              <a:off x="3806533" y="1629223"/>
              <a:ext cx="170793" cy="145793"/>
            </a:xfrm>
            <a:prstGeom prst="rect">
              <a:avLst/>
            </a:prstGeom>
            <a:noFill/>
          </p:spPr>
          <p:txBody>
            <a:bodyPr wrap="none" rtlCol="0">
              <a:spAutoFit/>
            </a:bodyPr>
            <a:lstStyle/>
            <a:p>
              <a:r>
                <a:rPr lang="en-US" sz="700" dirty="0"/>
                <a:t>0</a:t>
              </a:r>
            </a:p>
          </p:txBody>
        </p:sp>
      </p:grpSp>
      <p:grpSp>
        <p:nvGrpSpPr>
          <p:cNvPr id="647" name="Group 646">
            <a:extLst>
              <a:ext uri="{FF2B5EF4-FFF2-40B4-BE49-F238E27FC236}">
                <a16:creationId xmlns:a16="http://schemas.microsoft.com/office/drawing/2014/main" id="{42DF6387-718D-F42E-2FD0-112D4CC5D236}"/>
              </a:ext>
            </a:extLst>
          </p:cNvPr>
          <p:cNvGrpSpPr>
            <a:grpSpLocks noChangeAspect="1"/>
          </p:cNvGrpSpPr>
          <p:nvPr/>
        </p:nvGrpSpPr>
        <p:grpSpPr>
          <a:xfrm>
            <a:off x="90289" y="507628"/>
            <a:ext cx="3811242" cy="862258"/>
            <a:chOff x="116034" y="2741108"/>
            <a:chExt cx="3523928" cy="615603"/>
          </a:xfrm>
        </p:grpSpPr>
        <p:pic>
          <p:nvPicPr>
            <p:cNvPr id="347" name="Picture 346">
              <a:extLst>
                <a:ext uri="{FF2B5EF4-FFF2-40B4-BE49-F238E27FC236}">
                  <a16:creationId xmlns:a16="http://schemas.microsoft.com/office/drawing/2014/main" id="{AE294B58-DAFC-620D-DC7F-7A3C88360E3F}"/>
                </a:ext>
              </a:extLst>
            </p:cNvPr>
            <p:cNvPicPr>
              <a:picLocks noChangeAspect="1"/>
            </p:cNvPicPr>
            <p:nvPr/>
          </p:nvPicPr>
          <p:blipFill>
            <a:blip r:embed="rId10"/>
            <a:srcRect t="14857" r="26033" b="40540"/>
            <a:stretch>
              <a:fillRect/>
            </a:stretch>
          </p:blipFill>
          <p:spPr>
            <a:xfrm>
              <a:off x="116034" y="2741108"/>
              <a:ext cx="3523928" cy="615603"/>
            </a:xfrm>
            <a:prstGeom prst="rect">
              <a:avLst/>
            </a:prstGeom>
          </p:spPr>
        </p:pic>
        <p:grpSp>
          <p:nvGrpSpPr>
            <p:cNvPr id="630" name="Group 629">
              <a:extLst>
                <a:ext uri="{FF2B5EF4-FFF2-40B4-BE49-F238E27FC236}">
                  <a16:creationId xmlns:a16="http://schemas.microsoft.com/office/drawing/2014/main" id="{8E574321-514C-0123-D86A-CDA476BB3333}"/>
                </a:ext>
              </a:extLst>
            </p:cNvPr>
            <p:cNvGrpSpPr/>
            <p:nvPr/>
          </p:nvGrpSpPr>
          <p:grpSpPr>
            <a:xfrm>
              <a:off x="306757" y="2747901"/>
              <a:ext cx="3029132" cy="432664"/>
              <a:chOff x="149487" y="2264388"/>
              <a:chExt cx="8020468" cy="1000635"/>
            </a:xfrm>
          </p:grpSpPr>
          <p:sp>
            <p:nvSpPr>
              <p:cNvPr id="631" name="Rectangle 630">
                <a:extLst>
                  <a:ext uri="{FF2B5EF4-FFF2-40B4-BE49-F238E27FC236}">
                    <a16:creationId xmlns:a16="http://schemas.microsoft.com/office/drawing/2014/main" id="{0EF21DBE-B56D-B46F-0493-1ECC594A50EF}"/>
                  </a:ext>
                </a:extLst>
              </p:cNvPr>
              <p:cNvSpPr/>
              <p:nvPr/>
            </p:nvSpPr>
            <p:spPr>
              <a:xfrm>
                <a:off x="149487" y="2264388"/>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2" name="Rectangle 631">
                <a:extLst>
                  <a:ext uri="{FF2B5EF4-FFF2-40B4-BE49-F238E27FC236}">
                    <a16:creationId xmlns:a16="http://schemas.microsoft.com/office/drawing/2014/main" id="{7D1A40D4-4145-0368-6DA9-CBC4DADF872C}"/>
                  </a:ext>
                </a:extLst>
              </p:cNvPr>
              <p:cNvSpPr/>
              <p:nvPr/>
            </p:nvSpPr>
            <p:spPr>
              <a:xfrm>
                <a:off x="1652220" y="2847256"/>
                <a:ext cx="462453"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3" name="Rectangle 632">
                <a:extLst>
                  <a:ext uri="{FF2B5EF4-FFF2-40B4-BE49-F238E27FC236}">
                    <a16:creationId xmlns:a16="http://schemas.microsoft.com/office/drawing/2014/main" id="{060537A7-CC60-FFC2-487C-DCDE2255EB2D}"/>
                  </a:ext>
                </a:extLst>
              </p:cNvPr>
              <p:cNvSpPr/>
              <p:nvPr/>
            </p:nvSpPr>
            <p:spPr>
              <a:xfrm>
                <a:off x="671507" y="2646969"/>
                <a:ext cx="690630" cy="23812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4" name="Rectangle 633">
                <a:extLst>
                  <a:ext uri="{FF2B5EF4-FFF2-40B4-BE49-F238E27FC236}">
                    <a16:creationId xmlns:a16="http://schemas.microsoft.com/office/drawing/2014/main" id="{E1B9BB65-2846-6D07-0534-53D150414595}"/>
                  </a:ext>
                </a:extLst>
              </p:cNvPr>
              <p:cNvSpPr/>
              <p:nvPr/>
            </p:nvSpPr>
            <p:spPr>
              <a:xfrm>
                <a:off x="4209394" y="2653861"/>
                <a:ext cx="635876"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5" name="Rectangle 634">
                <a:extLst>
                  <a:ext uri="{FF2B5EF4-FFF2-40B4-BE49-F238E27FC236}">
                    <a16:creationId xmlns:a16="http://schemas.microsoft.com/office/drawing/2014/main" id="{E56B66FD-7DBC-246B-1725-A13609DBE9B4}"/>
                  </a:ext>
                </a:extLst>
              </p:cNvPr>
              <p:cNvSpPr/>
              <p:nvPr/>
            </p:nvSpPr>
            <p:spPr>
              <a:xfrm>
                <a:off x="3668111" y="2276426"/>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6" name="Rectangle 635">
                <a:extLst>
                  <a:ext uri="{FF2B5EF4-FFF2-40B4-BE49-F238E27FC236}">
                    <a16:creationId xmlns:a16="http://schemas.microsoft.com/office/drawing/2014/main" id="{AA4FF97B-C6EC-0300-0D93-06C195DC0987}"/>
                  </a:ext>
                </a:extLst>
              </p:cNvPr>
              <p:cNvSpPr/>
              <p:nvPr/>
            </p:nvSpPr>
            <p:spPr>
              <a:xfrm>
                <a:off x="2914516" y="3056563"/>
                <a:ext cx="684350" cy="2032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7" name="Rectangle 636">
                <a:extLst>
                  <a:ext uri="{FF2B5EF4-FFF2-40B4-BE49-F238E27FC236}">
                    <a16:creationId xmlns:a16="http://schemas.microsoft.com/office/drawing/2014/main" id="{6FDBD4C6-4D9C-B0A8-B593-347FD33B67C6}"/>
                  </a:ext>
                </a:extLst>
              </p:cNvPr>
              <p:cNvSpPr/>
              <p:nvPr/>
            </p:nvSpPr>
            <p:spPr>
              <a:xfrm>
                <a:off x="3668110" y="2852130"/>
                <a:ext cx="441436"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8" name="Rectangle 637">
                <a:extLst>
                  <a:ext uri="{FF2B5EF4-FFF2-40B4-BE49-F238E27FC236}">
                    <a16:creationId xmlns:a16="http://schemas.microsoft.com/office/drawing/2014/main" id="{C8F7FEF0-030E-DE55-A865-11AC509F8562}"/>
                  </a:ext>
                </a:extLst>
              </p:cNvPr>
              <p:cNvSpPr/>
              <p:nvPr/>
            </p:nvSpPr>
            <p:spPr>
              <a:xfrm>
                <a:off x="4962987" y="2270687"/>
                <a:ext cx="635877"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9" name="Rectangle 638">
                <a:extLst>
                  <a:ext uri="{FF2B5EF4-FFF2-40B4-BE49-F238E27FC236}">
                    <a16:creationId xmlns:a16="http://schemas.microsoft.com/office/drawing/2014/main" id="{0B15E8D9-4D6A-2D72-3329-ACB51FD8E54F}"/>
                  </a:ext>
                </a:extLst>
              </p:cNvPr>
              <p:cNvSpPr/>
              <p:nvPr/>
            </p:nvSpPr>
            <p:spPr>
              <a:xfrm>
                <a:off x="4971394" y="2865814"/>
                <a:ext cx="635876" cy="2207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0" name="Rectangle 639">
                <a:extLst>
                  <a:ext uri="{FF2B5EF4-FFF2-40B4-BE49-F238E27FC236}">
                    <a16:creationId xmlns:a16="http://schemas.microsoft.com/office/drawing/2014/main" id="{CEE630B8-8AFC-D5D3-60FC-075CB03E66FC}"/>
                  </a:ext>
                </a:extLst>
              </p:cNvPr>
              <p:cNvSpPr/>
              <p:nvPr/>
            </p:nvSpPr>
            <p:spPr>
              <a:xfrm>
                <a:off x="5685050" y="2465683"/>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1" name="Rectangle 640">
                <a:extLst>
                  <a:ext uri="{FF2B5EF4-FFF2-40B4-BE49-F238E27FC236}">
                    <a16:creationId xmlns:a16="http://schemas.microsoft.com/office/drawing/2014/main" id="{5A3F06EF-97D8-9531-D420-386DB5314105}"/>
                  </a:ext>
                </a:extLst>
              </p:cNvPr>
              <p:cNvSpPr/>
              <p:nvPr/>
            </p:nvSpPr>
            <p:spPr>
              <a:xfrm>
                <a:off x="6258911" y="2661904"/>
                <a:ext cx="635877" cy="18393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2" name="Rectangle 641">
                <a:extLst>
                  <a:ext uri="{FF2B5EF4-FFF2-40B4-BE49-F238E27FC236}">
                    <a16:creationId xmlns:a16="http://schemas.microsoft.com/office/drawing/2014/main" id="{F9463BDE-0479-F7BC-E20E-8BDA663397F1}"/>
                  </a:ext>
                </a:extLst>
              </p:cNvPr>
              <p:cNvSpPr/>
              <p:nvPr/>
            </p:nvSpPr>
            <p:spPr>
              <a:xfrm>
                <a:off x="5170041" y="2664372"/>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3" name="Rectangle 642">
                <a:extLst>
                  <a:ext uri="{FF2B5EF4-FFF2-40B4-BE49-F238E27FC236}">
                    <a16:creationId xmlns:a16="http://schemas.microsoft.com/office/drawing/2014/main" id="{5E297221-7529-2BAB-58F3-C9DD7D4E836B}"/>
                  </a:ext>
                </a:extLst>
              </p:cNvPr>
              <p:cNvSpPr/>
              <p:nvPr/>
            </p:nvSpPr>
            <p:spPr>
              <a:xfrm>
                <a:off x="7215349" y="3065326"/>
                <a:ext cx="441436"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4" name="Rectangle 643">
                <a:extLst>
                  <a:ext uri="{FF2B5EF4-FFF2-40B4-BE49-F238E27FC236}">
                    <a16:creationId xmlns:a16="http://schemas.microsoft.com/office/drawing/2014/main" id="{427B9E04-4CAB-77F1-8843-7F8BCD87AEF3}"/>
                  </a:ext>
                </a:extLst>
              </p:cNvPr>
              <p:cNvSpPr/>
              <p:nvPr/>
            </p:nvSpPr>
            <p:spPr>
              <a:xfrm>
                <a:off x="7728520" y="2666585"/>
                <a:ext cx="441435" cy="19969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6" name="Rectangle 645">
                <a:extLst>
                  <a:ext uri="{FF2B5EF4-FFF2-40B4-BE49-F238E27FC236}">
                    <a16:creationId xmlns:a16="http://schemas.microsoft.com/office/drawing/2014/main" id="{39FFCE56-5A4B-1F7F-11D4-AC76DE8FA8DF}"/>
                  </a:ext>
                </a:extLst>
              </p:cNvPr>
              <p:cNvSpPr/>
              <p:nvPr/>
            </p:nvSpPr>
            <p:spPr>
              <a:xfrm>
                <a:off x="2389001" y="2839654"/>
                <a:ext cx="462453" cy="39808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3" name="TextBox 902">
            <a:extLst>
              <a:ext uri="{FF2B5EF4-FFF2-40B4-BE49-F238E27FC236}">
                <a16:creationId xmlns:a16="http://schemas.microsoft.com/office/drawing/2014/main" id="{E9979F01-6126-07EB-895E-D3AEFFEE0E06}"/>
              </a:ext>
            </a:extLst>
          </p:cNvPr>
          <p:cNvSpPr txBox="1"/>
          <p:nvPr/>
        </p:nvSpPr>
        <p:spPr>
          <a:xfrm>
            <a:off x="3809793" y="475256"/>
            <a:ext cx="619080" cy="912558"/>
          </a:xfrm>
          <a:prstGeom prst="rect">
            <a:avLst/>
          </a:prstGeom>
          <a:noFill/>
        </p:spPr>
        <p:txBody>
          <a:bodyPr wrap="none" rtlCol="0">
            <a:spAutoFit/>
          </a:bodyPr>
          <a:lstStyle/>
          <a:p>
            <a:pPr>
              <a:lnSpc>
                <a:spcPct val="110000"/>
              </a:lnSpc>
            </a:pPr>
            <a:r>
              <a:rPr lang="en-US" sz="700" dirty="0"/>
              <a:t>CD8 Naive</a:t>
            </a:r>
          </a:p>
          <a:p>
            <a:pPr>
              <a:lnSpc>
                <a:spcPct val="110000"/>
              </a:lnSpc>
            </a:pPr>
            <a:r>
              <a:rPr lang="en-US" sz="700" dirty="0"/>
              <a:t>CD4 Naive</a:t>
            </a:r>
          </a:p>
          <a:p>
            <a:pPr>
              <a:lnSpc>
                <a:spcPct val="110000"/>
              </a:lnSpc>
            </a:pPr>
            <a:r>
              <a:rPr lang="en-US" sz="700" dirty="0"/>
              <a:t>CD8 TEM</a:t>
            </a:r>
          </a:p>
          <a:p>
            <a:pPr>
              <a:lnSpc>
                <a:spcPct val="110000"/>
              </a:lnSpc>
            </a:pPr>
            <a:r>
              <a:rPr lang="en-US" sz="700" dirty="0"/>
              <a:t>CD4 TCM</a:t>
            </a:r>
          </a:p>
          <a:p>
            <a:pPr>
              <a:lnSpc>
                <a:spcPct val="110000"/>
              </a:lnSpc>
            </a:pPr>
            <a:r>
              <a:rPr lang="en-US" sz="700" dirty="0"/>
              <a:t>NK cell</a:t>
            </a:r>
          </a:p>
          <a:p>
            <a:pPr>
              <a:lnSpc>
                <a:spcPct val="110000"/>
              </a:lnSpc>
            </a:pPr>
            <a:r>
              <a:rPr lang="en-US" sz="700" dirty="0"/>
              <a:t>B cell</a:t>
            </a:r>
          </a:p>
          <a:p>
            <a:pPr>
              <a:lnSpc>
                <a:spcPct val="110000"/>
              </a:lnSpc>
            </a:pPr>
            <a:r>
              <a:rPr lang="en-US" sz="700" dirty="0"/>
              <a:t>Monocytes</a:t>
            </a:r>
          </a:p>
        </p:txBody>
      </p:sp>
      <p:pic>
        <p:nvPicPr>
          <p:cNvPr id="904" name="Picture 903">
            <a:extLst>
              <a:ext uri="{FF2B5EF4-FFF2-40B4-BE49-F238E27FC236}">
                <a16:creationId xmlns:a16="http://schemas.microsoft.com/office/drawing/2014/main" id="{58E449D6-F737-9DC9-FD50-84BAC93AB2E2}"/>
              </a:ext>
            </a:extLst>
          </p:cNvPr>
          <p:cNvPicPr>
            <a:picLocks noChangeAspect="1"/>
          </p:cNvPicPr>
          <p:nvPr/>
        </p:nvPicPr>
        <p:blipFill>
          <a:blip r:embed="rId10"/>
          <a:srcRect t="2468" r="26033" b="90850"/>
          <a:stretch>
            <a:fillRect/>
          </a:stretch>
        </p:blipFill>
        <p:spPr>
          <a:xfrm>
            <a:off x="90228" y="388495"/>
            <a:ext cx="3811242" cy="99736"/>
          </a:xfrm>
          <a:prstGeom prst="rect">
            <a:avLst/>
          </a:prstGeom>
        </p:spPr>
      </p:pic>
      <p:grpSp>
        <p:nvGrpSpPr>
          <p:cNvPr id="930" name="Group 929">
            <a:extLst>
              <a:ext uri="{FF2B5EF4-FFF2-40B4-BE49-F238E27FC236}">
                <a16:creationId xmlns:a16="http://schemas.microsoft.com/office/drawing/2014/main" id="{05E50C56-E75B-B119-B8A3-3C2C81559014}"/>
              </a:ext>
            </a:extLst>
          </p:cNvPr>
          <p:cNvGrpSpPr/>
          <p:nvPr/>
        </p:nvGrpSpPr>
        <p:grpSpPr>
          <a:xfrm>
            <a:off x="216661" y="1325776"/>
            <a:ext cx="3719862" cy="216366"/>
            <a:chOff x="216661" y="1325776"/>
            <a:chExt cx="3719862" cy="216366"/>
          </a:xfrm>
        </p:grpSpPr>
        <p:sp>
          <p:nvSpPr>
            <p:cNvPr id="915" name="TextBox 914">
              <a:extLst>
                <a:ext uri="{FF2B5EF4-FFF2-40B4-BE49-F238E27FC236}">
                  <a16:creationId xmlns:a16="http://schemas.microsoft.com/office/drawing/2014/main" id="{1CD04BE2-BD9F-6138-D6F3-E31607C18ED1}"/>
                </a:ext>
              </a:extLst>
            </p:cNvPr>
            <p:cNvSpPr txBox="1"/>
            <p:nvPr/>
          </p:nvSpPr>
          <p:spPr>
            <a:xfrm>
              <a:off x="499811" y="1325776"/>
              <a:ext cx="360957" cy="216366"/>
            </a:xfrm>
            <a:prstGeom prst="rect">
              <a:avLst/>
            </a:prstGeom>
            <a:noFill/>
          </p:spPr>
          <p:txBody>
            <a:bodyPr wrap="none" rtlCol="0">
              <a:spAutoFit/>
            </a:bodyPr>
            <a:lstStyle/>
            <a:p>
              <a:r>
                <a:rPr lang="en-US" sz="700" dirty="0"/>
                <a:t>p11</a:t>
              </a:r>
            </a:p>
          </p:txBody>
        </p:sp>
        <p:sp>
          <p:nvSpPr>
            <p:cNvPr id="916" name="TextBox 915">
              <a:extLst>
                <a:ext uri="{FF2B5EF4-FFF2-40B4-BE49-F238E27FC236}">
                  <a16:creationId xmlns:a16="http://schemas.microsoft.com/office/drawing/2014/main" id="{66340C97-CE8B-AE08-AEA8-BD0B3C71A00E}"/>
                </a:ext>
              </a:extLst>
            </p:cNvPr>
            <p:cNvSpPr txBox="1"/>
            <p:nvPr/>
          </p:nvSpPr>
          <p:spPr>
            <a:xfrm>
              <a:off x="216661" y="1325776"/>
              <a:ext cx="360957" cy="216366"/>
            </a:xfrm>
            <a:prstGeom prst="rect">
              <a:avLst/>
            </a:prstGeom>
            <a:noFill/>
          </p:spPr>
          <p:txBody>
            <a:bodyPr wrap="none" rtlCol="0">
              <a:spAutoFit/>
            </a:bodyPr>
            <a:lstStyle/>
            <a:p>
              <a:r>
                <a:rPr lang="en-US" sz="700" dirty="0"/>
                <a:t>p10</a:t>
              </a:r>
            </a:p>
          </p:txBody>
        </p:sp>
        <p:sp>
          <p:nvSpPr>
            <p:cNvPr id="917" name="TextBox 916">
              <a:extLst>
                <a:ext uri="{FF2B5EF4-FFF2-40B4-BE49-F238E27FC236}">
                  <a16:creationId xmlns:a16="http://schemas.microsoft.com/office/drawing/2014/main" id="{636C5BBC-B7CF-E896-89D1-FD4B031ECEA9}"/>
                </a:ext>
              </a:extLst>
            </p:cNvPr>
            <p:cNvSpPr txBox="1"/>
            <p:nvPr/>
          </p:nvSpPr>
          <p:spPr>
            <a:xfrm>
              <a:off x="779191" y="1325776"/>
              <a:ext cx="360957" cy="216366"/>
            </a:xfrm>
            <a:prstGeom prst="rect">
              <a:avLst/>
            </a:prstGeom>
            <a:noFill/>
          </p:spPr>
          <p:txBody>
            <a:bodyPr wrap="none" rtlCol="0">
              <a:spAutoFit/>
            </a:bodyPr>
            <a:lstStyle/>
            <a:p>
              <a:r>
                <a:rPr lang="en-US" sz="700" dirty="0"/>
                <a:t>p12</a:t>
              </a:r>
            </a:p>
          </p:txBody>
        </p:sp>
        <p:sp>
          <p:nvSpPr>
            <p:cNvPr id="918" name="TextBox 917">
              <a:extLst>
                <a:ext uri="{FF2B5EF4-FFF2-40B4-BE49-F238E27FC236}">
                  <a16:creationId xmlns:a16="http://schemas.microsoft.com/office/drawing/2014/main" id="{A3F4E28F-006D-EA8E-A910-30F6237FFD4D}"/>
                </a:ext>
              </a:extLst>
            </p:cNvPr>
            <p:cNvSpPr txBox="1"/>
            <p:nvPr/>
          </p:nvSpPr>
          <p:spPr>
            <a:xfrm>
              <a:off x="1081697" y="1325776"/>
              <a:ext cx="360957" cy="216366"/>
            </a:xfrm>
            <a:prstGeom prst="rect">
              <a:avLst/>
            </a:prstGeom>
            <a:noFill/>
          </p:spPr>
          <p:txBody>
            <a:bodyPr wrap="none" rtlCol="0">
              <a:spAutoFit/>
            </a:bodyPr>
            <a:lstStyle/>
            <a:p>
              <a:r>
                <a:rPr lang="en-US" sz="700" dirty="0"/>
                <a:t>p16</a:t>
              </a:r>
            </a:p>
          </p:txBody>
        </p:sp>
        <p:sp>
          <p:nvSpPr>
            <p:cNvPr id="919" name="TextBox 918">
              <a:extLst>
                <a:ext uri="{FF2B5EF4-FFF2-40B4-BE49-F238E27FC236}">
                  <a16:creationId xmlns:a16="http://schemas.microsoft.com/office/drawing/2014/main" id="{15F936A2-D51F-ED2E-42A1-E8091A49B1A8}"/>
                </a:ext>
              </a:extLst>
            </p:cNvPr>
            <p:cNvSpPr txBox="1"/>
            <p:nvPr/>
          </p:nvSpPr>
          <p:spPr>
            <a:xfrm>
              <a:off x="1400432" y="1325776"/>
              <a:ext cx="360957" cy="216366"/>
            </a:xfrm>
            <a:prstGeom prst="rect">
              <a:avLst/>
            </a:prstGeom>
            <a:noFill/>
          </p:spPr>
          <p:txBody>
            <a:bodyPr wrap="none" rtlCol="0">
              <a:spAutoFit/>
            </a:bodyPr>
            <a:lstStyle/>
            <a:p>
              <a:r>
                <a:rPr lang="en-US" sz="700" dirty="0"/>
                <a:t>p21</a:t>
              </a:r>
            </a:p>
          </p:txBody>
        </p:sp>
        <p:sp>
          <p:nvSpPr>
            <p:cNvPr id="920" name="TextBox 919">
              <a:extLst>
                <a:ext uri="{FF2B5EF4-FFF2-40B4-BE49-F238E27FC236}">
                  <a16:creationId xmlns:a16="http://schemas.microsoft.com/office/drawing/2014/main" id="{FF76DBA9-2CA0-BE6C-67BC-4167D1C75DEF}"/>
                </a:ext>
              </a:extLst>
            </p:cNvPr>
            <p:cNvSpPr txBox="1"/>
            <p:nvPr/>
          </p:nvSpPr>
          <p:spPr>
            <a:xfrm>
              <a:off x="1646455" y="1325776"/>
              <a:ext cx="360957" cy="216366"/>
            </a:xfrm>
            <a:prstGeom prst="rect">
              <a:avLst/>
            </a:prstGeom>
            <a:noFill/>
          </p:spPr>
          <p:txBody>
            <a:bodyPr wrap="none" rtlCol="0">
              <a:spAutoFit/>
            </a:bodyPr>
            <a:lstStyle/>
            <a:p>
              <a:r>
                <a:rPr lang="en-US" sz="700" dirty="0"/>
                <a:t>p25</a:t>
              </a:r>
            </a:p>
          </p:txBody>
        </p:sp>
        <p:sp>
          <p:nvSpPr>
            <p:cNvPr id="921" name="TextBox 920">
              <a:extLst>
                <a:ext uri="{FF2B5EF4-FFF2-40B4-BE49-F238E27FC236}">
                  <a16:creationId xmlns:a16="http://schemas.microsoft.com/office/drawing/2014/main" id="{517D69D7-5DA4-1555-E2BB-EF68A902BB47}"/>
                </a:ext>
              </a:extLst>
            </p:cNvPr>
            <p:cNvSpPr txBox="1"/>
            <p:nvPr/>
          </p:nvSpPr>
          <p:spPr>
            <a:xfrm>
              <a:off x="1911789" y="1325776"/>
              <a:ext cx="360957" cy="216366"/>
            </a:xfrm>
            <a:prstGeom prst="rect">
              <a:avLst/>
            </a:prstGeom>
            <a:noFill/>
          </p:spPr>
          <p:txBody>
            <a:bodyPr wrap="none" rtlCol="0">
              <a:spAutoFit/>
            </a:bodyPr>
            <a:lstStyle/>
            <a:p>
              <a:r>
                <a:rPr lang="en-US" sz="700" dirty="0"/>
                <a:t>p26</a:t>
              </a:r>
            </a:p>
          </p:txBody>
        </p:sp>
        <p:sp>
          <p:nvSpPr>
            <p:cNvPr id="922" name="TextBox 921">
              <a:extLst>
                <a:ext uri="{FF2B5EF4-FFF2-40B4-BE49-F238E27FC236}">
                  <a16:creationId xmlns:a16="http://schemas.microsoft.com/office/drawing/2014/main" id="{DB7CB49F-D3A4-D22F-D84D-0430CA3D3058}"/>
                </a:ext>
              </a:extLst>
            </p:cNvPr>
            <p:cNvSpPr txBox="1"/>
            <p:nvPr/>
          </p:nvSpPr>
          <p:spPr>
            <a:xfrm>
              <a:off x="2222950" y="1325776"/>
              <a:ext cx="360957" cy="216366"/>
            </a:xfrm>
            <a:prstGeom prst="rect">
              <a:avLst/>
            </a:prstGeom>
            <a:noFill/>
          </p:spPr>
          <p:txBody>
            <a:bodyPr wrap="none" rtlCol="0">
              <a:spAutoFit/>
            </a:bodyPr>
            <a:lstStyle/>
            <a:p>
              <a:r>
                <a:rPr lang="en-US" sz="700" dirty="0"/>
                <a:t>p28</a:t>
              </a:r>
            </a:p>
          </p:txBody>
        </p:sp>
        <p:sp>
          <p:nvSpPr>
            <p:cNvPr id="923" name="TextBox 922">
              <a:extLst>
                <a:ext uri="{FF2B5EF4-FFF2-40B4-BE49-F238E27FC236}">
                  <a16:creationId xmlns:a16="http://schemas.microsoft.com/office/drawing/2014/main" id="{832D80C9-C06A-F40A-8C0F-94CA7DC90931}"/>
                </a:ext>
              </a:extLst>
            </p:cNvPr>
            <p:cNvSpPr txBox="1"/>
            <p:nvPr/>
          </p:nvSpPr>
          <p:spPr>
            <a:xfrm>
              <a:off x="2487556" y="1325776"/>
              <a:ext cx="360957" cy="216366"/>
            </a:xfrm>
            <a:prstGeom prst="rect">
              <a:avLst/>
            </a:prstGeom>
            <a:noFill/>
          </p:spPr>
          <p:txBody>
            <a:bodyPr wrap="none" rtlCol="0">
              <a:spAutoFit/>
            </a:bodyPr>
            <a:lstStyle/>
            <a:p>
              <a:r>
                <a:rPr lang="en-US" sz="700" dirty="0"/>
                <a:t>p29</a:t>
              </a:r>
            </a:p>
          </p:txBody>
        </p:sp>
        <p:sp>
          <p:nvSpPr>
            <p:cNvPr id="924" name="TextBox 923">
              <a:extLst>
                <a:ext uri="{FF2B5EF4-FFF2-40B4-BE49-F238E27FC236}">
                  <a16:creationId xmlns:a16="http://schemas.microsoft.com/office/drawing/2014/main" id="{94C5184E-7F19-1591-878C-97E422C10A81}"/>
                </a:ext>
              </a:extLst>
            </p:cNvPr>
            <p:cNvSpPr txBox="1"/>
            <p:nvPr/>
          </p:nvSpPr>
          <p:spPr>
            <a:xfrm>
              <a:off x="3047908" y="1325776"/>
              <a:ext cx="360957" cy="216366"/>
            </a:xfrm>
            <a:prstGeom prst="rect">
              <a:avLst/>
            </a:prstGeom>
            <a:noFill/>
          </p:spPr>
          <p:txBody>
            <a:bodyPr wrap="none" rtlCol="0">
              <a:spAutoFit/>
            </a:bodyPr>
            <a:lstStyle/>
            <a:p>
              <a:r>
                <a:rPr lang="en-US" sz="700" dirty="0"/>
                <a:t>p69</a:t>
              </a:r>
            </a:p>
          </p:txBody>
        </p:sp>
        <p:sp>
          <p:nvSpPr>
            <p:cNvPr id="925" name="TextBox 924">
              <a:extLst>
                <a:ext uri="{FF2B5EF4-FFF2-40B4-BE49-F238E27FC236}">
                  <a16:creationId xmlns:a16="http://schemas.microsoft.com/office/drawing/2014/main" id="{B98DD703-0DB2-9221-7C9C-FE95659BB6A5}"/>
                </a:ext>
              </a:extLst>
            </p:cNvPr>
            <p:cNvSpPr txBox="1"/>
            <p:nvPr/>
          </p:nvSpPr>
          <p:spPr>
            <a:xfrm>
              <a:off x="3317582" y="1325776"/>
              <a:ext cx="360957" cy="216366"/>
            </a:xfrm>
            <a:prstGeom prst="rect">
              <a:avLst/>
            </a:prstGeom>
            <a:noFill/>
          </p:spPr>
          <p:txBody>
            <a:bodyPr wrap="none" rtlCol="0">
              <a:spAutoFit/>
            </a:bodyPr>
            <a:lstStyle/>
            <a:p>
              <a:r>
                <a:rPr lang="en-US" sz="700" dirty="0"/>
                <a:t>p70</a:t>
              </a:r>
            </a:p>
          </p:txBody>
        </p:sp>
        <p:sp>
          <p:nvSpPr>
            <p:cNvPr id="926" name="TextBox 925">
              <a:extLst>
                <a:ext uri="{FF2B5EF4-FFF2-40B4-BE49-F238E27FC236}">
                  <a16:creationId xmlns:a16="http://schemas.microsoft.com/office/drawing/2014/main" id="{266206EA-0C9C-F0CF-A166-E6FA6700C8F7}"/>
                </a:ext>
              </a:extLst>
            </p:cNvPr>
            <p:cNvSpPr txBox="1"/>
            <p:nvPr/>
          </p:nvSpPr>
          <p:spPr>
            <a:xfrm>
              <a:off x="3575566" y="1325776"/>
              <a:ext cx="360957" cy="216366"/>
            </a:xfrm>
            <a:prstGeom prst="rect">
              <a:avLst/>
            </a:prstGeom>
            <a:noFill/>
          </p:spPr>
          <p:txBody>
            <a:bodyPr wrap="none" rtlCol="0">
              <a:spAutoFit/>
            </a:bodyPr>
            <a:lstStyle/>
            <a:p>
              <a:r>
                <a:rPr lang="en-US" sz="700" dirty="0"/>
                <a:t>p71</a:t>
              </a:r>
            </a:p>
          </p:txBody>
        </p:sp>
        <p:sp>
          <p:nvSpPr>
            <p:cNvPr id="927" name="TextBox 926">
              <a:extLst>
                <a:ext uri="{FF2B5EF4-FFF2-40B4-BE49-F238E27FC236}">
                  <a16:creationId xmlns:a16="http://schemas.microsoft.com/office/drawing/2014/main" id="{F3CBE747-15A8-1459-7E48-1F426504E441}"/>
                </a:ext>
              </a:extLst>
            </p:cNvPr>
            <p:cNvSpPr txBox="1"/>
            <p:nvPr/>
          </p:nvSpPr>
          <p:spPr>
            <a:xfrm>
              <a:off x="2741367" y="1325776"/>
              <a:ext cx="360957" cy="216366"/>
            </a:xfrm>
            <a:prstGeom prst="rect">
              <a:avLst/>
            </a:prstGeom>
            <a:noFill/>
          </p:spPr>
          <p:txBody>
            <a:bodyPr wrap="none" rtlCol="0">
              <a:spAutoFit/>
            </a:bodyPr>
            <a:lstStyle/>
            <a:p>
              <a:r>
                <a:rPr lang="en-US" sz="700" dirty="0"/>
                <a:t>p32</a:t>
              </a:r>
            </a:p>
          </p:txBody>
        </p:sp>
      </p:grpSp>
      <p:grpSp>
        <p:nvGrpSpPr>
          <p:cNvPr id="946" name="Group 945">
            <a:extLst>
              <a:ext uri="{FF2B5EF4-FFF2-40B4-BE49-F238E27FC236}">
                <a16:creationId xmlns:a16="http://schemas.microsoft.com/office/drawing/2014/main" id="{4F1AF7DD-A48B-ABB9-A799-6E917AC7369E}"/>
              </a:ext>
            </a:extLst>
          </p:cNvPr>
          <p:cNvGrpSpPr/>
          <p:nvPr/>
        </p:nvGrpSpPr>
        <p:grpSpPr>
          <a:xfrm>
            <a:off x="135317" y="2352936"/>
            <a:ext cx="4377574" cy="2792339"/>
            <a:chOff x="125037" y="2517214"/>
            <a:chExt cx="4377574" cy="2792339"/>
          </a:xfrm>
        </p:grpSpPr>
        <p:pic>
          <p:nvPicPr>
            <p:cNvPr id="629" name="Picture 628" descr="A close-up of a chart&#10;&#10;AI-generated content may be incorrect.">
              <a:extLst>
                <a:ext uri="{FF2B5EF4-FFF2-40B4-BE49-F238E27FC236}">
                  <a16:creationId xmlns:a16="http://schemas.microsoft.com/office/drawing/2014/main" id="{B7356028-3BAF-9E04-EBB9-BADEC7D4D36C}"/>
                </a:ext>
              </a:extLst>
            </p:cNvPr>
            <p:cNvPicPr>
              <a:picLocks/>
            </p:cNvPicPr>
            <p:nvPr/>
          </p:nvPicPr>
          <p:blipFill>
            <a:blip r:embed="rId11"/>
            <a:srcRect r="28154" b="18542"/>
            <a:stretch>
              <a:fillRect/>
            </a:stretch>
          </p:blipFill>
          <p:spPr>
            <a:xfrm>
              <a:off x="125037" y="2517214"/>
              <a:ext cx="3761163" cy="2615184"/>
            </a:xfrm>
            <a:prstGeom prst="rect">
              <a:avLst/>
            </a:prstGeom>
          </p:spPr>
        </p:pic>
        <p:grpSp>
          <p:nvGrpSpPr>
            <p:cNvPr id="931" name="Group 930">
              <a:extLst>
                <a:ext uri="{FF2B5EF4-FFF2-40B4-BE49-F238E27FC236}">
                  <a16:creationId xmlns:a16="http://schemas.microsoft.com/office/drawing/2014/main" id="{36617FD1-B1CE-CD96-D264-18DD29BC9E0F}"/>
                </a:ext>
              </a:extLst>
            </p:cNvPr>
            <p:cNvGrpSpPr/>
            <p:nvPr/>
          </p:nvGrpSpPr>
          <p:grpSpPr>
            <a:xfrm>
              <a:off x="210606" y="5093187"/>
              <a:ext cx="3719862" cy="216366"/>
              <a:chOff x="216661" y="1325776"/>
              <a:chExt cx="3719862" cy="216366"/>
            </a:xfrm>
          </p:grpSpPr>
          <p:sp>
            <p:nvSpPr>
              <p:cNvPr id="932" name="TextBox 931">
                <a:extLst>
                  <a:ext uri="{FF2B5EF4-FFF2-40B4-BE49-F238E27FC236}">
                    <a16:creationId xmlns:a16="http://schemas.microsoft.com/office/drawing/2014/main" id="{77CA5289-B3BD-99F9-33E1-933DF9FA7E50}"/>
                  </a:ext>
                </a:extLst>
              </p:cNvPr>
              <p:cNvSpPr txBox="1"/>
              <p:nvPr/>
            </p:nvSpPr>
            <p:spPr>
              <a:xfrm>
                <a:off x="499811" y="1325776"/>
                <a:ext cx="360957" cy="216366"/>
              </a:xfrm>
              <a:prstGeom prst="rect">
                <a:avLst/>
              </a:prstGeom>
              <a:noFill/>
            </p:spPr>
            <p:txBody>
              <a:bodyPr wrap="none" rtlCol="0">
                <a:spAutoFit/>
              </a:bodyPr>
              <a:lstStyle/>
              <a:p>
                <a:r>
                  <a:rPr lang="en-US" sz="700" dirty="0"/>
                  <a:t>p11</a:t>
                </a:r>
              </a:p>
            </p:txBody>
          </p:sp>
          <p:sp>
            <p:nvSpPr>
              <p:cNvPr id="933" name="TextBox 932">
                <a:extLst>
                  <a:ext uri="{FF2B5EF4-FFF2-40B4-BE49-F238E27FC236}">
                    <a16:creationId xmlns:a16="http://schemas.microsoft.com/office/drawing/2014/main" id="{1ED6E95A-B0F3-8314-E6CA-1C0ABE442A30}"/>
                  </a:ext>
                </a:extLst>
              </p:cNvPr>
              <p:cNvSpPr txBox="1"/>
              <p:nvPr/>
            </p:nvSpPr>
            <p:spPr>
              <a:xfrm>
                <a:off x="216661" y="1325776"/>
                <a:ext cx="360957" cy="216366"/>
              </a:xfrm>
              <a:prstGeom prst="rect">
                <a:avLst/>
              </a:prstGeom>
              <a:noFill/>
            </p:spPr>
            <p:txBody>
              <a:bodyPr wrap="none" rtlCol="0">
                <a:spAutoFit/>
              </a:bodyPr>
              <a:lstStyle/>
              <a:p>
                <a:r>
                  <a:rPr lang="en-US" sz="700" dirty="0"/>
                  <a:t>p10</a:t>
                </a:r>
              </a:p>
            </p:txBody>
          </p:sp>
          <p:sp>
            <p:nvSpPr>
              <p:cNvPr id="934" name="TextBox 933">
                <a:extLst>
                  <a:ext uri="{FF2B5EF4-FFF2-40B4-BE49-F238E27FC236}">
                    <a16:creationId xmlns:a16="http://schemas.microsoft.com/office/drawing/2014/main" id="{0D3BE2EE-648E-56BC-05FD-503FD1CD334C}"/>
                  </a:ext>
                </a:extLst>
              </p:cNvPr>
              <p:cNvSpPr txBox="1"/>
              <p:nvPr/>
            </p:nvSpPr>
            <p:spPr>
              <a:xfrm>
                <a:off x="779191" y="1325776"/>
                <a:ext cx="360957" cy="216366"/>
              </a:xfrm>
              <a:prstGeom prst="rect">
                <a:avLst/>
              </a:prstGeom>
              <a:noFill/>
            </p:spPr>
            <p:txBody>
              <a:bodyPr wrap="none" rtlCol="0">
                <a:spAutoFit/>
              </a:bodyPr>
              <a:lstStyle/>
              <a:p>
                <a:r>
                  <a:rPr lang="en-US" sz="700" dirty="0"/>
                  <a:t>p12</a:t>
                </a:r>
              </a:p>
            </p:txBody>
          </p:sp>
          <p:sp>
            <p:nvSpPr>
              <p:cNvPr id="935" name="TextBox 934">
                <a:extLst>
                  <a:ext uri="{FF2B5EF4-FFF2-40B4-BE49-F238E27FC236}">
                    <a16:creationId xmlns:a16="http://schemas.microsoft.com/office/drawing/2014/main" id="{FA4ABAA6-B00E-D3F2-4371-070852225EDC}"/>
                  </a:ext>
                </a:extLst>
              </p:cNvPr>
              <p:cNvSpPr txBox="1"/>
              <p:nvPr/>
            </p:nvSpPr>
            <p:spPr>
              <a:xfrm>
                <a:off x="1081697" y="1325776"/>
                <a:ext cx="360957" cy="216366"/>
              </a:xfrm>
              <a:prstGeom prst="rect">
                <a:avLst/>
              </a:prstGeom>
              <a:noFill/>
            </p:spPr>
            <p:txBody>
              <a:bodyPr wrap="none" rtlCol="0">
                <a:spAutoFit/>
              </a:bodyPr>
              <a:lstStyle/>
              <a:p>
                <a:r>
                  <a:rPr lang="en-US" sz="700" dirty="0"/>
                  <a:t>p16</a:t>
                </a:r>
              </a:p>
            </p:txBody>
          </p:sp>
          <p:sp>
            <p:nvSpPr>
              <p:cNvPr id="936" name="TextBox 935">
                <a:extLst>
                  <a:ext uri="{FF2B5EF4-FFF2-40B4-BE49-F238E27FC236}">
                    <a16:creationId xmlns:a16="http://schemas.microsoft.com/office/drawing/2014/main" id="{6DA37B60-3AFF-AEF2-E4D7-A8977E25248A}"/>
                  </a:ext>
                </a:extLst>
              </p:cNvPr>
              <p:cNvSpPr txBox="1"/>
              <p:nvPr/>
            </p:nvSpPr>
            <p:spPr>
              <a:xfrm>
                <a:off x="1400432" y="1325776"/>
                <a:ext cx="360957" cy="216366"/>
              </a:xfrm>
              <a:prstGeom prst="rect">
                <a:avLst/>
              </a:prstGeom>
              <a:noFill/>
            </p:spPr>
            <p:txBody>
              <a:bodyPr wrap="none" rtlCol="0">
                <a:spAutoFit/>
              </a:bodyPr>
              <a:lstStyle/>
              <a:p>
                <a:r>
                  <a:rPr lang="en-US" sz="700" dirty="0"/>
                  <a:t>p21</a:t>
                </a:r>
              </a:p>
            </p:txBody>
          </p:sp>
          <p:sp>
            <p:nvSpPr>
              <p:cNvPr id="937" name="TextBox 936">
                <a:extLst>
                  <a:ext uri="{FF2B5EF4-FFF2-40B4-BE49-F238E27FC236}">
                    <a16:creationId xmlns:a16="http://schemas.microsoft.com/office/drawing/2014/main" id="{EB05E927-7794-B9D3-DD39-7FB246D0DD06}"/>
                  </a:ext>
                </a:extLst>
              </p:cNvPr>
              <p:cNvSpPr txBox="1"/>
              <p:nvPr/>
            </p:nvSpPr>
            <p:spPr>
              <a:xfrm>
                <a:off x="1646455" y="1325776"/>
                <a:ext cx="360957" cy="216366"/>
              </a:xfrm>
              <a:prstGeom prst="rect">
                <a:avLst/>
              </a:prstGeom>
              <a:noFill/>
            </p:spPr>
            <p:txBody>
              <a:bodyPr wrap="none" rtlCol="0">
                <a:spAutoFit/>
              </a:bodyPr>
              <a:lstStyle/>
              <a:p>
                <a:r>
                  <a:rPr lang="en-US" sz="700" dirty="0"/>
                  <a:t>p25</a:t>
                </a:r>
              </a:p>
            </p:txBody>
          </p:sp>
          <p:sp>
            <p:nvSpPr>
              <p:cNvPr id="938" name="TextBox 937">
                <a:extLst>
                  <a:ext uri="{FF2B5EF4-FFF2-40B4-BE49-F238E27FC236}">
                    <a16:creationId xmlns:a16="http://schemas.microsoft.com/office/drawing/2014/main" id="{45A5E826-5E5A-3E5B-1A3A-B49F279BD9E6}"/>
                  </a:ext>
                </a:extLst>
              </p:cNvPr>
              <p:cNvSpPr txBox="1"/>
              <p:nvPr/>
            </p:nvSpPr>
            <p:spPr>
              <a:xfrm>
                <a:off x="1911789" y="1325776"/>
                <a:ext cx="360957" cy="216366"/>
              </a:xfrm>
              <a:prstGeom prst="rect">
                <a:avLst/>
              </a:prstGeom>
              <a:noFill/>
            </p:spPr>
            <p:txBody>
              <a:bodyPr wrap="none" rtlCol="0">
                <a:spAutoFit/>
              </a:bodyPr>
              <a:lstStyle/>
              <a:p>
                <a:r>
                  <a:rPr lang="en-US" sz="700" dirty="0"/>
                  <a:t>p26</a:t>
                </a:r>
              </a:p>
            </p:txBody>
          </p:sp>
          <p:sp>
            <p:nvSpPr>
              <p:cNvPr id="939" name="TextBox 938">
                <a:extLst>
                  <a:ext uri="{FF2B5EF4-FFF2-40B4-BE49-F238E27FC236}">
                    <a16:creationId xmlns:a16="http://schemas.microsoft.com/office/drawing/2014/main" id="{47953F52-F2D5-3073-CAAA-1E4E5CECDE45}"/>
                  </a:ext>
                </a:extLst>
              </p:cNvPr>
              <p:cNvSpPr txBox="1"/>
              <p:nvPr/>
            </p:nvSpPr>
            <p:spPr>
              <a:xfrm>
                <a:off x="2222950" y="1325776"/>
                <a:ext cx="360957" cy="216366"/>
              </a:xfrm>
              <a:prstGeom prst="rect">
                <a:avLst/>
              </a:prstGeom>
              <a:noFill/>
            </p:spPr>
            <p:txBody>
              <a:bodyPr wrap="none" rtlCol="0">
                <a:spAutoFit/>
              </a:bodyPr>
              <a:lstStyle/>
              <a:p>
                <a:r>
                  <a:rPr lang="en-US" sz="700" dirty="0"/>
                  <a:t>p28</a:t>
                </a:r>
              </a:p>
            </p:txBody>
          </p:sp>
          <p:sp>
            <p:nvSpPr>
              <p:cNvPr id="940" name="TextBox 939">
                <a:extLst>
                  <a:ext uri="{FF2B5EF4-FFF2-40B4-BE49-F238E27FC236}">
                    <a16:creationId xmlns:a16="http://schemas.microsoft.com/office/drawing/2014/main" id="{EC8C1D53-C436-E747-F163-D236E6693287}"/>
                  </a:ext>
                </a:extLst>
              </p:cNvPr>
              <p:cNvSpPr txBox="1"/>
              <p:nvPr/>
            </p:nvSpPr>
            <p:spPr>
              <a:xfrm>
                <a:off x="2487556" y="1325776"/>
                <a:ext cx="360957" cy="216366"/>
              </a:xfrm>
              <a:prstGeom prst="rect">
                <a:avLst/>
              </a:prstGeom>
              <a:noFill/>
            </p:spPr>
            <p:txBody>
              <a:bodyPr wrap="none" rtlCol="0">
                <a:spAutoFit/>
              </a:bodyPr>
              <a:lstStyle/>
              <a:p>
                <a:r>
                  <a:rPr lang="en-US" sz="700" dirty="0"/>
                  <a:t>p29</a:t>
                </a:r>
              </a:p>
            </p:txBody>
          </p:sp>
          <p:sp>
            <p:nvSpPr>
              <p:cNvPr id="941" name="TextBox 940">
                <a:extLst>
                  <a:ext uri="{FF2B5EF4-FFF2-40B4-BE49-F238E27FC236}">
                    <a16:creationId xmlns:a16="http://schemas.microsoft.com/office/drawing/2014/main" id="{05721532-E879-4AF8-DB25-4A8521FE4D0B}"/>
                  </a:ext>
                </a:extLst>
              </p:cNvPr>
              <p:cNvSpPr txBox="1"/>
              <p:nvPr/>
            </p:nvSpPr>
            <p:spPr>
              <a:xfrm>
                <a:off x="3047908" y="1325776"/>
                <a:ext cx="360957" cy="216366"/>
              </a:xfrm>
              <a:prstGeom prst="rect">
                <a:avLst/>
              </a:prstGeom>
              <a:noFill/>
            </p:spPr>
            <p:txBody>
              <a:bodyPr wrap="none" rtlCol="0">
                <a:spAutoFit/>
              </a:bodyPr>
              <a:lstStyle/>
              <a:p>
                <a:r>
                  <a:rPr lang="en-US" sz="700" dirty="0"/>
                  <a:t>p69</a:t>
                </a:r>
              </a:p>
            </p:txBody>
          </p:sp>
          <p:sp>
            <p:nvSpPr>
              <p:cNvPr id="942" name="TextBox 941">
                <a:extLst>
                  <a:ext uri="{FF2B5EF4-FFF2-40B4-BE49-F238E27FC236}">
                    <a16:creationId xmlns:a16="http://schemas.microsoft.com/office/drawing/2014/main" id="{1D7599E6-7A3E-4465-7FE5-99EC2850B7E4}"/>
                  </a:ext>
                </a:extLst>
              </p:cNvPr>
              <p:cNvSpPr txBox="1"/>
              <p:nvPr/>
            </p:nvSpPr>
            <p:spPr>
              <a:xfrm>
                <a:off x="3317582" y="1325776"/>
                <a:ext cx="360957" cy="216366"/>
              </a:xfrm>
              <a:prstGeom prst="rect">
                <a:avLst/>
              </a:prstGeom>
              <a:noFill/>
            </p:spPr>
            <p:txBody>
              <a:bodyPr wrap="none" rtlCol="0">
                <a:spAutoFit/>
              </a:bodyPr>
              <a:lstStyle/>
              <a:p>
                <a:r>
                  <a:rPr lang="en-US" sz="700" dirty="0"/>
                  <a:t>p70</a:t>
                </a:r>
              </a:p>
            </p:txBody>
          </p:sp>
          <p:sp>
            <p:nvSpPr>
              <p:cNvPr id="943" name="TextBox 942">
                <a:extLst>
                  <a:ext uri="{FF2B5EF4-FFF2-40B4-BE49-F238E27FC236}">
                    <a16:creationId xmlns:a16="http://schemas.microsoft.com/office/drawing/2014/main" id="{CAF56721-90F1-ABB0-8872-C8BF9CF1521D}"/>
                  </a:ext>
                </a:extLst>
              </p:cNvPr>
              <p:cNvSpPr txBox="1"/>
              <p:nvPr/>
            </p:nvSpPr>
            <p:spPr>
              <a:xfrm>
                <a:off x="3575566" y="1325776"/>
                <a:ext cx="360957" cy="216366"/>
              </a:xfrm>
              <a:prstGeom prst="rect">
                <a:avLst/>
              </a:prstGeom>
              <a:noFill/>
            </p:spPr>
            <p:txBody>
              <a:bodyPr wrap="none" rtlCol="0">
                <a:spAutoFit/>
              </a:bodyPr>
              <a:lstStyle/>
              <a:p>
                <a:r>
                  <a:rPr lang="en-US" sz="700" dirty="0"/>
                  <a:t>p71</a:t>
                </a:r>
              </a:p>
            </p:txBody>
          </p:sp>
          <p:sp>
            <p:nvSpPr>
              <p:cNvPr id="944" name="TextBox 943">
                <a:extLst>
                  <a:ext uri="{FF2B5EF4-FFF2-40B4-BE49-F238E27FC236}">
                    <a16:creationId xmlns:a16="http://schemas.microsoft.com/office/drawing/2014/main" id="{3CD1138A-047D-72D3-D0B8-FF5057391CAC}"/>
                  </a:ext>
                </a:extLst>
              </p:cNvPr>
              <p:cNvSpPr txBox="1"/>
              <p:nvPr/>
            </p:nvSpPr>
            <p:spPr>
              <a:xfrm>
                <a:off x="2741367" y="1325776"/>
                <a:ext cx="360957" cy="216366"/>
              </a:xfrm>
              <a:prstGeom prst="rect">
                <a:avLst/>
              </a:prstGeom>
              <a:noFill/>
            </p:spPr>
            <p:txBody>
              <a:bodyPr wrap="none" rtlCol="0">
                <a:spAutoFit/>
              </a:bodyPr>
              <a:lstStyle/>
              <a:p>
                <a:r>
                  <a:rPr lang="en-US" sz="700" dirty="0"/>
                  <a:t>p32</a:t>
                </a:r>
              </a:p>
            </p:txBody>
          </p:sp>
        </p:grpSp>
        <p:sp>
          <p:nvSpPr>
            <p:cNvPr id="945" name="TextBox 944">
              <a:extLst>
                <a:ext uri="{FF2B5EF4-FFF2-40B4-BE49-F238E27FC236}">
                  <a16:creationId xmlns:a16="http://schemas.microsoft.com/office/drawing/2014/main" id="{91DFC49F-85DF-51CB-008B-0320E59B61F4}"/>
                </a:ext>
              </a:extLst>
            </p:cNvPr>
            <p:cNvSpPr txBox="1"/>
            <p:nvPr/>
          </p:nvSpPr>
          <p:spPr>
            <a:xfrm>
              <a:off x="3809793" y="2593367"/>
              <a:ext cx="692818" cy="2591479"/>
            </a:xfrm>
            <a:prstGeom prst="rect">
              <a:avLst/>
            </a:prstGeom>
            <a:noFill/>
          </p:spPr>
          <p:txBody>
            <a:bodyPr wrap="none" rtlCol="0">
              <a:spAutoFit/>
            </a:bodyPr>
            <a:lstStyle/>
            <a:p>
              <a:pPr>
                <a:lnSpc>
                  <a:spcPct val="80000"/>
                </a:lnSpc>
              </a:pPr>
              <a:r>
                <a:rPr lang="en-US" sz="700" i="1" dirty="0"/>
                <a:t>ADAMTS10</a:t>
              </a:r>
            </a:p>
            <a:p>
              <a:pPr>
                <a:lnSpc>
                  <a:spcPct val="80000"/>
                </a:lnSpc>
              </a:pPr>
              <a:r>
                <a:rPr lang="en-US" sz="700" i="1" dirty="0"/>
                <a:t>ADAMTS17</a:t>
              </a:r>
            </a:p>
            <a:p>
              <a:pPr>
                <a:lnSpc>
                  <a:spcPct val="80000"/>
                </a:lnSpc>
              </a:pPr>
              <a:r>
                <a:rPr lang="en-US" sz="700" i="1" dirty="0"/>
                <a:t>ADAMTSL4</a:t>
              </a:r>
            </a:p>
            <a:p>
              <a:pPr>
                <a:lnSpc>
                  <a:spcPct val="80000"/>
                </a:lnSpc>
              </a:pPr>
              <a:r>
                <a:rPr lang="en-US" sz="700" i="1" dirty="0"/>
                <a:t>CCL20</a:t>
              </a:r>
            </a:p>
            <a:p>
              <a:pPr>
                <a:lnSpc>
                  <a:spcPct val="80000"/>
                </a:lnSpc>
              </a:pPr>
              <a:r>
                <a:rPr lang="en-US" sz="700" i="1" dirty="0"/>
                <a:t>CCL3</a:t>
              </a:r>
            </a:p>
            <a:p>
              <a:pPr>
                <a:lnSpc>
                  <a:spcPct val="80000"/>
                </a:lnSpc>
              </a:pPr>
              <a:r>
                <a:rPr lang="en-US" sz="700" i="1" dirty="0"/>
                <a:t>CCL4</a:t>
              </a:r>
            </a:p>
            <a:p>
              <a:pPr>
                <a:lnSpc>
                  <a:spcPct val="80000"/>
                </a:lnSpc>
              </a:pPr>
              <a:r>
                <a:rPr lang="en-US" sz="700" i="1" dirty="0"/>
                <a:t>CCL4L2</a:t>
              </a:r>
            </a:p>
            <a:p>
              <a:pPr>
                <a:lnSpc>
                  <a:spcPct val="80000"/>
                </a:lnSpc>
              </a:pPr>
              <a:r>
                <a:rPr lang="en-US" sz="700" i="1" dirty="0"/>
                <a:t>CCL5</a:t>
              </a:r>
            </a:p>
            <a:p>
              <a:pPr>
                <a:lnSpc>
                  <a:spcPct val="80000"/>
                </a:lnSpc>
              </a:pPr>
              <a:r>
                <a:rPr lang="en-US" sz="700" i="1" dirty="0"/>
                <a:t>CXCL16</a:t>
              </a:r>
            </a:p>
            <a:p>
              <a:pPr>
                <a:lnSpc>
                  <a:spcPct val="80000"/>
                </a:lnSpc>
              </a:pPr>
              <a:r>
                <a:rPr lang="en-US" sz="700" i="1" dirty="0"/>
                <a:t>IFNG</a:t>
              </a:r>
            </a:p>
            <a:p>
              <a:pPr>
                <a:lnSpc>
                  <a:spcPct val="80000"/>
                </a:lnSpc>
              </a:pPr>
              <a:r>
                <a:rPr lang="en-US" sz="700" i="1" dirty="0"/>
                <a:t>IFNL1</a:t>
              </a:r>
            </a:p>
            <a:p>
              <a:pPr>
                <a:lnSpc>
                  <a:spcPct val="80000"/>
                </a:lnSpc>
              </a:pPr>
              <a:r>
                <a:rPr lang="en-US" sz="700" i="1" dirty="0"/>
                <a:t>IL12A</a:t>
              </a:r>
            </a:p>
            <a:p>
              <a:pPr>
                <a:lnSpc>
                  <a:spcPct val="80000"/>
                </a:lnSpc>
              </a:pPr>
              <a:r>
                <a:rPr lang="en-US" sz="700" i="1" dirty="0"/>
                <a:t>IL15</a:t>
              </a:r>
            </a:p>
            <a:p>
              <a:pPr>
                <a:lnSpc>
                  <a:spcPct val="80000"/>
                </a:lnSpc>
              </a:pPr>
              <a:r>
                <a:rPr lang="en-US" sz="700" i="1" dirty="0"/>
                <a:t>IL18BP</a:t>
              </a:r>
            </a:p>
            <a:p>
              <a:pPr>
                <a:lnSpc>
                  <a:spcPct val="80000"/>
                </a:lnSpc>
              </a:pPr>
              <a:r>
                <a:rPr lang="en-US" sz="700" i="1" dirty="0"/>
                <a:t>MMP19</a:t>
              </a:r>
            </a:p>
            <a:p>
              <a:pPr>
                <a:lnSpc>
                  <a:spcPct val="80000"/>
                </a:lnSpc>
              </a:pPr>
              <a:r>
                <a:rPr lang="en-US" sz="700" i="1" dirty="0"/>
                <a:t>MMP23B</a:t>
              </a:r>
            </a:p>
            <a:p>
              <a:pPr>
                <a:lnSpc>
                  <a:spcPct val="80000"/>
                </a:lnSpc>
              </a:pPr>
              <a:r>
                <a:rPr lang="en-US" sz="700" i="1" dirty="0"/>
                <a:t>MMP24OS</a:t>
              </a:r>
            </a:p>
            <a:p>
              <a:pPr>
                <a:lnSpc>
                  <a:spcPct val="80000"/>
                </a:lnSpc>
              </a:pPr>
              <a:r>
                <a:rPr lang="en-US" sz="700" i="1" dirty="0"/>
                <a:t>MMP25</a:t>
              </a:r>
            </a:p>
            <a:p>
              <a:pPr>
                <a:lnSpc>
                  <a:spcPct val="80000"/>
                </a:lnSpc>
              </a:pPr>
              <a:r>
                <a:rPr lang="en-US" sz="700" i="1" dirty="0"/>
                <a:t>MMP25-AS1</a:t>
              </a:r>
            </a:p>
            <a:p>
              <a:pPr>
                <a:lnSpc>
                  <a:spcPct val="80000"/>
                </a:lnSpc>
              </a:pPr>
              <a:r>
                <a:rPr lang="en-US" sz="700" i="1" dirty="0"/>
                <a:t>NOTCH1</a:t>
              </a:r>
            </a:p>
            <a:p>
              <a:pPr>
                <a:lnSpc>
                  <a:spcPct val="80000"/>
                </a:lnSpc>
              </a:pPr>
              <a:r>
                <a:rPr lang="en-US" sz="700" i="1" dirty="0"/>
                <a:t>PDGFD</a:t>
              </a:r>
            </a:p>
            <a:p>
              <a:pPr>
                <a:lnSpc>
                  <a:spcPct val="80000"/>
                </a:lnSpc>
              </a:pPr>
              <a:r>
                <a:rPr lang="en-US" sz="700" i="1" dirty="0"/>
                <a:t>TGFA</a:t>
              </a:r>
            </a:p>
            <a:p>
              <a:pPr>
                <a:lnSpc>
                  <a:spcPct val="80000"/>
                </a:lnSpc>
              </a:pPr>
              <a:r>
                <a:rPr lang="en-US" sz="700" i="1" dirty="0"/>
                <a:t>TGFB1</a:t>
              </a:r>
            </a:p>
            <a:p>
              <a:pPr>
                <a:lnSpc>
                  <a:spcPct val="80000"/>
                </a:lnSpc>
              </a:pPr>
              <a:r>
                <a:rPr lang="en-US" sz="700" i="1" dirty="0"/>
                <a:t>TGFB3</a:t>
              </a:r>
            </a:p>
            <a:p>
              <a:pPr>
                <a:lnSpc>
                  <a:spcPct val="80000"/>
                </a:lnSpc>
              </a:pPr>
              <a:r>
                <a:rPr lang="en-US" sz="700" i="1" dirty="0"/>
                <a:t>TNFSF14</a:t>
              </a:r>
            </a:p>
            <a:p>
              <a:pPr>
                <a:lnSpc>
                  <a:spcPct val="80000"/>
                </a:lnSpc>
              </a:pPr>
              <a:r>
                <a:rPr lang="en-US" sz="700" i="1" dirty="0"/>
                <a:t>TNFSF8</a:t>
              </a:r>
            </a:p>
            <a:p>
              <a:pPr>
                <a:lnSpc>
                  <a:spcPct val="80000"/>
                </a:lnSpc>
              </a:pPr>
              <a:r>
                <a:rPr lang="en-US" sz="700" i="1" dirty="0"/>
                <a:t>TNFSF9</a:t>
              </a:r>
            </a:p>
            <a:p>
              <a:pPr>
                <a:lnSpc>
                  <a:spcPct val="80000"/>
                </a:lnSpc>
              </a:pPr>
              <a:r>
                <a:rPr lang="en-US" sz="700" i="1" dirty="0"/>
                <a:t>XCL1</a:t>
              </a:r>
            </a:p>
            <a:p>
              <a:pPr>
                <a:lnSpc>
                  <a:spcPct val="80000"/>
                </a:lnSpc>
              </a:pPr>
              <a:r>
                <a:rPr lang="en-US" sz="700" i="1" dirty="0"/>
                <a:t>XCL2</a:t>
              </a:r>
            </a:p>
          </p:txBody>
        </p:sp>
      </p:grpSp>
      <p:grpSp>
        <p:nvGrpSpPr>
          <p:cNvPr id="959" name="Group 958">
            <a:extLst>
              <a:ext uri="{FF2B5EF4-FFF2-40B4-BE49-F238E27FC236}">
                <a16:creationId xmlns:a16="http://schemas.microsoft.com/office/drawing/2014/main" id="{84FE8499-A111-A181-9E6A-CF89610A3E43}"/>
              </a:ext>
            </a:extLst>
          </p:cNvPr>
          <p:cNvGrpSpPr>
            <a:grpSpLocks noChangeAspect="1"/>
          </p:cNvGrpSpPr>
          <p:nvPr/>
        </p:nvGrpSpPr>
        <p:grpSpPr>
          <a:xfrm>
            <a:off x="2617071" y="5096164"/>
            <a:ext cx="1203002" cy="404670"/>
            <a:chOff x="4067239" y="4692146"/>
            <a:chExt cx="1468727" cy="494053"/>
          </a:xfrm>
        </p:grpSpPr>
        <p:pic>
          <p:nvPicPr>
            <p:cNvPr id="948" name="Picture 947" descr="A close-up of a chart&#10;&#10;AI-generated content may be incorrect.">
              <a:extLst>
                <a:ext uri="{FF2B5EF4-FFF2-40B4-BE49-F238E27FC236}">
                  <a16:creationId xmlns:a16="http://schemas.microsoft.com/office/drawing/2014/main" id="{D8F25841-41B2-C923-9BA2-8C9602945F5B}"/>
                </a:ext>
              </a:extLst>
            </p:cNvPr>
            <p:cNvPicPr>
              <a:picLocks/>
            </p:cNvPicPr>
            <p:nvPr/>
          </p:nvPicPr>
          <p:blipFill>
            <a:blip r:embed="rId11"/>
            <a:srcRect l="80713" t="-1111" r="16502" b="58889"/>
            <a:stretch>
              <a:fillRect/>
            </a:stretch>
          </p:blipFill>
          <p:spPr>
            <a:xfrm rot="5400000">
              <a:off x="4700063" y="4288663"/>
              <a:ext cx="145795" cy="1355546"/>
            </a:xfrm>
            <a:prstGeom prst="rect">
              <a:avLst/>
            </a:prstGeom>
          </p:spPr>
        </p:pic>
        <p:sp>
          <p:nvSpPr>
            <p:cNvPr id="952" name="Google Shape;452;p3">
              <a:extLst>
                <a:ext uri="{FF2B5EF4-FFF2-40B4-BE49-F238E27FC236}">
                  <a16:creationId xmlns:a16="http://schemas.microsoft.com/office/drawing/2014/main" id="{60DDE2CA-79D4-EDD6-B453-F599739F2A48}"/>
                </a:ext>
              </a:extLst>
            </p:cNvPr>
            <p:cNvSpPr txBox="1"/>
            <p:nvPr/>
          </p:nvSpPr>
          <p:spPr>
            <a:xfrm>
              <a:off x="4229458" y="4692146"/>
              <a:ext cx="1156677" cy="200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Gene expression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53" name="TextBox 952">
              <a:extLst>
                <a:ext uri="{FF2B5EF4-FFF2-40B4-BE49-F238E27FC236}">
                  <a16:creationId xmlns:a16="http://schemas.microsoft.com/office/drawing/2014/main" id="{9DCC2E54-9E70-9CA7-8A80-4686154077A9}"/>
                </a:ext>
              </a:extLst>
            </p:cNvPr>
            <p:cNvSpPr txBox="1"/>
            <p:nvPr/>
          </p:nvSpPr>
          <p:spPr>
            <a:xfrm>
              <a:off x="5022318" y="4986144"/>
              <a:ext cx="284052" cy="200055"/>
            </a:xfrm>
            <a:prstGeom prst="rect">
              <a:avLst/>
            </a:prstGeom>
            <a:noFill/>
          </p:spPr>
          <p:txBody>
            <a:bodyPr wrap="none" rtlCol="0">
              <a:spAutoFit/>
            </a:bodyPr>
            <a:lstStyle/>
            <a:p>
              <a:r>
                <a:rPr lang="en-US" sz="700" dirty="0"/>
                <a:t>20</a:t>
              </a:r>
            </a:p>
          </p:txBody>
        </p:sp>
        <p:sp>
          <p:nvSpPr>
            <p:cNvPr id="954" name="TextBox 953">
              <a:extLst>
                <a:ext uri="{FF2B5EF4-FFF2-40B4-BE49-F238E27FC236}">
                  <a16:creationId xmlns:a16="http://schemas.microsoft.com/office/drawing/2014/main" id="{C5E67E66-C7ED-FAED-DAFA-2A8156E9D2AD}"/>
                </a:ext>
              </a:extLst>
            </p:cNvPr>
            <p:cNvSpPr txBox="1"/>
            <p:nvPr/>
          </p:nvSpPr>
          <p:spPr>
            <a:xfrm>
              <a:off x="4764772" y="4986144"/>
              <a:ext cx="284052" cy="200055"/>
            </a:xfrm>
            <a:prstGeom prst="rect">
              <a:avLst/>
            </a:prstGeom>
            <a:noFill/>
          </p:spPr>
          <p:txBody>
            <a:bodyPr wrap="none" rtlCol="0">
              <a:spAutoFit/>
            </a:bodyPr>
            <a:lstStyle/>
            <a:p>
              <a:r>
                <a:rPr lang="en-US" sz="700" dirty="0"/>
                <a:t>15</a:t>
              </a:r>
            </a:p>
          </p:txBody>
        </p:sp>
        <p:sp>
          <p:nvSpPr>
            <p:cNvPr id="955" name="TextBox 954">
              <a:extLst>
                <a:ext uri="{FF2B5EF4-FFF2-40B4-BE49-F238E27FC236}">
                  <a16:creationId xmlns:a16="http://schemas.microsoft.com/office/drawing/2014/main" id="{53CE7111-A6B2-A47C-3916-1A0BBCFF6397}"/>
                </a:ext>
              </a:extLst>
            </p:cNvPr>
            <p:cNvSpPr txBox="1"/>
            <p:nvPr/>
          </p:nvSpPr>
          <p:spPr>
            <a:xfrm>
              <a:off x="4523198" y="4986144"/>
              <a:ext cx="284052" cy="200055"/>
            </a:xfrm>
            <a:prstGeom prst="rect">
              <a:avLst/>
            </a:prstGeom>
            <a:noFill/>
          </p:spPr>
          <p:txBody>
            <a:bodyPr wrap="none" rtlCol="0">
              <a:spAutoFit/>
            </a:bodyPr>
            <a:lstStyle/>
            <a:p>
              <a:r>
                <a:rPr lang="en-US" sz="700" dirty="0"/>
                <a:t>10</a:t>
              </a:r>
            </a:p>
          </p:txBody>
        </p:sp>
        <p:sp>
          <p:nvSpPr>
            <p:cNvPr id="956" name="TextBox 955">
              <a:extLst>
                <a:ext uri="{FF2B5EF4-FFF2-40B4-BE49-F238E27FC236}">
                  <a16:creationId xmlns:a16="http://schemas.microsoft.com/office/drawing/2014/main" id="{650ECB33-6B0A-3D54-ED71-3AB316759407}"/>
                </a:ext>
              </a:extLst>
            </p:cNvPr>
            <p:cNvSpPr txBox="1"/>
            <p:nvPr/>
          </p:nvSpPr>
          <p:spPr>
            <a:xfrm>
              <a:off x="4303365" y="4986144"/>
              <a:ext cx="234360" cy="200055"/>
            </a:xfrm>
            <a:prstGeom prst="rect">
              <a:avLst/>
            </a:prstGeom>
            <a:noFill/>
          </p:spPr>
          <p:txBody>
            <a:bodyPr wrap="none" rtlCol="0">
              <a:spAutoFit/>
            </a:bodyPr>
            <a:lstStyle/>
            <a:p>
              <a:r>
                <a:rPr lang="en-US" sz="700" dirty="0"/>
                <a:t>5</a:t>
              </a:r>
            </a:p>
          </p:txBody>
        </p:sp>
        <p:sp>
          <p:nvSpPr>
            <p:cNvPr id="957" name="TextBox 956">
              <a:extLst>
                <a:ext uri="{FF2B5EF4-FFF2-40B4-BE49-F238E27FC236}">
                  <a16:creationId xmlns:a16="http://schemas.microsoft.com/office/drawing/2014/main" id="{AFA8F000-01FB-D1F2-A392-E840555FE863}"/>
                </a:ext>
              </a:extLst>
            </p:cNvPr>
            <p:cNvSpPr txBox="1"/>
            <p:nvPr/>
          </p:nvSpPr>
          <p:spPr>
            <a:xfrm>
              <a:off x="4067239" y="4986144"/>
              <a:ext cx="170793" cy="145793"/>
            </a:xfrm>
            <a:prstGeom prst="rect">
              <a:avLst/>
            </a:prstGeom>
            <a:noFill/>
          </p:spPr>
          <p:txBody>
            <a:bodyPr wrap="none" rtlCol="0">
              <a:spAutoFit/>
            </a:bodyPr>
            <a:lstStyle/>
            <a:p>
              <a:r>
                <a:rPr lang="en-US" sz="700" dirty="0"/>
                <a:t>0</a:t>
              </a:r>
            </a:p>
          </p:txBody>
        </p:sp>
        <p:sp>
          <p:nvSpPr>
            <p:cNvPr id="958" name="TextBox 957">
              <a:extLst>
                <a:ext uri="{FF2B5EF4-FFF2-40B4-BE49-F238E27FC236}">
                  <a16:creationId xmlns:a16="http://schemas.microsoft.com/office/drawing/2014/main" id="{4D5122DE-12A8-CA76-10F3-A6023C030F1B}"/>
                </a:ext>
              </a:extLst>
            </p:cNvPr>
            <p:cNvSpPr txBox="1"/>
            <p:nvPr/>
          </p:nvSpPr>
          <p:spPr>
            <a:xfrm>
              <a:off x="5251914" y="4986144"/>
              <a:ext cx="284052" cy="200055"/>
            </a:xfrm>
            <a:prstGeom prst="rect">
              <a:avLst/>
            </a:prstGeom>
            <a:noFill/>
          </p:spPr>
          <p:txBody>
            <a:bodyPr wrap="none" rtlCol="0">
              <a:spAutoFit/>
            </a:bodyPr>
            <a:lstStyle/>
            <a:p>
              <a:r>
                <a:rPr lang="en-US" sz="700" dirty="0"/>
                <a:t>25</a:t>
              </a:r>
            </a:p>
          </p:txBody>
        </p:sp>
      </p:grpSp>
      <p:grpSp>
        <p:nvGrpSpPr>
          <p:cNvPr id="965" name="Group 964">
            <a:extLst>
              <a:ext uri="{FF2B5EF4-FFF2-40B4-BE49-F238E27FC236}">
                <a16:creationId xmlns:a16="http://schemas.microsoft.com/office/drawing/2014/main" id="{580487EC-9C05-D8B2-9338-82E21EF969D8}"/>
              </a:ext>
            </a:extLst>
          </p:cNvPr>
          <p:cNvGrpSpPr/>
          <p:nvPr/>
        </p:nvGrpSpPr>
        <p:grpSpPr>
          <a:xfrm>
            <a:off x="5122407" y="649632"/>
            <a:ext cx="1982825" cy="3716684"/>
            <a:chOff x="4925435" y="613346"/>
            <a:chExt cx="1982825" cy="3716684"/>
          </a:xfrm>
        </p:grpSpPr>
        <p:pic>
          <p:nvPicPr>
            <p:cNvPr id="627" name="Picture 626" descr="A chart of a number of data&#10;&#10;AI-generated content may be incorrect.">
              <a:extLst>
                <a:ext uri="{FF2B5EF4-FFF2-40B4-BE49-F238E27FC236}">
                  <a16:creationId xmlns:a16="http://schemas.microsoft.com/office/drawing/2014/main" id="{9CE14884-A8A3-D522-E497-005CBC0E90EC}"/>
                </a:ext>
              </a:extLst>
            </p:cNvPr>
            <p:cNvPicPr>
              <a:picLocks noChangeAspect="1"/>
            </p:cNvPicPr>
            <p:nvPr/>
          </p:nvPicPr>
          <p:blipFill>
            <a:blip r:embed="rId12"/>
            <a:srcRect l="3479" t="13609" r="53097" b="20779"/>
            <a:stretch>
              <a:fillRect/>
            </a:stretch>
          </p:blipFill>
          <p:spPr>
            <a:xfrm>
              <a:off x="4925435" y="638512"/>
              <a:ext cx="1379922" cy="3144936"/>
            </a:xfrm>
            <a:prstGeom prst="rect">
              <a:avLst/>
            </a:prstGeom>
          </p:spPr>
        </p:pic>
        <p:sp>
          <p:nvSpPr>
            <p:cNvPr id="961" name="TextBox 960">
              <a:extLst>
                <a:ext uri="{FF2B5EF4-FFF2-40B4-BE49-F238E27FC236}">
                  <a16:creationId xmlns:a16="http://schemas.microsoft.com/office/drawing/2014/main" id="{5F53B2D6-4009-C45F-ADE5-2E4BA40F7B7A}"/>
                </a:ext>
              </a:extLst>
            </p:cNvPr>
            <p:cNvSpPr txBox="1"/>
            <p:nvPr/>
          </p:nvSpPr>
          <p:spPr>
            <a:xfrm>
              <a:off x="6215442" y="613346"/>
              <a:ext cx="692818" cy="3216265"/>
            </a:xfrm>
            <a:prstGeom prst="rect">
              <a:avLst/>
            </a:prstGeom>
            <a:noFill/>
          </p:spPr>
          <p:txBody>
            <a:bodyPr wrap="none" rtlCol="0">
              <a:spAutoFit/>
            </a:bodyPr>
            <a:lstStyle/>
            <a:p>
              <a:r>
                <a:rPr lang="en-US" sz="700" i="1" dirty="0"/>
                <a:t>TGFA</a:t>
              </a:r>
            </a:p>
            <a:p>
              <a:r>
                <a:rPr lang="en-US" sz="700" i="1" dirty="0"/>
                <a:t>XCL1</a:t>
              </a:r>
            </a:p>
            <a:p>
              <a:r>
                <a:rPr lang="en-US" sz="700" i="1" dirty="0"/>
                <a:t>XCL2</a:t>
              </a:r>
            </a:p>
            <a:p>
              <a:r>
                <a:rPr lang="en-US" sz="700" i="1" dirty="0"/>
                <a:t>CCL3</a:t>
              </a:r>
            </a:p>
            <a:p>
              <a:r>
                <a:rPr lang="en-US" sz="700" i="1" dirty="0"/>
                <a:t>CCL4L2</a:t>
              </a:r>
            </a:p>
            <a:p>
              <a:r>
                <a:rPr lang="en-US" sz="700" i="1" dirty="0"/>
                <a:t>MMP23B</a:t>
              </a:r>
            </a:p>
            <a:p>
              <a:r>
                <a:rPr lang="en-US" sz="700" i="1" dirty="0"/>
                <a:t>MMP25-AS1</a:t>
              </a:r>
            </a:p>
            <a:p>
              <a:r>
                <a:rPr lang="en-US" sz="700" i="1" dirty="0"/>
                <a:t>MMP24OS</a:t>
              </a:r>
            </a:p>
            <a:p>
              <a:r>
                <a:rPr lang="en-US" sz="700" i="1" dirty="0"/>
                <a:t>TGFB1</a:t>
              </a:r>
            </a:p>
            <a:p>
              <a:r>
                <a:rPr lang="en-US" sz="700" i="1" dirty="0"/>
                <a:t>CCL4</a:t>
              </a:r>
            </a:p>
            <a:p>
              <a:r>
                <a:rPr lang="en-US" sz="700" i="1" dirty="0"/>
                <a:t>IL12A</a:t>
              </a:r>
            </a:p>
            <a:p>
              <a:r>
                <a:rPr lang="en-US" sz="700" i="1" dirty="0"/>
                <a:t>CCL5</a:t>
              </a:r>
            </a:p>
            <a:p>
              <a:r>
                <a:rPr lang="en-US" sz="700" i="1" dirty="0"/>
                <a:t>IFNG</a:t>
              </a:r>
            </a:p>
            <a:p>
              <a:r>
                <a:rPr lang="en-US" sz="700" i="1" dirty="0"/>
                <a:t>TNFSF14</a:t>
              </a:r>
            </a:p>
            <a:p>
              <a:r>
                <a:rPr lang="en-US" sz="700" i="1" dirty="0"/>
                <a:t>IL15</a:t>
              </a:r>
            </a:p>
            <a:p>
              <a:r>
                <a:rPr lang="en-US" sz="700" i="1" dirty="0"/>
                <a:t>PDGFD</a:t>
              </a:r>
            </a:p>
            <a:p>
              <a:r>
                <a:rPr lang="en-US" sz="700" i="1" dirty="0"/>
                <a:t>MMP25</a:t>
              </a:r>
            </a:p>
            <a:p>
              <a:r>
                <a:rPr lang="en-US" sz="700" i="1" dirty="0"/>
                <a:t>IFNL1</a:t>
              </a:r>
            </a:p>
            <a:p>
              <a:r>
                <a:rPr lang="en-US" sz="700" i="1" dirty="0"/>
                <a:t>MMP19</a:t>
              </a:r>
            </a:p>
            <a:p>
              <a:r>
                <a:rPr lang="en-US" sz="700" i="1" dirty="0"/>
                <a:t>ADAMTSL4</a:t>
              </a:r>
            </a:p>
            <a:p>
              <a:r>
                <a:rPr lang="en-US" sz="700" i="1" dirty="0"/>
                <a:t>CXCL16</a:t>
              </a:r>
            </a:p>
            <a:p>
              <a:r>
                <a:rPr lang="en-US" sz="700" i="1" dirty="0"/>
                <a:t>CCL20</a:t>
              </a:r>
            </a:p>
            <a:p>
              <a:r>
                <a:rPr lang="en-US" sz="700" i="1" dirty="0"/>
                <a:t>IL18BP</a:t>
              </a:r>
            </a:p>
            <a:p>
              <a:r>
                <a:rPr lang="en-US" sz="700" i="1" dirty="0"/>
                <a:t>TNFSF9</a:t>
              </a:r>
            </a:p>
            <a:p>
              <a:r>
                <a:rPr lang="en-US" sz="700" i="1" dirty="0"/>
                <a:t>ADAMTS17</a:t>
              </a:r>
            </a:p>
            <a:p>
              <a:r>
                <a:rPr lang="en-US" sz="700" i="1" dirty="0"/>
                <a:t>TNFSF8</a:t>
              </a:r>
            </a:p>
            <a:p>
              <a:r>
                <a:rPr lang="en-US" sz="700" i="1" dirty="0"/>
                <a:t>TGFB3</a:t>
              </a:r>
            </a:p>
            <a:p>
              <a:r>
                <a:rPr lang="en-US" sz="700" i="1" dirty="0"/>
                <a:t>ADAMTS10</a:t>
              </a:r>
            </a:p>
            <a:p>
              <a:r>
                <a:rPr lang="en-US" sz="700" i="1" dirty="0"/>
                <a:t>NOTCH1</a:t>
              </a:r>
            </a:p>
          </p:txBody>
        </p:sp>
        <p:sp>
          <p:nvSpPr>
            <p:cNvPr id="964" name="TextBox 963">
              <a:extLst>
                <a:ext uri="{FF2B5EF4-FFF2-40B4-BE49-F238E27FC236}">
                  <a16:creationId xmlns:a16="http://schemas.microsoft.com/office/drawing/2014/main" id="{9E568CFF-8C91-B1F8-CD9C-E2D6BD7F05C0}"/>
                </a:ext>
              </a:extLst>
            </p:cNvPr>
            <p:cNvSpPr txBox="1"/>
            <p:nvPr/>
          </p:nvSpPr>
          <p:spPr>
            <a:xfrm rot="5400000">
              <a:off x="5605704" y="3595694"/>
              <a:ext cx="622286" cy="846386"/>
            </a:xfrm>
            <a:prstGeom prst="rect">
              <a:avLst/>
            </a:prstGeom>
            <a:noFill/>
          </p:spPr>
          <p:txBody>
            <a:bodyPr wrap="none" rtlCol="0">
              <a:spAutoFit/>
            </a:bodyPr>
            <a:lstStyle/>
            <a:p>
              <a:r>
                <a:rPr lang="en-US" sz="700" dirty="0"/>
                <a:t>CD8 Naive</a:t>
              </a:r>
            </a:p>
            <a:p>
              <a:r>
                <a:rPr lang="en-US" sz="700" dirty="0"/>
                <a:t>CD4 TCM</a:t>
              </a:r>
            </a:p>
            <a:p>
              <a:r>
                <a:rPr lang="en-US" sz="700" dirty="0"/>
                <a:t>Monocytes</a:t>
              </a:r>
            </a:p>
            <a:p>
              <a:r>
                <a:rPr lang="en-US" sz="700" dirty="0"/>
                <a:t>B cell</a:t>
              </a:r>
            </a:p>
            <a:p>
              <a:r>
                <a:rPr lang="en-US" sz="700" dirty="0"/>
                <a:t>CD4 Naïve</a:t>
              </a:r>
            </a:p>
            <a:p>
              <a:r>
                <a:rPr lang="en-US" sz="700" dirty="0"/>
                <a:t>NK cell</a:t>
              </a:r>
            </a:p>
            <a:p>
              <a:r>
                <a:rPr lang="en-US" sz="700" dirty="0"/>
                <a:t>CD8 TEM</a:t>
              </a:r>
            </a:p>
          </p:txBody>
        </p:sp>
      </p:grpSp>
      <p:grpSp>
        <p:nvGrpSpPr>
          <p:cNvPr id="976" name="Group 975">
            <a:extLst>
              <a:ext uri="{FF2B5EF4-FFF2-40B4-BE49-F238E27FC236}">
                <a16:creationId xmlns:a16="http://schemas.microsoft.com/office/drawing/2014/main" id="{0F39614E-C592-5EFA-90A6-873F60B552BC}"/>
              </a:ext>
            </a:extLst>
          </p:cNvPr>
          <p:cNvGrpSpPr/>
          <p:nvPr/>
        </p:nvGrpSpPr>
        <p:grpSpPr>
          <a:xfrm>
            <a:off x="5560273" y="4413559"/>
            <a:ext cx="1183337" cy="473899"/>
            <a:chOff x="5623773" y="4680259"/>
            <a:chExt cx="1183337" cy="473899"/>
          </a:xfrm>
        </p:grpSpPr>
        <p:sp>
          <p:nvSpPr>
            <p:cNvPr id="657" name="TextBox 656">
              <a:extLst>
                <a:ext uri="{FF2B5EF4-FFF2-40B4-BE49-F238E27FC236}">
                  <a16:creationId xmlns:a16="http://schemas.microsoft.com/office/drawing/2014/main" id="{2A455970-1C13-F83F-DF1F-36FB5327C26E}"/>
                </a:ext>
              </a:extLst>
            </p:cNvPr>
            <p:cNvSpPr txBox="1"/>
            <p:nvPr/>
          </p:nvSpPr>
          <p:spPr>
            <a:xfrm>
              <a:off x="5623773" y="4680259"/>
              <a:ext cx="1183337" cy="200055"/>
            </a:xfrm>
            <a:prstGeom prst="rect">
              <a:avLst/>
            </a:prstGeom>
            <a:noFill/>
          </p:spPr>
          <p:txBody>
            <a:bodyPr wrap="none" rtlCol="0">
              <a:spAutoFit/>
            </a:bodyPr>
            <a:lstStyle/>
            <a:p>
              <a:r>
                <a:rPr lang="en-US" sz="700" dirty="0"/>
                <a:t>Gene expression z-score</a:t>
              </a:r>
            </a:p>
          </p:txBody>
        </p:sp>
        <p:grpSp>
          <p:nvGrpSpPr>
            <p:cNvPr id="975" name="Group 974">
              <a:extLst>
                <a:ext uri="{FF2B5EF4-FFF2-40B4-BE49-F238E27FC236}">
                  <a16:creationId xmlns:a16="http://schemas.microsoft.com/office/drawing/2014/main" id="{7063D476-C4DB-49B1-D21F-180359231014}"/>
                </a:ext>
              </a:extLst>
            </p:cNvPr>
            <p:cNvGrpSpPr>
              <a:grpSpLocks noChangeAspect="1"/>
            </p:cNvGrpSpPr>
            <p:nvPr/>
          </p:nvGrpSpPr>
          <p:grpSpPr>
            <a:xfrm>
              <a:off x="5642637" y="4884055"/>
              <a:ext cx="1097280" cy="270103"/>
              <a:chOff x="5642637" y="4884057"/>
              <a:chExt cx="1793435" cy="441471"/>
            </a:xfrm>
          </p:grpSpPr>
          <p:pic>
            <p:nvPicPr>
              <p:cNvPr id="966" name="Picture 965" descr="A chart of a number of data&#10;&#10;AI-generated content may be incorrect.">
                <a:extLst>
                  <a:ext uri="{FF2B5EF4-FFF2-40B4-BE49-F238E27FC236}">
                    <a16:creationId xmlns:a16="http://schemas.microsoft.com/office/drawing/2014/main" id="{0D0A463B-7417-EFC1-FF11-77147934BE40}"/>
                  </a:ext>
                </a:extLst>
              </p:cNvPr>
              <p:cNvPicPr>
                <a:picLocks noChangeAspect="1"/>
              </p:cNvPicPr>
              <p:nvPr/>
            </p:nvPicPr>
            <p:blipFill>
              <a:blip r:embed="rId12"/>
              <a:srcRect l="65174" t="11308" r="30258" b="52473"/>
              <a:stretch>
                <a:fillRect/>
              </a:stretch>
            </p:blipFill>
            <p:spPr>
              <a:xfrm rot="5400000">
                <a:off x="6438087" y="4088607"/>
                <a:ext cx="145143" cy="1736043"/>
              </a:xfrm>
              <a:prstGeom prst="rect">
                <a:avLst/>
              </a:prstGeom>
            </p:spPr>
          </p:pic>
          <p:sp>
            <p:nvSpPr>
              <p:cNvPr id="968" name="Google Shape;354;p2">
                <a:extLst>
                  <a:ext uri="{FF2B5EF4-FFF2-40B4-BE49-F238E27FC236}">
                    <a16:creationId xmlns:a16="http://schemas.microsoft.com/office/drawing/2014/main" id="{BE76E915-06F1-8A90-5CD8-11C66D81EABD}"/>
                  </a:ext>
                </a:extLst>
              </p:cNvPr>
              <p:cNvSpPr txBox="1"/>
              <p:nvPr/>
            </p:nvSpPr>
            <p:spPr>
              <a:xfrm>
                <a:off x="5642637" y="4998614"/>
                <a:ext cx="464227" cy="3269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355;p2">
                <a:extLst>
                  <a:ext uri="{FF2B5EF4-FFF2-40B4-BE49-F238E27FC236}">
                    <a16:creationId xmlns:a16="http://schemas.microsoft.com/office/drawing/2014/main" id="{42A74B06-7C78-B81D-CE2D-3A4DFF8A9774}"/>
                  </a:ext>
                </a:extLst>
              </p:cNvPr>
              <p:cNvSpPr txBox="1"/>
              <p:nvPr/>
            </p:nvSpPr>
            <p:spPr>
              <a:xfrm>
                <a:off x="6459380"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70" name="Google Shape;356;p2">
                <a:extLst>
                  <a:ext uri="{FF2B5EF4-FFF2-40B4-BE49-F238E27FC236}">
                    <a16:creationId xmlns:a16="http://schemas.microsoft.com/office/drawing/2014/main" id="{80EB88E0-0984-FBF6-DC72-69D5D96F2477}"/>
                  </a:ext>
                </a:extLst>
              </p:cNvPr>
              <p:cNvSpPr txBox="1"/>
              <p:nvPr/>
            </p:nvSpPr>
            <p:spPr>
              <a:xfrm>
                <a:off x="6869721"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357;p2">
                <a:extLst>
                  <a:ext uri="{FF2B5EF4-FFF2-40B4-BE49-F238E27FC236}">
                    <a16:creationId xmlns:a16="http://schemas.microsoft.com/office/drawing/2014/main" id="{75BE9867-F79E-4182-EC88-5B8BB37C5C99}"/>
                  </a:ext>
                </a:extLst>
              </p:cNvPr>
              <p:cNvSpPr txBox="1"/>
              <p:nvPr/>
            </p:nvSpPr>
            <p:spPr>
              <a:xfrm>
                <a:off x="7238983" y="4998615"/>
                <a:ext cx="1970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356;p2">
                <a:extLst>
                  <a:ext uri="{FF2B5EF4-FFF2-40B4-BE49-F238E27FC236}">
                    <a16:creationId xmlns:a16="http://schemas.microsoft.com/office/drawing/2014/main" id="{31F98FC6-1465-7FD8-7A8B-2BA82E1D4149}"/>
                  </a:ext>
                </a:extLst>
              </p:cNvPr>
              <p:cNvSpPr txBox="1"/>
              <p:nvPr/>
            </p:nvSpPr>
            <p:spPr>
              <a:xfrm>
                <a:off x="6051008" y="4998614"/>
                <a:ext cx="533278" cy="3269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cs typeface="Arial" panose="020B0604020202020204" pitchFamily="34" charset="0"/>
                    <a:sym typeface="Calibri"/>
                  </a:rPr>
                  <a:t>-1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Tree>
    <p:extLst>
      <p:ext uri="{BB962C8B-B14F-4D97-AF65-F5344CB8AC3E}">
        <p14:creationId xmlns:p14="http://schemas.microsoft.com/office/powerpoint/2010/main" val="157911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337587"/>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12101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120757"/>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459469"/>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4599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459656"/>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1942982"/>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4809154"/>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33281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332563"/>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80057" y="6685135"/>
            <a:ext cx="3906733" cy="2273331"/>
            <a:chOff x="480057" y="7022761"/>
            <a:chExt cx="3906733" cy="2273331"/>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378453"/>
              <a:ext cx="1864921" cy="1917639"/>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80057" y="7375852"/>
              <a:ext cx="1857402" cy="1920240"/>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5" name="Google Shape;685;p6"/>
          <p:cNvSpPr/>
          <p:nvPr/>
        </p:nvSpPr>
        <p:spPr>
          <a:xfrm>
            <a:off x="2282110" y="1069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22195" y="107820"/>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and second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168275" y="4296233"/>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552763" y="4640449"/>
            <a:ext cx="1463040" cy="1025532"/>
            <a:chOff x="3193725" y="7052441"/>
            <a:chExt cx="2087194"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955188" y="7636486"/>
              <a:ext cx="325731"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172347" y="5780601"/>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570012" y="6253512"/>
            <a:ext cx="1371600" cy="1066400"/>
            <a:chOff x="3252645" y="7052441"/>
            <a:chExt cx="1898784"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25700" y="7645687"/>
              <a:ext cx="325729" cy="303041"/>
            </a:xfrm>
            <a:prstGeom prst="rect">
              <a:avLst/>
            </a:prstGeom>
            <a:noFill/>
          </p:spPr>
          <p:txBody>
            <a:bodyPr wrap="square" rtlCol="0">
              <a:spAutoFit/>
            </a:bodyPr>
            <a:lstStyle/>
            <a:p>
              <a:r>
                <a:rPr lang="en-US" sz="1000" dirty="0"/>
                <a:t>2</a:t>
              </a:r>
            </a:p>
          </p:txBody>
        </p:sp>
      </p:grpSp>
      <p:grpSp>
        <p:nvGrpSpPr>
          <p:cNvPr id="51" name="Group 50">
            <a:extLst>
              <a:ext uri="{FF2B5EF4-FFF2-40B4-BE49-F238E27FC236}">
                <a16:creationId xmlns:a16="http://schemas.microsoft.com/office/drawing/2014/main" id="{DC1FDE02-2123-F754-1897-D2E5AB19734A}"/>
              </a:ext>
            </a:extLst>
          </p:cNvPr>
          <p:cNvGrpSpPr>
            <a:grpSpLocks noChangeAspect="1"/>
          </p:cNvGrpSpPr>
          <p:nvPr/>
        </p:nvGrpSpPr>
        <p:grpSpPr>
          <a:xfrm>
            <a:off x="2319239" y="4294268"/>
            <a:ext cx="3108960" cy="3057912"/>
            <a:chOff x="2214738" y="4623243"/>
            <a:chExt cx="2881962" cy="2834640"/>
          </a:xfrm>
        </p:grpSpPr>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3"/>
            <a:srcRect l="15677" r="22467"/>
            <a:stretch/>
          </p:blipFill>
          <p:spPr>
            <a:xfrm>
              <a:off x="2954172" y="4936953"/>
              <a:ext cx="1795993" cy="2353731"/>
            </a:xfrm>
            <a:prstGeom prst="rect">
              <a:avLst/>
            </a:prstGeom>
          </p:spPr>
        </p:pic>
        <p:grpSp>
          <p:nvGrpSpPr>
            <p:cNvPr id="50" name="Group 49">
              <a:extLst>
                <a:ext uri="{FF2B5EF4-FFF2-40B4-BE49-F238E27FC236}">
                  <a16:creationId xmlns:a16="http://schemas.microsoft.com/office/drawing/2014/main" id="{50601BCF-498E-2223-314B-61E826067A99}"/>
                </a:ext>
              </a:extLst>
            </p:cNvPr>
            <p:cNvGrpSpPr/>
            <p:nvPr/>
          </p:nvGrpSpPr>
          <p:grpSpPr>
            <a:xfrm>
              <a:off x="2338137" y="4623243"/>
              <a:ext cx="2348170" cy="247438"/>
              <a:chOff x="2809719" y="4623243"/>
              <a:chExt cx="2348170" cy="247438"/>
            </a:xfrm>
          </p:grpSpPr>
          <p:sp>
            <p:nvSpPr>
              <p:cNvPr id="748" name="Google Shape;748;p7"/>
              <p:cNvSpPr/>
              <p:nvPr/>
            </p:nvSpPr>
            <p:spPr>
              <a:xfrm>
                <a:off x="2809719" y="462450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3078036" y="4623243"/>
                <a:ext cx="2079853" cy="225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2214738" y="5153112"/>
              <a:ext cx="2881962" cy="2304771"/>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04338" y="1386433"/>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745071" y="481745"/>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4"/>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490289" y="659732"/>
            <a:ext cx="1278196" cy="1334676"/>
            <a:chOff x="2608004" y="1014307"/>
            <a:chExt cx="1278196" cy="1334676"/>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148928"/>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sp>
        <p:nvSpPr>
          <p:cNvPr id="698" name="Google Shape;698;p6"/>
          <p:cNvSpPr/>
          <p:nvPr/>
        </p:nvSpPr>
        <p:spPr>
          <a:xfrm>
            <a:off x="4798894" y="114118"/>
            <a:ext cx="173022" cy="2466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140922" y="109423"/>
            <a:ext cx="2200098" cy="400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6" name="Group 25">
            <a:extLst>
              <a:ext uri="{FF2B5EF4-FFF2-40B4-BE49-F238E27FC236}">
                <a16:creationId xmlns:a16="http://schemas.microsoft.com/office/drawing/2014/main" id="{36540024-6346-0268-D2AD-6C54BAC8041F}"/>
              </a:ext>
            </a:extLst>
          </p:cNvPr>
          <p:cNvGrpSpPr/>
          <p:nvPr/>
        </p:nvGrpSpPr>
        <p:grpSpPr>
          <a:xfrm>
            <a:off x="5091346" y="497927"/>
            <a:ext cx="2587859" cy="1536834"/>
            <a:chOff x="4915127" y="497927"/>
            <a:chExt cx="2587859" cy="1536834"/>
          </a:xfrm>
        </p:grpSpPr>
        <p:sp>
          <p:nvSpPr>
            <p:cNvPr id="25" name="TextBox 24">
              <a:extLst>
                <a:ext uri="{FF2B5EF4-FFF2-40B4-BE49-F238E27FC236}">
                  <a16:creationId xmlns:a16="http://schemas.microsoft.com/office/drawing/2014/main" id="{35F7323D-3C2A-4E7D-0221-8A27D55C56A1}"/>
                </a:ext>
              </a:extLst>
            </p:cNvPr>
            <p:cNvSpPr txBox="1"/>
            <p:nvPr/>
          </p:nvSpPr>
          <p:spPr>
            <a:xfrm>
              <a:off x="5293310" y="1834354"/>
              <a:ext cx="1392938" cy="20040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grpSp>
          <p:nvGrpSpPr>
            <p:cNvPr id="23" name="Group 22">
              <a:extLst>
                <a:ext uri="{FF2B5EF4-FFF2-40B4-BE49-F238E27FC236}">
                  <a16:creationId xmlns:a16="http://schemas.microsoft.com/office/drawing/2014/main" id="{861FF853-C68E-F77D-4DE8-035E75F9E907}"/>
                </a:ext>
              </a:extLst>
            </p:cNvPr>
            <p:cNvGrpSpPr/>
            <p:nvPr/>
          </p:nvGrpSpPr>
          <p:grpSpPr>
            <a:xfrm>
              <a:off x="4915127" y="497927"/>
              <a:ext cx="2587859" cy="1418659"/>
              <a:chOff x="4915127" y="497927"/>
              <a:chExt cx="2587859" cy="1418659"/>
            </a:xfrm>
          </p:grpSpPr>
          <p:sp>
            <p:nvSpPr>
              <p:cNvPr id="697" name="Google Shape;697;p6"/>
              <p:cNvSpPr txBox="1"/>
              <p:nvPr/>
            </p:nvSpPr>
            <p:spPr>
              <a:xfrm>
                <a:off x="5345571" y="497927"/>
                <a:ext cx="1222994" cy="3385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38679" y="1127991"/>
                <a:ext cx="1153301" cy="20040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667636" y="758028"/>
                <a:ext cx="835350" cy="874254"/>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5"/>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grpSp>
            <p:nvGrpSpPr>
              <p:cNvPr id="22" name="Group 21">
                <a:extLst>
                  <a:ext uri="{FF2B5EF4-FFF2-40B4-BE49-F238E27FC236}">
                    <a16:creationId xmlns:a16="http://schemas.microsoft.com/office/drawing/2014/main" id="{1AF64036-2A6F-208E-794B-B0C929F98749}"/>
                  </a:ext>
                </a:extLst>
              </p:cNvPr>
              <p:cNvGrpSpPr>
                <a:grpSpLocks noChangeAspect="1"/>
              </p:cNvGrpSpPr>
              <p:nvPr/>
            </p:nvGrpSpPr>
            <p:grpSpPr>
              <a:xfrm>
                <a:off x="5011674" y="700058"/>
                <a:ext cx="1737360" cy="1216528"/>
                <a:chOff x="5011674" y="700058"/>
                <a:chExt cx="1873319" cy="1311729"/>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6"/>
                <a:srcRect l="11105" r="31273" b="16496"/>
                <a:stretch/>
              </p:blipFill>
              <p:spPr>
                <a:xfrm>
                  <a:off x="5309333" y="700058"/>
                  <a:ext cx="1507961" cy="1142614"/>
                </a:xfrm>
                <a:prstGeom prst="rect">
                  <a:avLst/>
                </a:prstGeom>
              </p:spPr>
            </p:pic>
            <p:cxnSp>
              <p:nvCxnSpPr>
                <p:cNvPr id="696" name="Google Shape;696;p6"/>
                <p:cNvCxnSpPr>
                  <a:cxnSpLocks/>
                </p:cNvCxnSpPr>
                <p:nvPr/>
              </p:nvCxnSpPr>
              <p:spPr>
                <a:xfrm>
                  <a:off x="5999369" y="792947"/>
                  <a:ext cx="0" cy="1024620"/>
                </a:xfrm>
                <a:prstGeom prst="straightConnector1">
                  <a:avLst/>
                </a:prstGeom>
                <a:noFill/>
                <a:ln w="19050" cap="flat" cmpd="sng">
                  <a:solidFill>
                    <a:srgbClr val="C00000"/>
                  </a:solidFill>
                  <a:prstDash val="dash"/>
                  <a:miter lim="800000"/>
                  <a:headEnd type="none" w="sm" len="sm"/>
                  <a:tailEnd type="none" w="sm" len="sm"/>
                </a:ln>
              </p:spPr>
            </p:cxnSp>
            <p:sp>
              <p:nvSpPr>
                <p:cNvPr id="31" name="TextBox 30">
                  <a:extLst>
                    <a:ext uri="{FF2B5EF4-FFF2-40B4-BE49-F238E27FC236}">
                      <a16:creationId xmlns:a16="http://schemas.microsoft.com/office/drawing/2014/main" id="{33222BCC-BF64-EA83-54A4-5B31607C5A9D}"/>
                    </a:ext>
                  </a:extLst>
                </p:cNvPr>
                <p:cNvSpPr txBox="1"/>
                <p:nvPr/>
              </p:nvSpPr>
              <p:spPr>
                <a:xfrm>
                  <a:off x="5883125" y="1811380"/>
                  <a:ext cx="234772"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11674" y="930829"/>
                  <a:ext cx="360026"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36925" y="1604065"/>
                  <a:ext cx="234775"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5969969" y="737319"/>
                  <a:ext cx="54961" cy="549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00441" y="1811380"/>
                  <a:ext cx="284552"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sp>
              <p:nvSpPr>
                <p:cNvPr id="32" name="TextBox 31">
                  <a:extLst>
                    <a:ext uri="{FF2B5EF4-FFF2-40B4-BE49-F238E27FC236}">
                      <a16:creationId xmlns:a16="http://schemas.microsoft.com/office/drawing/2014/main" id="{CA7BA846-FBEE-674C-C642-B5868282D1CE}"/>
                    </a:ext>
                  </a:extLst>
                </p:cNvPr>
                <p:cNvSpPr txBox="1"/>
                <p:nvPr/>
              </p:nvSpPr>
              <p:spPr>
                <a:xfrm>
                  <a:off x="5011674" y="1269037"/>
                  <a:ext cx="360026" cy="20040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gr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7"/>
          <a:stretch>
            <a:fillRect/>
          </a:stretch>
        </p:blipFill>
        <p:spPr>
          <a:xfrm>
            <a:off x="4302039" y="524514"/>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8"/>
          <a:srcRect l="7946" t="3128" b="5366"/>
          <a:stretch/>
        </p:blipFill>
        <p:spPr>
          <a:xfrm>
            <a:off x="2669619" y="533684"/>
            <a:ext cx="1036059" cy="1243856"/>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32087" y="106941"/>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9"/>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grpSp>
        <p:nvGrpSpPr>
          <p:cNvPr id="29" name="Group 28">
            <a:extLst>
              <a:ext uri="{FF2B5EF4-FFF2-40B4-BE49-F238E27FC236}">
                <a16:creationId xmlns:a16="http://schemas.microsoft.com/office/drawing/2014/main" id="{03162995-E4E0-EEC9-7E73-8CB0FB348FB2}"/>
              </a:ext>
            </a:extLst>
          </p:cNvPr>
          <p:cNvGrpSpPr/>
          <p:nvPr/>
        </p:nvGrpSpPr>
        <p:grpSpPr>
          <a:xfrm>
            <a:off x="4903731" y="2209363"/>
            <a:ext cx="2306027" cy="1808700"/>
            <a:chOff x="151476" y="5383344"/>
            <a:chExt cx="2306027" cy="1808700"/>
          </a:xfrm>
        </p:grpSpPr>
        <p:sp>
          <p:nvSpPr>
            <p:cNvPr id="734" name="Google Shape;734;p6"/>
            <p:cNvSpPr/>
            <p:nvPr/>
          </p:nvSpPr>
          <p:spPr>
            <a:xfrm>
              <a:off x="151476" y="5383344"/>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489097" y="5393851"/>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0"/>
            <a:stretch>
              <a:fillRect/>
            </a:stretch>
          </p:blipFill>
          <p:spPr>
            <a:xfrm>
              <a:off x="527713" y="5665823"/>
              <a:ext cx="1519700" cy="1526221"/>
            </a:xfrm>
            <a:prstGeom prst="rect">
              <a:avLst/>
            </a:prstGeom>
          </p:spPr>
        </p:pic>
      </p:grpSp>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11"/>
          <a:srcRect l="1039" t="10717" r="11318"/>
          <a:stretch/>
        </p:blipFill>
        <p:spPr>
          <a:xfrm>
            <a:off x="284098" y="2748447"/>
            <a:ext cx="3763590" cy="1289747"/>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12"/>
          <a:srcRect t="10576" r="26148" b="87273"/>
          <a:stretch/>
        </p:blipFill>
        <p:spPr>
          <a:xfrm>
            <a:off x="340790" y="2623502"/>
            <a:ext cx="3703091" cy="108131"/>
          </a:xfrm>
          <a:prstGeom prst="rect">
            <a:avLst/>
          </a:prstGeom>
        </p:spPr>
      </p:pic>
      <p:sp>
        <p:nvSpPr>
          <p:cNvPr id="705" name="Google Shape;705;p6"/>
          <p:cNvSpPr/>
          <p:nvPr/>
        </p:nvSpPr>
        <p:spPr>
          <a:xfrm>
            <a:off x="933702" y="2635730"/>
            <a:ext cx="736065" cy="14438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721" name="Google Shape;721;p6"/>
          <p:cNvSpPr txBox="1"/>
          <p:nvPr/>
        </p:nvSpPr>
        <p:spPr>
          <a:xfrm>
            <a:off x="644671" y="2428904"/>
            <a:ext cx="37644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149505" y="2428904"/>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1838294" y="2428904"/>
            <a:ext cx="3764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2863500" y="2428904"/>
            <a:ext cx="34578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3705678" y="2428904"/>
            <a:ext cx="3465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174937" y="2189459"/>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40155" y="2189459"/>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F7FD30-6CD4-C446-9A12-EACD2DAB9E24}"/>
              </a:ext>
            </a:extLst>
          </p:cNvPr>
          <p:cNvGrpSpPr/>
          <p:nvPr/>
        </p:nvGrpSpPr>
        <p:grpSpPr>
          <a:xfrm>
            <a:off x="3961655" y="2792078"/>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750" name="Group 749">
            <a:extLst>
              <a:ext uri="{FF2B5EF4-FFF2-40B4-BE49-F238E27FC236}">
                <a16:creationId xmlns:a16="http://schemas.microsoft.com/office/drawing/2014/main" id="{21AC245D-9897-BF4D-1C48-16FB9E2F8F56}"/>
              </a:ext>
            </a:extLst>
          </p:cNvPr>
          <p:cNvGrpSpPr>
            <a:grpSpLocks noChangeAspect="1"/>
          </p:cNvGrpSpPr>
          <p:nvPr/>
        </p:nvGrpSpPr>
        <p:grpSpPr>
          <a:xfrm>
            <a:off x="5369553" y="5904484"/>
            <a:ext cx="2302489" cy="1512904"/>
            <a:chOff x="7903284" y="4427442"/>
            <a:chExt cx="3026829" cy="1988845"/>
          </a:xfrm>
        </p:grpSpPr>
        <p:grpSp>
          <p:nvGrpSpPr>
            <p:cNvPr id="690" name="Google Shape;554;p4">
              <a:extLst>
                <a:ext uri="{FF2B5EF4-FFF2-40B4-BE49-F238E27FC236}">
                  <a16:creationId xmlns:a16="http://schemas.microsoft.com/office/drawing/2014/main" id="{F4BE3A5A-F78F-640F-D055-8CAB71360631}"/>
                </a:ext>
              </a:extLst>
            </p:cNvPr>
            <p:cNvGrpSpPr/>
            <p:nvPr/>
          </p:nvGrpSpPr>
          <p:grpSpPr>
            <a:xfrm>
              <a:off x="7903284" y="4427442"/>
              <a:ext cx="3026829" cy="325592"/>
              <a:chOff x="-21812" y="6701742"/>
              <a:chExt cx="3026829" cy="325592"/>
            </a:xfrm>
          </p:grpSpPr>
          <p:sp>
            <p:nvSpPr>
              <p:cNvPr id="733" name="Google Shape;555;p4">
                <a:extLst>
                  <a:ext uri="{FF2B5EF4-FFF2-40B4-BE49-F238E27FC236}">
                    <a16:creationId xmlns:a16="http://schemas.microsoft.com/office/drawing/2014/main" id="{0AFD4059-8ED9-ECC0-707D-3864979F4DD6}"/>
                  </a:ext>
                </a:extLst>
              </p:cNvPr>
              <p:cNvSpPr/>
              <p:nvPr/>
            </p:nvSpPr>
            <p:spPr>
              <a:xfrm>
                <a:off x="-21812" y="6701742"/>
                <a:ext cx="340086" cy="323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J</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1" name="Google Shape;556;p4">
                <a:extLst>
                  <a:ext uri="{FF2B5EF4-FFF2-40B4-BE49-F238E27FC236}">
                    <a16:creationId xmlns:a16="http://schemas.microsoft.com/office/drawing/2014/main" id="{E501B4F1-7E66-E804-65EE-7A9F1AC4E3D2}"/>
                  </a:ext>
                </a:extLst>
              </p:cNvPr>
              <p:cNvSpPr txBox="1"/>
              <p:nvPr/>
            </p:nvSpPr>
            <p:spPr>
              <a:xfrm>
                <a:off x="407825" y="6703707"/>
                <a:ext cx="2597192" cy="323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95" name="Group 694">
              <a:extLst>
                <a:ext uri="{FF2B5EF4-FFF2-40B4-BE49-F238E27FC236}">
                  <a16:creationId xmlns:a16="http://schemas.microsoft.com/office/drawing/2014/main" id="{E44A67D2-C42E-1601-F0F8-5BD61DEF05FA}"/>
                </a:ext>
              </a:extLst>
            </p:cNvPr>
            <p:cNvGrpSpPr/>
            <p:nvPr/>
          </p:nvGrpSpPr>
          <p:grpSpPr>
            <a:xfrm>
              <a:off x="7924495" y="4601158"/>
              <a:ext cx="2301070" cy="1815129"/>
              <a:chOff x="4399391" y="4707184"/>
              <a:chExt cx="2301070" cy="1815129"/>
            </a:xfrm>
          </p:grpSpPr>
          <p:pic>
            <p:nvPicPr>
              <p:cNvPr id="709" name="Picture 708" descr="A graph of different sizes and sizes&#10;&#10;Description automatically generated">
                <a:extLst>
                  <a:ext uri="{FF2B5EF4-FFF2-40B4-BE49-F238E27FC236}">
                    <a16:creationId xmlns:a16="http://schemas.microsoft.com/office/drawing/2014/main" id="{BCB34A39-E5DB-030D-063E-174B3128CF0A}"/>
                  </a:ext>
                </a:extLst>
              </p:cNvPr>
              <p:cNvPicPr>
                <a:picLocks noChangeAspect="1"/>
              </p:cNvPicPr>
              <p:nvPr/>
            </p:nvPicPr>
            <p:blipFill>
              <a:blip r:embed="rId14"/>
              <a:stretch>
                <a:fillRect/>
              </a:stretch>
            </p:blipFill>
            <p:spPr>
              <a:xfrm>
                <a:off x="4554672" y="4931630"/>
                <a:ext cx="2145789" cy="1590683"/>
              </a:xfrm>
              <a:prstGeom prst="rect">
                <a:avLst/>
              </a:prstGeom>
            </p:spPr>
          </p:pic>
          <p:sp>
            <p:nvSpPr>
              <p:cNvPr id="710" name="TextBox 709">
                <a:extLst>
                  <a:ext uri="{FF2B5EF4-FFF2-40B4-BE49-F238E27FC236}">
                    <a16:creationId xmlns:a16="http://schemas.microsoft.com/office/drawing/2014/main" id="{118E41D1-2319-80EE-9F65-1C7ACB40E3C5}"/>
                  </a:ext>
                </a:extLst>
              </p:cNvPr>
              <p:cNvSpPr txBox="1"/>
              <p:nvPr/>
            </p:nvSpPr>
            <p:spPr>
              <a:xfrm>
                <a:off x="4399391" y="6171146"/>
                <a:ext cx="335481" cy="222529"/>
              </a:xfrm>
              <a:prstGeom prst="rect">
                <a:avLst/>
              </a:prstGeom>
              <a:noFill/>
            </p:spPr>
            <p:txBody>
              <a:bodyPr wrap="none" rtlCol="0">
                <a:spAutoFit/>
              </a:bodyPr>
              <a:lstStyle/>
              <a:p>
                <a:r>
                  <a:rPr lang="en-US" sz="500" dirty="0"/>
                  <a:t>16</a:t>
                </a:r>
              </a:p>
            </p:txBody>
          </p:sp>
          <p:sp>
            <p:nvSpPr>
              <p:cNvPr id="715" name="TextBox 714">
                <a:extLst>
                  <a:ext uri="{FF2B5EF4-FFF2-40B4-BE49-F238E27FC236}">
                    <a16:creationId xmlns:a16="http://schemas.microsoft.com/office/drawing/2014/main" id="{60FC1547-94B5-6A3D-0DFA-B6CCC35AD908}"/>
                  </a:ext>
                </a:extLst>
              </p:cNvPr>
              <p:cNvSpPr txBox="1"/>
              <p:nvPr/>
            </p:nvSpPr>
            <p:spPr>
              <a:xfrm rot="16200000">
                <a:off x="5765047" y="5095557"/>
                <a:ext cx="999276" cy="222530"/>
              </a:xfrm>
              <a:prstGeom prst="rect">
                <a:avLst/>
              </a:prstGeom>
              <a:noFill/>
            </p:spPr>
            <p:txBody>
              <a:bodyPr wrap="none" rtlCol="0">
                <a:spAutoFit/>
              </a:bodyPr>
              <a:lstStyle/>
              <a:p>
                <a:r>
                  <a:rPr lang="en-US" sz="500" dirty="0">
                    <a:latin typeface="Arial" panose="020B0604020202020204" pitchFamily="34" charset="0"/>
                    <a:cs typeface="Arial" panose="020B0604020202020204" pitchFamily="34" charset="0"/>
                  </a:rPr>
                  <a:t>HEY1, HEY2, HES1</a:t>
                </a:r>
              </a:p>
            </p:txBody>
          </p:sp>
        </p:grpSp>
      </p:grpSp>
      <p:sp>
        <p:nvSpPr>
          <p:cNvPr id="702" name="Google Shape;531;p4">
            <a:extLst>
              <a:ext uri="{FF2B5EF4-FFF2-40B4-BE49-F238E27FC236}">
                <a16:creationId xmlns:a16="http://schemas.microsoft.com/office/drawing/2014/main" id="{007C97A8-A3B0-9A16-2C98-7F3BE38EFE25}"/>
              </a:ext>
            </a:extLst>
          </p:cNvPr>
          <p:cNvSpPr/>
          <p:nvPr/>
        </p:nvSpPr>
        <p:spPr>
          <a:xfrm>
            <a:off x="5337511" y="4281861"/>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I</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3" name="Google Shape;532;p4">
            <a:extLst>
              <a:ext uri="{FF2B5EF4-FFF2-40B4-BE49-F238E27FC236}">
                <a16:creationId xmlns:a16="http://schemas.microsoft.com/office/drawing/2014/main" id="{CD74FD36-4407-CEE7-EEC0-00D0F5D1B34E}"/>
              </a:ext>
            </a:extLst>
          </p:cNvPr>
          <p:cNvSpPr txBox="1"/>
          <p:nvPr/>
        </p:nvSpPr>
        <p:spPr>
          <a:xfrm>
            <a:off x="5674599" y="4280695"/>
            <a:ext cx="183956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04" name="Group 703">
            <a:extLst>
              <a:ext uri="{FF2B5EF4-FFF2-40B4-BE49-F238E27FC236}">
                <a16:creationId xmlns:a16="http://schemas.microsoft.com/office/drawing/2014/main" id="{A30E46B9-A963-41F1-B83C-44F3717325C0}"/>
              </a:ext>
            </a:extLst>
          </p:cNvPr>
          <p:cNvGrpSpPr>
            <a:grpSpLocks noChangeAspect="1"/>
          </p:cNvGrpSpPr>
          <p:nvPr/>
        </p:nvGrpSpPr>
        <p:grpSpPr>
          <a:xfrm>
            <a:off x="5459160" y="4726754"/>
            <a:ext cx="1877700" cy="1210025"/>
            <a:chOff x="298372" y="4904712"/>
            <a:chExt cx="2693730" cy="1735893"/>
          </a:xfrm>
        </p:grpSpPr>
        <p:pic>
          <p:nvPicPr>
            <p:cNvPr id="706" name="Picture 705" descr="A diagram of a number of cells&#10;&#10;Description automatically generated with medium confidence">
              <a:extLst>
                <a:ext uri="{FF2B5EF4-FFF2-40B4-BE49-F238E27FC236}">
                  <a16:creationId xmlns:a16="http://schemas.microsoft.com/office/drawing/2014/main" id="{72DBC2CF-262A-DF77-7BB4-E6D5D6F43D91}"/>
                </a:ext>
              </a:extLst>
            </p:cNvPr>
            <p:cNvPicPr>
              <a:picLocks noChangeAspect="1"/>
            </p:cNvPicPr>
            <p:nvPr/>
          </p:nvPicPr>
          <p:blipFill>
            <a:blip r:embed="rId15"/>
            <a:srcRect r="17394"/>
            <a:stretch/>
          </p:blipFill>
          <p:spPr>
            <a:xfrm>
              <a:off x="401529" y="4904712"/>
              <a:ext cx="2590573" cy="1735893"/>
            </a:xfrm>
            <a:prstGeom prst="rect">
              <a:avLst/>
            </a:prstGeom>
          </p:spPr>
        </p:pic>
        <p:pic>
          <p:nvPicPr>
            <p:cNvPr id="707" name="Picture 706" descr="A diagram of a number of cells&#10;&#10;Description automatically generated with medium confidence">
              <a:extLst>
                <a:ext uri="{FF2B5EF4-FFF2-40B4-BE49-F238E27FC236}">
                  <a16:creationId xmlns:a16="http://schemas.microsoft.com/office/drawing/2014/main" id="{57F80498-805E-4DF9-68F7-DD3DFF0A6F34}"/>
                </a:ext>
              </a:extLst>
            </p:cNvPr>
            <p:cNvPicPr>
              <a:picLocks noChangeAspect="1"/>
            </p:cNvPicPr>
            <p:nvPr/>
          </p:nvPicPr>
          <p:blipFill>
            <a:blip r:embed="rId15"/>
            <a:srcRect l="86830" t="51308" r="2065" b="117"/>
            <a:stretch>
              <a:fillRect/>
            </a:stretch>
          </p:blipFill>
          <p:spPr>
            <a:xfrm>
              <a:off x="298372" y="4985557"/>
              <a:ext cx="414001" cy="1002447"/>
            </a:xfrm>
            <a:prstGeom prst="rect">
              <a:avLst/>
            </a:prstGeom>
          </p:spPr>
        </p:pic>
      </p:grpSp>
      <p:grpSp>
        <p:nvGrpSpPr>
          <p:cNvPr id="742" name="Group 741">
            <a:extLst>
              <a:ext uri="{FF2B5EF4-FFF2-40B4-BE49-F238E27FC236}">
                <a16:creationId xmlns:a16="http://schemas.microsoft.com/office/drawing/2014/main" id="{C6A60CD6-12A6-B95A-7C29-CD4A75788AAB}"/>
              </a:ext>
            </a:extLst>
          </p:cNvPr>
          <p:cNvGrpSpPr/>
          <p:nvPr/>
        </p:nvGrpSpPr>
        <p:grpSpPr>
          <a:xfrm>
            <a:off x="170562" y="7696020"/>
            <a:ext cx="7524121" cy="1826934"/>
            <a:chOff x="93502" y="2387214"/>
            <a:chExt cx="7524121" cy="1826934"/>
          </a:xfrm>
        </p:grpSpPr>
        <p:grpSp>
          <p:nvGrpSpPr>
            <p:cNvPr id="743" name="Group 742">
              <a:extLst>
                <a:ext uri="{FF2B5EF4-FFF2-40B4-BE49-F238E27FC236}">
                  <a16:creationId xmlns:a16="http://schemas.microsoft.com/office/drawing/2014/main" id="{35383D8E-1A94-5D04-3074-0ED04AD075F2}"/>
                </a:ext>
              </a:extLst>
            </p:cNvPr>
            <p:cNvGrpSpPr/>
            <p:nvPr/>
          </p:nvGrpSpPr>
          <p:grpSpPr>
            <a:xfrm>
              <a:off x="93502" y="2387214"/>
              <a:ext cx="5692894" cy="256027"/>
              <a:chOff x="181741" y="7284485"/>
              <a:chExt cx="5692894" cy="256027"/>
            </a:xfrm>
          </p:grpSpPr>
          <p:sp>
            <p:nvSpPr>
              <p:cNvPr id="746" name="Google Shape;528;p4">
                <a:extLst>
                  <a:ext uri="{FF2B5EF4-FFF2-40B4-BE49-F238E27FC236}">
                    <a16:creationId xmlns:a16="http://schemas.microsoft.com/office/drawing/2014/main" id="{29F950F6-F9F5-5496-CE58-93298F6802D4}"/>
                  </a:ext>
                </a:extLst>
              </p:cNvPr>
              <p:cNvSpPr/>
              <p:nvPr/>
            </p:nvSpPr>
            <p:spPr>
              <a:xfrm>
                <a:off x="181741" y="728448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K</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535;p4">
                <a:extLst>
                  <a:ext uri="{FF2B5EF4-FFF2-40B4-BE49-F238E27FC236}">
                    <a16:creationId xmlns:a16="http://schemas.microsoft.com/office/drawing/2014/main" id="{18B2EA1B-7B47-FC8D-B414-95B783E5F7EC}"/>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45" name="Picture 744" descr="A diagram of a number of dots&#10;&#10;Description automatically generated">
              <a:extLst>
                <a:ext uri="{FF2B5EF4-FFF2-40B4-BE49-F238E27FC236}">
                  <a16:creationId xmlns:a16="http://schemas.microsoft.com/office/drawing/2014/main" id="{33E83CE2-DE21-0021-21B2-38967AFFDCE2}"/>
                </a:ext>
              </a:extLst>
            </p:cNvPr>
            <p:cNvPicPr>
              <a:picLocks noChangeAspect="1"/>
            </p:cNvPicPr>
            <p:nvPr/>
          </p:nvPicPr>
          <p:blipFill>
            <a:blip r:embed="rId16"/>
            <a:srcRect l="1730"/>
            <a:stretch/>
          </p:blipFill>
          <p:spPr>
            <a:xfrm>
              <a:off x="162870" y="2696113"/>
              <a:ext cx="7454753" cy="151803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5"/>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6"/>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777" name="Group 776">
            <a:extLst>
              <a:ext uri="{FF2B5EF4-FFF2-40B4-BE49-F238E27FC236}">
                <a16:creationId xmlns:a16="http://schemas.microsoft.com/office/drawing/2014/main" id="{F25FCB38-ECF3-87A8-57D0-F7FE8940BF2A}"/>
              </a:ext>
            </a:extLst>
          </p:cNvPr>
          <p:cNvGrpSpPr/>
          <p:nvPr/>
        </p:nvGrpSpPr>
        <p:grpSpPr>
          <a:xfrm>
            <a:off x="103001" y="87170"/>
            <a:ext cx="4008361" cy="246181"/>
            <a:chOff x="386312" y="382594"/>
            <a:chExt cx="4341874"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7" y="382594"/>
              <a:ext cx="396563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45" name="Google Shape;745;p7"/>
          <p:cNvSpPr txBox="1"/>
          <p:nvPr/>
        </p:nvSpPr>
        <p:spPr>
          <a:xfrm>
            <a:off x="372019" y="348634"/>
            <a:ext cx="5115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1760286" y="348634"/>
            <a:ext cx="65906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4502665" y="367706"/>
            <a:ext cx="51154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046999" y="688942"/>
            <a:ext cx="696024" cy="846386"/>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p:txBody>
      </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7"/>
          <a:srcRect l="8928" t="-164" r="20328" b="33394"/>
          <a:stretch>
            <a:fillRect/>
          </a:stretch>
        </p:blipFill>
        <p:spPr>
          <a:xfrm>
            <a:off x="278966" y="536412"/>
            <a:ext cx="5831834" cy="972107"/>
          </a:xfrm>
          <a:prstGeom prst="rect">
            <a:avLst/>
          </a:prstGeom>
        </p:spPr>
      </p:pic>
      <p:grpSp>
        <p:nvGrpSpPr>
          <p:cNvPr id="930" name="Group 929">
            <a:extLst>
              <a:ext uri="{FF2B5EF4-FFF2-40B4-BE49-F238E27FC236}">
                <a16:creationId xmlns:a16="http://schemas.microsoft.com/office/drawing/2014/main" id="{E1DF1EF3-EC8D-61F8-FA34-CCE55665B95E}"/>
              </a:ext>
            </a:extLst>
          </p:cNvPr>
          <p:cNvGrpSpPr/>
          <p:nvPr/>
        </p:nvGrpSpPr>
        <p:grpSpPr>
          <a:xfrm>
            <a:off x="103001" y="4877161"/>
            <a:ext cx="2754651" cy="1963011"/>
            <a:chOff x="4920506" y="4199950"/>
            <a:chExt cx="2754651" cy="1963011"/>
          </a:xfrm>
        </p:grpSpPr>
        <p:sp>
          <p:nvSpPr>
            <p:cNvPr id="6" name="Google Shape;527;p4">
              <a:extLst>
                <a:ext uri="{FF2B5EF4-FFF2-40B4-BE49-F238E27FC236}">
                  <a16:creationId xmlns:a16="http://schemas.microsoft.com/office/drawing/2014/main" id="{66CA8C92-AA65-BA29-06D8-22CFDCADEE54}"/>
                </a:ext>
              </a:extLst>
            </p:cNvPr>
            <p:cNvSpPr/>
            <p:nvPr/>
          </p:nvSpPr>
          <p:spPr>
            <a:xfrm>
              <a:off x="4920506" y="4200963"/>
              <a:ext cx="2701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AFC28521-82B0-9B88-5819-96B5A311CC69}"/>
                </a:ext>
              </a:extLst>
            </p:cNvPr>
            <p:cNvSpPr txBox="1"/>
            <p:nvPr/>
          </p:nvSpPr>
          <p:spPr>
            <a:xfrm>
              <a:off x="5290445" y="4199950"/>
              <a:ext cx="185395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3" name="Group 12">
              <a:extLst>
                <a:ext uri="{FF2B5EF4-FFF2-40B4-BE49-F238E27FC236}">
                  <a16:creationId xmlns:a16="http://schemas.microsoft.com/office/drawing/2014/main" id="{3641A656-C15E-0DE3-5BE7-AA3405F14781}"/>
                </a:ext>
              </a:extLst>
            </p:cNvPr>
            <p:cNvGrpSpPr/>
            <p:nvPr/>
          </p:nvGrpSpPr>
          <p:grpSpPr>
            <a:xfrm>
              <a:off x="5047172" y="4646997"/>
              <a:ext cx="2627985" cy="1515964"/>
              <a:chOff x="174570" y="831171"/>
              <a:chExt cx="3308855" cy="1857805"/>
            </a:xfrm>
          </p:grpSpPr>
          <p:sp>
            <p:nvSpPr>
              <p:cNvPr id="17" name="TextBox 16">
                <a:extLst>
                  <a:ext uri="{FF2B5EF4-FFF2-40B4-BE49-F238E27FC236}">
                    <a16:creationId xmlns:a16="http://schemas.microsoft.com/office/drawing/2014/main" id="{60A24740-F6C2-D3B7-6527-86D505168712}"/>
                  </a:ext>
                </a:extLst>
              </p:cNvPr>
              <p:cNvSpPr txBox="1"/>
              <p:nvPr/>
            </p:nvSpPr>
            <p:spPr>
              <a:xfrm>
                <a:off x="786275" y="2357975"/>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9669675-F2AF-BA6A-0DC4-67E77E0D11FD}"/>
                  </a:ext>
                </a:extLst>
              </p:cNvPr>
              <p:cNvSpPr txBox="1"/>
              <p:nvPr/>
            </p:nvSpPr>
            <p:spPr>
              <a:xfrm>
                <a:off x="360043" y="1037953"/>
                <a:ext cx="482781" cy="328446"/>
              </a:xfrm>
              <a:prstGeom prst="rect">
                <a:avLst/>
              </a:prstGeom>
              <a:noFill/>
            </p:spPr>
            <p:txBody>
              <a:bodyPr wrap="none" rtlCol="0">
                <a:spAutoFit/>
              </a:bodyPr>
              <a:lstStyle/>
              <a:p>
                <a:r>
                  <a:rPr lang="en-US" sz="700" dirty="0"/>
                  <a:t>9000</a:t>
                </a:r>
              </a:p>
            </p:txBody>
          </p:sp>
          <p:sp>
            <p:nvSpPr>
              <p:cNvPr id="20" name="TextBox 19">
                <a:extLst>
                  <a:ext uri="{FF2B5EF4-FFF2-40B4-BE49-F238E27FC236}">
                    <a16:creationId xmlns:a16="http://schemas.microsoft.com/office/drawing/2014/main" id="{B3E3D945-3464-1006-CBB1-74816D6FCB59}"/>
                  </a:ext>
                </a:extLst>
              </p:cNvPr>
              <p:cNvSpPr txBox="1"/>
              <p:nvPr/>
            </p:nvSpPr>
            <p:spPr>
              <a:xfrm>
                <a:off x="360043" y="1416587"/>
                <a:ext cx="482781" cy="328446"/>
              </a:xfrm>
              <a:prstGeom prst="rect">
                <a:avLst/>
              </a:prstGeom>
              <a:noFill/>
            </p:spPr>
            <p:txBody>
              <a:bodyPr wrap="none" rtlCol="0">
                <a:spAutoFit/>
              </a:bodyPr>
              <a:lstStyle/>
              <a:p>
                <a:r>
                  <a:rPr lang="en-US" sz="700" dirty="0"/>
                  <a:t>6000</a:t>
                </a:r>
              </a:p>
            </p:txBody>
          </p:sp>
          <p:sp>
            <p:nvSpPr>
              <p:cNvPr id="21" name="TextBox 20">
                <a:extLst>
                  <a:ext uri="{FF2B5EF4-FFF2-40B4-BE49-F238E27FC236}">
                    <a16:creationId xmlns:a16="http://schemas.microsoft.com/office/drawing/2014/main" id="{4C35C111-780B-A4E8-AF9A-887C3AC58D4D}"/>
                  </a:ext>
                </a:extLst>
              </p:cNvPr>
              <p:cNvSpPr txBox="1"/>
              <p:nvPr/>
            </p:nvSpPr>
            <p:spPr>
              <a:xfrm>
                <a:off x="360043" y="1795043"/>
                <a:ext cx="482781" cy="328446"/>
              </a:xfrm>
              <a:prstGeom prst="rect">
                <a:avLst/>
              </a:prstGeom>
              <a:noFill/>
            </p:spPr>
            <p:txBody>
              <a:bodyPr wrap="none" rtlCol="0">
                <a:spAutoFit/>
              </a:bodyPr>
              <a:lstStyle/>
              <a:p>
                <a:r>
                  <a:rPr lang="en-US" sz="700" dirty="0"/>
                  <a:t>3000</a:t>
                </a:r>
              </a:p>
            </p:txBody>
          </p:sp>
          <p:sp>
            <p:nvSpPr>
              <p:cNvPr id="22" name="TextBox 21">
                <a:extLst>
                  <a:ext uri="{FF2B5EF4-FFF2-40B4-BE49-F238E27FC236}">
                    <a16:creationId xmlns:a16="http://schemas.microsoft.com/office/drawing/2014/main" id="{1801823D-F6F2-0EC3-EA02-BE5D2DA6134D}"/>
                  </a:ext>
                </a:extLst>
              </p:cNvPr>
              <p:cNvSpPr txBox="1"/>
              <p:nvPr/>
            </p:nvSpPr>
            <p:spPr>
              <a:xfrm>
                <a:off x="552403" y="2181571"/>
                <a:ext cx="295079" cy="328446"/>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6A8E883F-459F-208A-4C87-551A2EE2BD90}"/>
                  </a:ext>
                </a:extLst>
              </p:cNvPr>
              <p:cNvSpPr txBox="1"/>
              <p:nvPr/>
            </p:nvSpPr>
            <p:spPr>
              <a:xfrm rot="16200000">
                <a:off x="-389116" y="1501204"/>
                <a:ext cx="1379258" cy="251886"/>
              </a:xfrm>
              <a:prstGeom prst="rect">
                <a:avLst/>
              </a:prstGeom>
              <a:noFill/>
            </p:spPr>
            <p:txBody>
              <a:bodyPr wrap="square" rtlCol="0">
                <a:spAutoFit/>
              </a:bodyPr>
              <a:lstStyle/>
              <a:p>
                <a:r>
                  <a:rPr lang="en-US" sz="700" dirty="0"/>
                  <a:t>Number of interactions</a:t>
                </a:r>
              </a:p>
            </p:txBody>
          </p:sp>
          <p:pic>
            <p:nvPicPr>
              <p:cNvPr id="24" name="Picture 23" descr="A comparison of a graph&#10;&#10;Description automatically generated with medium confidence">
                <a:extLst>
                  <a:ext uri="{FF2B5EF4-FFF2-40B4-BE49-F238E27FC236}">
                    <a16:creationId xmlns:a16="http://schemas.microsoft.com/office/drawing/2014/main" id="{8D36C8F2-C0DB-0BDD-0683-879ABC678663}"/>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25" name="Group 24">
                <a:extLst>
                  <a:ext uri="{FF2B5EF4-FFF2-40B4-BE49-F238E27FC236}">
                    <a16:creationId xmlns:a16="http://schemas.microsoft.com/office/drawing/2014/main" id="{EB2D1FF6-14D5-9FC9-DC7E-12E226547D91}"/>
                  </a:ext>
                </a:extLst>
              </p:cNvPr>
              <p:cNvGrpSpPr/>
              <p:nvPr/>
            </p:nvGrpSpPr>
            <p:grpSpPr>
              <a:xfrm>
                <a:off x="1744362" y="853041"/>
                <a:ext cx="1739063" cy="1835935"/>
                <a:chOff x="1677687" y="853041"/>
                <a:chExt cx="1739063" cy="1835935"/>
              </a:xfrm>
            </p:grpSpPr>
            <p:sp>
              <p:nvSpPr>
                <p:cNvPr id="26" name="TextBox 25">
                  <a:extLst>
                    <a:ext uri="{FF2B5EF4-FFF2-40B4-BE49-F238E27FC236}">
                      <a16:creationId xmlns:a16="http://schemas.microsoft.com/office/drawing/2014/main" id="{DF924621-A2DE-0C5E-595F-4F888D1B50C3}"/>
                    </a:ext>
                  </a:extLst>
                </p:cNvPr>
                <p:cNvSpPr txBox="1"/>
                <p:nvPr/>
              </p:nvSpPr>
              <p:spPr>
                <a:xfrm>
                  <a:off x="2192268" y="2360530"/>
                  <a:ext cx="1224482" cy="32844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CON   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A4F37E00-5D5A-D6DE-1865-DF377817BDC1}"/>
                    </a:ext>
                  </a:extLst>
                </p:cNvPr>
                <p:cNvSpPr txBox="1"/>
                <p:nvPr/>
              </p:nvSpPr>
              <p:spPr>
                <a:xfrm>
                  <a:off x="1856516" y="976409"/>
                  <a:ext cx="389938" cy="328446"/>
                </a:xfrm>
                <a:prstGeom prst="rect">
                  <a:avLst/>
                </a:prstGeom>
                <a:noFill/>
              </p:spPr>
              <p:txBody>
                <a:bodyPr wrap="none" rtlCol="0">
                  <a:spAutoFit/>
                </a:bodyPr>
                <a:lstStyle/>
                <a:p>
                  <a:r>
                    <a:rPr lang="en-US" sz="700" dirty="0"/>
                    <a:t>1.5</a:t>
                  </a:r>
                </a:p>
              </p:txBody>
            </p:sp>
            <p:sp>
              <p:nvSpPr>
                <p:cNvPr id="28" name="TextBox 27">
                  <a:extLst>
                    <a:ext uri="{FF2B5EF4-FFF2-40B4-BE49-F238E27FC236}">
                      <a16:creationId xmlns:a16="http://schemas.microsoft.com/office/drawing/2014/main" id="{AEF4A978-0263-A754-47F6-C45C7296AC11}"/>
                    </a:ext>
                  </a:extLst>
                </p:cNvPr>
                <p:cNvSpPr txBox="1"/>
                <p:nvPr/>
              </p:nvSpPr>
              <p:spPr>
                <a:xfrm>
                  <a:off x="1871895" y="1381490"/>
                  <a:ext cx="389938" cy="328446"/>
                </a:xfrm>
                <a:prstGeom prst="rect">
                  <a:avLst/>
                </a:prstGeom>
                <a:noFill/>
              </p:spPr>
              <p:txBody>
                <a:bodyPr wrap="none" rtlCol="0">
                  <a:spAutoFit/>
                </a:bodyPr>
                <a:lstStyle/>
                <a:p>
                  <a:r>
                    <a:rPr lang="en-US" sz="700" dirty="0"/>
                    <a:t>1.0</a:t>
                  </a:r>
                </a:p>
              </p:txBody>
            </p:sp>
            <p:sp>
              <p:nvSpPr>
                <p:cNvPr id="29" name="TextBox 28">
                  <a:extLst>
                    <a:ext uri="{FF2B5EF4-FFF2-40B4-BE49-F238E27FC236}">
                      <a16:creationId xmlns:a16="http://schemas.microsoft.com/office/drawing/2014/main" id="{84447550-8203-38FF-C602-B17D04FFB986}"/>
                    </a:ext>
                  </a:extLst>
                </p:cNvPr>
                <p:cNvSpPr txBox="1"/>
                <p:nvPr/>
              </p:nvSpPr>
              <p:spPr>
                <a:xfrm>
                  <a:off x="1871895" y="1786330"/>
                  <a:ext cx="389938" cy="328446"/>
                </a:xfrm>
                <a:prstGeom prst="rect">
                  <a:avLst/>
                </a:prstGeom>
                <a:noFill/>
              </p:spPr>
              <p:txBody>
                <a:bodyPr wrap="none" rtlCol="0">
                  <a:spAutoFit/>
                </a:bodyPr>
                <a:lstStyle/>
                <a:p>
                  <a:r>
                    <a:rPr lang="en-US" sz="700" dirty="0"/>
                    <a:t>0.5</a:t>
                  </a:r>
                </a:p>
              </p:txBody>
            </p:sp>
            <p:sp>
              <p:nvSpPr>
                <p:cNvPr id="30" name="TextBox 29">
                  <a:extLst>
                    <a:ext uri="{FF2B5EF4-FFF2-40B4-BE49-F238E27FC236}">
                      <a16:creationId xmlns:a16="http://schemas.microsoft.com/office/drawing/2014/main" id="{0484844C-3030-EF35-7C13-AC38BC8721F9}"/>
                    </a:ext>
                  </a:extLst>
                </p:cNvPr>
                <p:cNvSpPr txBox="1"/>
                <p:nvPr/>
              </p:nvSpPr>
              <p:spPr>
                <a:xfrm>
                  <a:off x="1935673" y="2193764"/>
                  <a:ext cx="344967" cy="245166"/>
                </a:xfrm>
                <a:prstGeom prst="rect">
                  <a:avLst/>
                </a:prstGeom>
                <a:noFill/>
              </p:spPr>
              <p:txBody>
                <a:bodyPr wrap="square" rtlCol="0">
                  <a:spAutoFit/>
                </a:bodyPr>
                <a:lstStyle/>
                <a:p>
                  <a:r>
                    <a:rPr lang="en-US" sz="700" dirty="0"/>
                    <a:t>0</a:t>
                  </a:r>
                </a:p>
              </p:txBody>
            </p:sp>
            <p:sp>
              <p:nvSpPr>
                <p:cNvPr id="31" name="TextBox 30">
                  <a:extLst>
                    <a:ext uri="{FF2B5EF4-FFF2-40B4-BE49-F238E27FC236}">
                      <a16:creationId xmlns:a16="http://schemas.microsoft.com/office/drawing/2014/main" id="{F6FB4200-65B4-EA8E-6791-9D4DD44BF6C4}"/>
                    </a:ext>
                  </a:extLst>
                </p:cNvPr>
                <p:cNvSpPr txBox="1"/>
                <p:nvPr/>
              </p:nvSpPr>
              <p:spPr>
                <a:xfrm rot="16200000">
                  <a:off x="1161026" y="1399199"/>
                  <a:ext cx="1285207" cy="251886"/>
                </a:xfrm>
                <a:prstGeom prst="rect">
                  <a:avLst/>
                </a:prstGeom>
                <a:noFill/>
              </p:spPr>
              <p:txBody>
                <a:bodyPr wrap="square" rtlCol="0">
                  <a:spAutoFit/>
                </a:bodyPr>
                <a:lstStyle/>
                <a:p>
                  <a:r>
                    <a:rPr lang="en-US" sz="700" dirty="0"/>
                    <a:t>Interaction strength</a:t>
                  </a:r>
                </a:p>
              </p:txBody>
            </p:sp>
            <p:pic>
              <p:nvPicPr>
                <p:cNvPr id="32" name="Picture 31" descr="A comparison of a graph&#10;&#10;Description automatically generated with medium confidence">
                  <a:extLst>
                    <a:ext uri="{FF2B5EF4-FFF2-40B4-BE49-F238E27FC236}">
                      <a16:creationId xmlns:a16="http://schemas.microsoft.com/office/drawing/2014/main" id="{45CF07F4-584D-4D63-21D9-0A6EA0A5886A}"/>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grpSp>
      <p:grpSp>
        <p:nvGrpSpPr>
          <p:cNvPr id="2" name="Group 1">
            <a:extLst>
              <a:ext uri="{FF2B5EF4-FFF2-40B4-BE49-F238E27FC236}">
                <a16:creationId xmlns:a16="http://schemas.microsoft.com/office/drawing/2014/main" id="{163D7B7B-5291-69DC-E7EB-D1DFB7AC83A3}"/>
              </a:ext>
            </a:extLst>
          </p:cNvPr>
          <p:cNvGrpSpPr/>
          <p:nvPr/>
        </p:nvGrpSpPr>
        <p:grpSpPr>
          <a:xfrm>
            <a:off x="121854" y="1936947"/>
            <a:ext cx="2433645" cy="2549625"/>
            <a:chOff x="5217117" y="4591561"/>
            <a:chExt cx="2433645" cy="2549625"/>
          </a:xfrm>
        </p:grpSpPr>
        <p:grpSp>
          <p:nvGrpSpPr>
            <p:cNvPr id="714" name="Group 713">
              <a:extLst>
                <a:ext uri="{FF2B5EF4-FFF2-40B4-BE49-F238E27FC236}">
                  <a16:creationId xmlns:a16="http://schemas.microsoft.com/office/drawing/2014/main" id="{75FB21EE-9FD1-3D31-826C-E03C4EEECF27}"/>
                </a:ext>
              </a:extLst>
            </p:cNvPr>
            <p:cNvGrpSpPr/>
            <p:nvPr/>
          </p:nvGrpSpPr>
          <p:grpSpPr>
            <a:xfrm>
              <a:off x="5217117" y="4591561"/>
              <a:ext cx="2385125" cy="2549625"/>
              <a:chOff x="305609" y="510686"/>
              <a:chExt cx="2385125" cy="3177000"/>
            </a:xfrm>
          </p:grpSpPr>
          <p:sp>
            <p:nvSpPr>
              <p:cNvPr id="757" name="Google Shape;731;p6">
                <a:extLst>
                  <a:ext uri="{FF2B5EF4-FFF2-40B4-BE49-F238E27FC236}">
                    <a16:creationId xmlns:a16="http://schemas.microsoft.com/office/drawing/2014/main" id="{674232C1-03EC-184D-E17F-D4064D6AB057}"/>
                  </a:ext>
                </a:extLst>
              </p:cNvPr>
              <p:cNvSpPr/>
              <p:nvPr/>
            </p:nvSpPr>
            <p:spPr>
              <a:xfrm>
                <a:off x="305609" y="510686"/>
                <a:ext cx="376444" cy="3067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8" name="Google Shape;732;p6">
                <a:extLst>
                  <a:ext uri="{FF2B5EF4-FFF2-40B4-BE49-F238E27FC236}">
                    <a16:creationId xmlns:a16="http://schemas.microsoft.com/office/drawing/2014/main" id="{22C1E3B9-C2CF-A1A7-93C5-AE38CA61EC76}"/>
                  </a:ext>
                </a:extLst>
              </p:cNvPr>
              <p:cNvSpPr txBox="1"/>
              <p:nvPr/>
            </p:nvSpPr>
            <p:spPr>
              <a:xfrm>
                <a:off x="670827" y="510686"/>
                <a:ext cx="201990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Established RA signature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62" name="Group 761">
                <a:extLst>
                  <a:ext uri="{FF2B5EF4-FFF2-40B4-BE49-F238E27FC236}">
                    <a16:creationId xmlns:a16="http://schemas.microsoft.com/office/drawing/2014/main" id="{466F52AA-3B0E-38EA-FB28-B26A292B4B7A}"/>
                  </a:ext>
                </a:extLst>
              </p:cNvPr>
              <p:cNvGrpSpPr>
                <a:grpSpLocks noChangeAspect="1"/>
              </p:cNvGrpSpPr>
              <p:nvPr/>
            </p:nvGrpSpPr>
            <p:grpSpPr>
              <a:xfrm>
                <a:off x="550196" y="761606"/>
                <a:ext cx="2032015" cy="2926080"/>
                <a:chOff x="572221" y="1080907"/>
                <a:chExt cx="2487005" cy="3581266"/>
              </a:xfrm>
            </p:grpSpPr>
            <p:pic>
              <p:nvPicPr>
                <p:cNvPr id="773" name="Picture 772">
                  <a:extLst>
                    <a:ext uri="{FF2B5EF4-FFF2-40B4-BE49-F238E27FC236}">
                      <a16:creationId xmlns:a16="http://schemas.microsoft.com/office/drawing/2014/main" id="{6A5DA5B7-980F-DBC3-CCE4-549446A17D25}"/>
                    </a:ext>
                  </a:extLst>
                </p:cNvPr>
                <p:cNvPicPr>
                  <a:picLocks noChangeAspect="1"/>
                </p:cNvPicPr>
                <p:nvPr/>
              </p:nvPicPr>
              <p:blipFill>
                <a:blip r:embed="rId9"/>
                <a:srcRect l="16957" t="23791" r="39553" b="23942"/>
                <a:stretch>
                  <a:fillRect/>
                </a:stretch>
              </p:blipFill>
              <p:spPr>
                <a:xfrm>
                  <a:off x="572221" y="1080907"/>
                  <a:ext cx="1695264" cy="3259818"/>
                </a:xfrm>
                <a:prstGeom prst="rect">
                  <a:avLst/>
                </a:prstGeom>
              </p:spPr>
            </p:pic>
            <p:grpSp>
              <p:nvGrpSpPr>
                <p:cNvPr id="774" name="Group 773">
                  <a:extLst>
                    <a:ext uri="{FF2B5EF4-FFF2-40B4-BE49-F238E27FC236}">
                      <a16:creationId xmlns:a16="http://schemas.microsoft.com/office/drawing/2014/main" id="{ED7263E7-F423-2CDE-326F-EF05D951ECB1}"/>
                    </a:ext>
                  </a:extLst>
                </p:cNvPr>
                <p:cNvGrpSpPr>
                  <a:grpSpLocks noChangeAspect="1"/>
                </p:cNvGrpSpPr>
                <p:nvPr/>
              </p:nvGrpSpPr>
              <p:grpSpPr>
                <a:xfrm>
                  <a:off x="605730" y="1173190"/>
                  <a:ext cx="1662215" cy="3172785"/>
                  <a:chOff x="3112226" y="1325950"/>
                  <a:chExt cx="3021353" cy="5767068"/>
                </a:xfrm>
              </p:grpSpPr>
              <p:sp>
                <p:nvSpPr>
                  <p:cNvPr id="786" name="Rectangle 785">
                    <a:extLst>
                      <a:ext uri="{FF2B5EF4-FFF2-40B4-BE49-F238E27FC236}">
                        <a16:creationId xmlns:a16="http://schemas.microsoft.com/office/drawing/2014/main" id="{F21AF882-4358-06EE-E01A-163A9B6B3786}"/>
                      </a:ext>
                    </a:extLst>
                  </p:cNvPr>
                  <p:cNvSpPr/>
                  <p:nvPr/>
                </p:nvSpPr>
                <p:spPr>
                  <a:xfrm>
                    <a:off x="3112226" y="3094650"/>
                    <a:ext cx="3021353" cy="1545071"/>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787" name="Rectangle 786">
                    <a:extLst>
                      <a:ext uri="{FF2B5EF4-FFF2-40B4-BE49-F238E27FC236}">
                        <a16:creationId xmlns:a16="http://schemas.microsoft.com/office/drawing/2014/main" id="{EF9371A3-FCA1-B633-A388-F29D9DF283E3}"/>
                      </a:ext>
                    </a:extLst>
                  </p:cNvPr>
                  <p:cNvSpPr/>
                  <p:nvPr/>
                </p:nvSpPr>
                <p:spPr>
                  <a:xfrm>
                    <a:off x="4143264" y="1325950"/>
                    <a:ext cx="815166" cy="5767068"/>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sp>
              <p:nvSpPr>
                <p:cNvPr id="776" name="TextBox 775">
                  <a:extLst>
                    <a:ext uri="{FF2B5EF4-FFF2-40B4-BE49-F238E27FC236}">
                      <a16:creationId xmlns:a16="http://schemas.microsoft.com/office/drawing/2014/main" id="{5852613D-374C-2FD2-98A7-2CB5DC20FA95}"/>
                    </a:ext>
                  </a:extLst>
                </p:cNvPr>
                <p:cNvSpPr txBox="1"/>
                <p:nvPr/>
              </p:nvSpPr>
              <p:spPr>
                <a:xfrm>
                  <a:off x="964274" y="4354396"/>
                  <a:ext cx="888383" cy="307777"/>
                </a:xfrm>
                <a:prstGeom prst="rect">
                  <a:avLst/>
                </a:prstGeom>
                <a:noFill/>
              </p:spPr>
              <p:txBody>
                <a:bodyPr wrap="none" rtlCol="0">
                  <a:spAutoFit/>
                </a:bodyPr>
                <a:lstStyle/>
                <a:p>
                  <a:pPr algn="ctr"/>
                  <a:r>
                    <a:rPr lang="en-US" sz="700" dirty="0"/>
                    <a:t>Established RA</a:t>
                  </a:r>
                </a:p>
                <a:p>
                  <a:pPr algn="ctr"/>
                  <a:r>
                    <a:rPr lang="en-US" sz="700" dirty="0"/>
                    <a:t>signature clusters</a:t>
                  </a:r>
                </a:p>
              </p:txBody>
            </p:sp>
            <p:sp>
              <p:nvSpPr>
                <p:cNvPr id="778" name="TextBox 777">
                  <a:extLst>
                    <a:ext uri="{FF2B5EF4-FFF2-40B4-BE49-F238E27FC236}">
                      <a16:creationId xmlns:a16="http://schemas.microsoft.com/office/drawing/2014/main" id="{8B0CF73B-E690-DBB5-E2AD-38915C5553E5}"/>
                    </a:ext>
                  </a:extLst>
                </p:cNvPr>
                <p:cNvSpPr txBox="1"/>
                <p:nvPr/>
              </p:nvSpPr>
              <p:spPr>
                <a:xfrm>
                  <a:off x="2400307" y="2582117"/>
                  <a:ext cx="658919" cy="383511"/>
                </a:xfrm>
                <a:prstGeom prst="rect">
                  <a:avLst/>
                </a:prstGeom>
                <a:noFill/>
              </p:spPr>
              <p:txBody>
                <a:bodyPr wrap="none" rtlCol="0">
                  <a:spAutoFit/>
                </a:bodyPr>
                <a:lstStyle/>
                <a:p>
                  <a:pPr algn="ctr"/>
                  <a:r>
                    <a:rPr lang="en-US" sz="700" dirty="0"/>
                    <a:t>Established RA </a:t>
                  </a:r>
                </a:p>
                <a:p>
                  <a:pPr algn="ctr"/>
                  <a:r>
                    <a:rPr lang="en-US" sz="700" dirty="0"/>
                    <a:t>signature TFs</a:t>
                  </a:r>
                </a:p>
              </p:txBody>
            </p:sp>
          </p:grpSp>
        </p:grpSp>
        <p:pic>
          <p:nvPicPr>
            <p:cNvPr id="716" name="Picture 715">
              <a:extLst>
                <a:ext uri="{FF2B5EF4-FFF2-40B4-BE49-F238E27FC236}">
                  <a16:creationId xmlns:a16="http://schemas.microsoft.com/office/drawing/2014/main" id="{AE7B0F59-CCFA-241B-8F52-87EBC768F714}"/>
                </a:ext>
              </a:extLst>
            </p:cNvPr>
            <p:cNvPicPr>
              <a:picLocks noChangeAspect="1"/>
            </p:cNvPicPr>
            <p:nvPr/>
          </p:nvPicPr>
          <p:blipFill>
            <a:blip r:embed="rId9"/>
            <a:srcRect l="66374" t="34766" r="17878" b="45779"/>
            <a:stretch>
              <a:fillRect/>
            </a:stretch>
          </p:blipFill>
          <p:spPr>
            <a:xfrm>
              <a:off x="6893537" y="5015060"/>
              <a:ext cx="359625" cy="710875"/>
            </a:xfrm>
            <a:prstGeom prst="rect">
              <a:avLst/>
            </a:prstGeom>
          </p:spPr>
        </p:pic>
        <p:grpSp>
          <p:nvGrpSpPr>
            <p:cNvPr id="726" name="Group 725">
              <a:extLst>
                <a:ext uri="{FF2B5EF4-FFF2-40B4-BE49-F238E27FC236}">
                  <a16:creationId xmlns:a16="http://schemas.microsoft.com/office/drawing/2014/main" id="{621C1CC0-034D-E8F9-EED3-71973D9D8CF1}"/>
                </a:ext>
              </a:extLst>
            </p:cNvPr>
            <p:cNvGrpSpPr>
              <a:grpSpLocks noChangeAspect="1"/>
            </p:cNvGrpSpPr>
            <p:nvPr/>
          </p:nvGrpSpPr>
          <p:grpSpPr>
            <a:xfrm>
              <a:off x="7193562" y="4963713"/>
              <a:ext cx="457200" cy="647638"/>
              <a:chOff x="6548902" y="3919623"/>
              <a:chExt cx="769438" cy="1089932"/>
            </a:xfrm>
          </p:grpSpPr>
          <p:sp>
            <p:nvSpPr>
              <p:cNvPr id="727" name="Google Shape;354;p2">
                <a:extLst>
                  <a:ext uri="{FF2B5EF4-FFF2-40B4-BE49-F238E27FC236}">
                    <a16:creationId xmlns:a16="http://schemas.microsoft.com/office/drawing/2014/main" id="{C5B9D4E9-7AC4-8A4A-3BE3-5FA3AC972819}"/>
                  </a:ext>
                </a:extLst>
              </p:cNvPr>
              <p:cNvSpPr txBox="1"/>
              <p:nvPr/>
            </p:nvSpPr>
            <p:spPr>
              <a:xfrm>
                <a:off x="6823298" y="4750639"/>
                <a:ext cx="455527"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8" name="Google Shape;355;p2">
                <a:extLst>
                  <a:ext uri="{FF2B5EF4-FFF2-40B4-BE49-F238E27FC236}">
                    <a16:creationId xmlns:a16="http://schemas.microsoft.com/office/drawing/2014/main" id="{EDE76972-D658-F8C1-DD51-BCBE5CA35632}"/>
                  </a:ext>
                </a:extLst>
              </p:cNvPr>
              <p:cNvSpPr txBox="1"/>
              <p:nvPr/>
            </p:nvSpPr>
            <p:spPr>
              <a:xfrm>
                <a:off x="6862813" y="4572473"/>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29" name="Google Shape;356;p2">
                <a:extLst>
                  <a:ext uri="{FF2B5EF4-FFF2-40B4-BE49-F238E27FC236}">
                    <a16:creationId xmlns:a16="http://schemas.microsoft.com/office/drawing/2014/main" id="{451A1467-977A-A221-50A3-7EEE15EAA8A2}"/>
                  </a:ext>
                </a:extLst>
              </p:cNvPr>
              <p:cNvSpPr txBox="1"/>
              <p:nvPr/>
            </p:nvSpPr>
            <p:spPr>
              <a:xfrm>
                <a:off x="6862813" y="4370462"/>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4" name="Google Shape;357;p2">
                <a:extLst>
                  <a:ext uri="{FF2B5EF4-FFF2-40B4-BE49-F238E27FC236}">
                    <a16:creationId xmlns:a16="http://schemas.microsoft.com/office/drawing/2014/main" id="{BF11FAAB-5318-1136-90C9-9FA538AD55F6}"/>
                  </a:ext>
                </a:extLst>
              </p:cNvPr>
              <p:cNvSpPr txBox="1"/>
              <p:nvPr/>
            </p:nvSpPr>
            <p:spPr>
              <a:xfrm>
                <a:off x="6862813" y="4168451"/>
                <a:ext cx="197089" cy="258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4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55" name="Google Shape;358;p2">
                <a:extLst>
                  <a:ext uri="{FF2B5EF4-FFF2-40B4-BE49-F238E27FC236}">
                    <a16:creationId xmlns:a16="http://schemas.microsoft.com/office/drawing/2014/main" id="{81681C23-6070-B0E1-2672-B61D8DFF76B7}"/>
                  </a:ext>
                </a:extLst>
              </p:cNvPr>
              <p:cNvSpPr txBox="1"/>
              <p:nvPr/>
            </p:nvSpPr>
            <p:spPr>
              <a:xfrm>
                <a:off x="6548902" y="3919623"/>
                <a:ext cx="769438" cy="362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4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56" name="Google Shape;359;p2">
                <a:extLst>
                  <a:ext uri="{FF2B5EF4-FFF2-40B4-BE49-F238E27FC236}">
                    <a16:creationId xmlns:a16="http://schemas.microsoft.com/office/drawing/2014/main" id="{AB711629-76B8-8A63-6DB9-7070767C1503}"/>
                  </a:ext>
                </a:extLst>
              </p:cNvPr>
              <p:cNvPicPr preferRelativeResize="0"/>
              <p:nvPr/>
            </p:nvPicPr>
            <p:blipFill rotWithShape="1">
              <a:blip r:embed="rId10">
                <a:alphaModFix/>
              </a:blip>
              <a:srcRect l="14942"/>
              <a:stretch/>
            </p:blipFill>
            <p:spPr>
              <a:xfrm>
                <a:off x="6801925" y="4259394"/>
                <a:ext cx="131696" cy="649155"/>
              </a:xfrm>
              <a:prstGeom prst="rect">
                <a:avLst/>
              </a:prstGeom>
              <a:noFill/>
              <a:ln>
                <a:noFill/>
              </a:ln>
            </p:spPr>
          </p:pic>
        </p:grpSp>
      </p:grpSp>
      <p:grpSp>
        <p:nvGrpSpPr>
          <p:cNvPr id="932" name="Group 931">
            <a:extLst>
              <a:ext uri="{FF2B5EF4-FFF2-40B4-BE49-F238E27FC236}">
                <a16:creationId xmlns:a16="http://schemas.microsoft.com/office/drawing/2014/main" id="{92B5B92A-DD6F-D429-DB60-2450669BCD9D}"/>
              </a:ext>
            </a:extLst>
          </p:cNvPr>
          <p:cNvGrpSpPr/>
          <p:nvPr/>
        </p:nvGrpSpPr>
        <p:grpSpPr>
          <a:xfrm>
            <a:off x="3364010" y="1958195"/>
            <a:ext cx="3690640" cy="2742673"/>
            <a:chOff x="124886" y="6509755"/>
            <a:chExt cx="3690640" cy="2742673"/>
          </a:xfrm>
        </p:grpSpPr>
        <p:sp>
          <p:nvSpPr>
            <p:cNvPr id="9" name="Google Shape;528;p4">
              <a:extLst>
                <a:ext uri="{FF2B5EF4-FFF2-40B4-BE49-F238E27FC236}">
                  <a16:creationId xmlns:a16="http://schemas.microsoft.com/office/drawing/2014/main" id="{0B1A1D73-10AF-4399-884C-6AF42622D284}"/>
                </a:ext>
              </a:extLst>
            </p:cNvPr>
            <p:cNvSpPr/>
            <p:nvPr/>
          </p:nvSpPr>
          <p:spPr>
            <a:xfrm>
              <a:off x="124886" y="650975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535;p4">
              <a:extLst>
                <a:ext uri="{FF2B5EF4-FFF2-40B4-BE49-F238E27FC236}">
                  <a16:creationId xmlns:a16="http://schemas.microsoft.com/office/drawing/2014/main" id="{BD939BC3-493F-1524-991C-F04477904375}"/>
                </a:ext>
              </a:extLst>
            </p:cNvPr>
            <p:cNvSpPr txBox="1"/>
            <p:nvPr/>
          </p:nvSpPr>
          <p:spPr>
            <a:xfrm>
              <a:off x="439199" y="6509755"/>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68" name="Group 867">
              <a:extLst>
                <a:ext uri="{FF2B5EF4-FFF2-40B4-BE49-F238E27FC236}">
                  <a16:creationId xmlns:a16="http://schemas.microsoft.com/office/drawing/2014/main" id="{B2E75E85-AFF5-534E-5EE4-84EDCE2F6201}"/>
                </a:ext>
              </a:extLst>
            </p:cNvPr>
            <p:cNvGrpSpPr/>
            <p:nvPr/>
          </p:nvGrpSpPr>
          <p:grpSpPr>
            <a:xfrm>
              <a:off x="254361" y="6784511"/>
              <a:ext cx="3561165" cy="2467917"/>
              <a:chOff x="348615" y="6784511"/>
              <a:chExt cx="3561165" cy="2467917"/>
            </a:xfrm>
          </p:grpSpPr>
          <p:sp>
            <p:nvSpPr>
              <p:cNvPr id="35" name="TextBox 34">
                <a:extLst>
                  <a:ext uri="{FF2B5EF4-FFF2-40B4-BE49-F238E27FC236}">
                    <a16:creationId xmlns:a16="http://schemas.microsoft.com/office/drawing/2014/main" id="{C649662A-98FB-EED4-280F-C5FF68E6001F}"/>
                  </a:ext>
                </a:extLst>
              </p:cNvPr>
              <p:cNvSpPr txBox="1"/>
              <p:nvPr/>
            </p:nvSpPr>
            <p:spPr>
              <a:xfrm rot="16200000">
                <a:off x="198297" y="7092134"/>
                <a:ext cx="503664" cy="200055"/>
              </a:xfrm>
              <a:prstGeom prst="rect">
                <a:avLst/>
              </a:prstGeom>
              <a:noFill/>
            </p:spPr>
            <p:txBody>
              <a:bodyPr wrap="none" rtlCol="0">
                <a:spAutoFit/>
              </a:bodyPr>
              <a:lstStyle/>
              <a:p>
                <a:pPr algn="ctr"/>
                <a:r>
                  <a:rPr lang="en-US" sz="700" dirty="0"/>
                  <a:t>senders</a:t>
                </a:r>
              </a:p>
            </p:txBody>
          </p:sp>
          <p:sp>
            <p:nvSpPr>
              <p:cNvPr id="36" name="TextBox 35">
                <a:extLst>
                  <a:ext uri="{FF2B5EF4-FFF2-40B4-BE49-F238E27FC236}">
                    <a16:creationId xmlns:a16="http://schemas.microsoft.com/office/drawing/2014/main" id="{B646AEBD-7A08-8DF9-811F-353B2AA8A4A1}"/>
                  </a:ext>
                </a:extLst>
              </p:cNvPr>
              <p:cNvSpPr txBox="1"/>
              <p:nvPr/>
            </p:nvSpPr>
            <p:spPr>
              <a:xfrm rot="16200000">
                <a:off x="174369" y="7900149"/>
                <a:ext cx="548548" cy="200055"/>
              </a:xfrm>
              <a:prstGeom prst="rect">
                <a:avLst/>
              </a:prstGeom>
              <a:noFill/>
            </p:spPr>
            <p:txBody>
              <a:bodyPr wrap="none" rtlCol="0">
                <a:spAutoFit/>
              </a:bodyPr>
              <a:lstStyle/>
              <a:p>
                <a:pPr algn="ctr"/>
                <a:r>
                  <a:rPr lang="en-US" sz="700" dirty="0"/>
                  <a:t>receivers</a:t>
                </a:r>
              </a:p>
            </p:txBody>
          </p:sp>
          <p:grpSp>
            <p:nvGrpSpPr>
              <p:cNvPr id="37" name="Group 36">
                <a:extLst>
                  <a:ext uri="{FF2B5EF4-FFF2-40B4-BE49-F238E27FC236}">
                    <a16:creationId xmlns:a16="http://schemas.microsoft.com/office/drawing/2014/main" id="{E1DA22A5-0B80-18DE-34C6-017BD964230E}"/>
                  </a:ext>
                </a:extLst>
              </p:cNvPr>
              <p:cNvGrpSpPr/>
              <p:nvPr/>
            </p:nvGrpSpPr>
            <p:grpSpPr>
              <a:xfrm>
                <a:off x="3213756" y="6784511"/>
                <a:ext cx="696024" cy="848370"/>
                <a:chOff x="5289801" y="3200653"/>
                <a:chExt cx="696024" cy="848370"/>
              </a:xfrm>
            </p:grpSpPr>
            <p:sp>
              <p:nvSpPr>
                <p:cNvPr id="62" name="TextBox 61">
                  <a:extLst>
                    <a:ext uri="{FF2B5EF4-FFF2-40B4-BE49-F238E27FC236}">
                      <a16:creationId xmlns:a16="http://schemas.microsoft.com/office/drawing/2014/main" id="{C6B80D9F-B2EA-B11E-EED0-8EAAADC2A231}"/>
                    </a:ext>
                  </a:extLst>
                </p:cNvPr>
                <p:cNvSpPr txBox="1"/>
                <p:nvPr/>
              </p:nvSpPr>
              <p:spPr>
                <a:xfrm>
                  <a:off x="5289801" y="3200653"/>
                  <a:ext cx="402674" cy="200055"/>
                </a:xfrm>
                <a:prstGeom prst="rect">
                  <a:avLst/>
                </a:prstGeom>
                <a:noFill/>
              </p:spPr>
              <p:txBody>
                <a:bodyPr wrap="none" rtlCol="0">
                  <a:spAutoFit/>
                </a:bodyPr>
                <a:lstStyle/>
                <a:p>
                  <a:r>
                    <a:rPr lang="en-US" sz="700" dirty="0"/>
                    <a:t>B cell</a:t>
                  </a:r>
                </a:p>
              </p:txBody>
            </p:sp>
            <p:sp>
              <p:nvSpPr>
                <p:cNvPr id="63" name="TextBox 62">
                  <a:extLst>
                    <a:ext uri="{FF2B5EF4-FFF2-40B4-BE49-F238E27FC236}">
                      <a16:creationId xmlns:a16="http://schemas.microsoft.com/office/drawing/2014/main" id="{3B05E35D-8715-B071-6A8D-C11E4D76411D}"/>
                    </a:ext>
                  </a:extLst>
                </p:cNvPr>
                <p:cNvSpPr txBox="1"/>
                <p:nvPr/>
              </p:nvSpPr>
              <p:spPr>
                <a:xfrm>
                  <a:off x="5289801" y="3313473"/>
                  <a:ext cx="696024" cy="200055"/>
                </a:xfrm>
                <a:prstGeom prst="rect">
                  <a:avLst/>
                </a:prstGeom>
                <a:noFill/>
              </p:spPr>
              <p:txBody>
                <a:bodyPr wrap="none" rtlCol="0">
                  <a:spAutoFit/>
                </a:bodyPr>
                <a:lstStyle/>
                <a:p>
                  <a:r>
                    <a:rPr lang="en-US" sz="700" dirty="0"/>
                    <a:t>CD4 T Naive</a:t>
                  </a:r>
                </a:p>
              </p:txBody>
            </p:sp>
            <p:sp>
              <p:nvSpPr>
                <p:cNvPr id="704" name="TextBox 703">
                  <a:extLst>
                    <a:ext uri="{FF2B5EF4-FFF2-40B4-BE49-F238E27FC236}">
                      <a16:creationId xmlns:a16="http://schemas.microsoft.com/office/drawing/2014/main" id="{DF479671-5BD4-B5F5-73D3-C455C4DFEEED}"/>
                    </a:ext>
                  </a:extLst>
                </p:cNvPr>
                <p:cNvSpPr txBox="1"/>
                <p:nvPr/>
              </p:nvSpPr>
              <p:spPr>
                <a:xfrm>
                  <a:off x="5289801" y="3419142"/>
                  <a:ext cx="582211" cy="200055"/>
                </a:xfrm>
                <a:prstGeom prst="rect">
                  <a:avLst/>
                </a:prstGeom>
                <a:noFill/>
              </p:spPr>
              <p:txBody>
                <a:bodyPr wrap="none" rtlCol="0">
                  <a:spAutoFit/>
                </a:bodyPr>
                <a:lstStyle/>
                <a:p>
                  <a:r>
                    <a:rPr lang="en-US" sz="700" dirty="0"/>
                    <a:t>CD4 TCM</a:t>
                  </a:r>
                </a:p>
              </p:txBody>
            </p:sp>
            <p:sp>
              <p:nvSpPr>
                <p:cNvPr id="705" name="TextBox 704">
                  <a:extLst>
                    <a:ext uri="{FF2B5EF4-FFF2-40B4-BE49-F238E27FC236}">
                      <a16:creationId xmlns:a16="http://schemas.microsoft.com/office/drawing/2014/main" id="{AB7B9252-A54F-D414-F89E-24F9B364E933}"/>
                    </a:ext>
                  </a:extLst>
                </p:cNvPr>
                <p:cNvSpPr txBox="1"/>
                <p:nvPr/>
              </p:nvSpPr>
              <p:spPr>
                <a:xfrm>
                  <a:off x="5289801" y="3524811"/>
                  <a:ext cx="696024" cy="200055"/>
                </a:xfrm>
                <a:prstGeom prst="rect">
                  <a:avLst/>
                </a:prstGeom>
                <a:noFill/>
              </p:spPr>
              <p:txBody>
                <a:bodyPr wrap="none" rtlCol="0">
                  <a:spAutoFit/>
                </a:bodyPr>
                <a:lstStyle/>
                <a:p>
                  <a:r>
                    <a:rPr lang="en-US" sz="700" dirty="0"/>
                    <a:t>CD8 T Naive</a:t>
                  </a:r>
                </a:p>
              </p:txBody>
            </p:sp>
            <p:sp>
              <p:nvSpPr>
                <p:cNvPr id="706" name="TextBox 705">
                  <a:extLst>
                    <a:ext uri="{FF2B5EF4-FFF2-40B4-BE49-F238E27FC236}">
                      <a16:creationId xmlns:a16="http://schemas.microsoft.com/office/drawing/2014/main" id="{9B314AAA-6C3E-866E-4EB9-FFB3B4647C64}"/>
                    </a:ext>
                  </a:extLst>
                </p:cNvPr>
                <p:cNvSpPr txBox="1"/>
                <p:nvPr/>
              </p:nvSpPr>
              <p:spPr>
                <a:xfrm>
                  <a:off x="5289801" y="3630480"/>
                  <a:ext cx="577402" cy="200055"/>
                </a:xfrm>
                <a:prstGeom prst="rect">
                  <a:avLst/>
                </a:prstGeom>
                <a:noFill/>
              </p:spPr>
              <p:txBody>
                <a:bodyPr wrap="none" rtlCol="0">
                  <a:spAutoFit/>
                </a:bodyPr>
                <a:lstStyle/>
                <a:p>
                  <a:r>
                    <a:rPr lang="en-US" sz="700" dirty="0"/>
                    <a:t>CD8 TEM</a:t>
                  </a:r>
                </a:p>
              </p:txBody>
            </p:sp>
            <p:sp>
              <p:nvSpPr>
                <p:cNvPr id="707" name="TextBox 706">
                  <a:extLst>
                    <a:ext uri="{FF2B5EF4-FFF2-40B4-BE49-F238E27FC236}">
                      <a16:creationId xmlns:a16="http://schemas.microsoft.com/office/drawing/2014/main" id="{675A272D-F4BF-81BF-3E9F-6B61D54268D2}"/>
                    </a:ext>
                  </a:extLst>
                </p:cNvPr>
                <p:cNvSpPr txBox="1"/>
                <p:nvPr/>
              </p:nvSpPr>
              <p:spPr>
                <a:xfrm>
                  <a:off x="5289801" y="3848968"/>
                  <a:ext cx="466794" cy="200055"/>
                </a:xfrm>
                <a:prstGeom prst="rect">
                  <a:avLst/>
                </a:prstGeom>
                <a:noFill/>
              </p:spPr>
              <p:txBody>
                <a:bodyPr wrap="none" rtlCol="0">
                  <a:spAutoFit/>
                </a:bodyPr>
                <a:lstStyle/>
                <a:p>
                  <a:r>
                    <a:rPr lang="en-US" sz="700" dirty="0"/>
                    <a:t>NK cell</a:t>
                  </a:r>
                </a:p>
              </p:txBody>
            </p:sp>
            <p:sp>
              <p:nvSpPr>
                <p:cNvPr id="708" name="TextBox 707">
                  <a:extLst>
                    <a:ext uri="{FF2B5EF4-FFF2-40B4-BE49-F238E27FC236}">
                      <a16:creationId xmlns:a16="http://schemas.microsoft.com/office/drawing/2014/main" id="{4A85ACC4-76A7-8DB2-7523-CDD59746D227}"/>
                    </a:ext>
                  </a:extLst>
                </p:cNvPr>
                <p:cNvSpPr txBox="1"/>
                <p:nvPr/>
              </p:nvSpPr>
              <p:spPr>
                <a:xfrm>
                  <a:off x="5289801" y="3736149"/>
                  <a:ext cx="619080" cy="200055"/>
                </a:xfrm>
                <a:prstGeom prst="rect">
                  <a:avLst/>
                </a:prstGeom>
                <a:noFill/>
              </p:spPr>
              <p:txBody>
                <a:bodyPr wrap="none" rtlCol="0">
                  <a:spAutoFit/>
                </a:bodyPr>
                <a:lstStyle/>
                <a:p>
                  <a:r>
                    <a:rPr lang="en-US" sz="700" dirty="0"/>
                    <a:t>Monocytes</a:t>
                  </a:r>
                </a:p>
              </p:txBody>
            </p:sp>
          </p:grpSp>
          <p:grpSp>
            <p:nvGrpSpPr>
              <p:cNvPr id="38" name="Group 37">
                <a:extLst>
                  <a:ext uri="{FF2B5EF4-FFF2-40B4-BE49-F238E27FC236}">
                    <a16:creationId xmlns:a16="http://schemas.microsoft.com/office/drawing/2014/main" id="{C2499242-D837-BED0-437C-0CCF90401EF2}"/>
                  </a:ext>
                </a:extLst>
              </p:cNvPr>
              <p:cNvGrpSpPr/>
              <p:nvPr/>
            </p:nvGrpSpPr>
            <p:grpSpPr>
              <a:xfrm>
                <a:off x="3210401" y="7595932"/>
                <a:ext cx="696024" cy="848370"/>
                <a:chOff x="5289801" y="3200653"/>
                <a:chExt cx="696024" cy="848370"/>
              </a:xfrm>
            </p:grpSpPr>
            <p:sp>
              <p:nvSpPr>
                <p:cNvPr id="39" name="TextBox 38">
                  <a:extLst>
                    <a:ext uri="{FF2B5EF4-FFF2-40B4-BE49-F238E27FC236}">
                      <a16:creationId xmlns:a16="http://schemas.microsoft.com/office/drawing/2014/main" id="{54E56284-E4C1-C533-BA8C-DEC0E7BE742C}"/>
                    </a:ext>
                  </a:extLst>
                </p:cNvPr>
                <p:cNvSpPr txBox="1"/>
                <p:nvPr/>
              </p:nvSpPr>
              <p:spPr>
                <a:xfrm>
                  <a:off x="5289801" y="3200653"/>
                  <a:ext cx="402674" cy="200055"/>
                </a:xfrm>
                <a:prstGeom prst="rect">
                  <a:avLst/>
                </a:prstGeom>
                <a:noFill/>
              </p:spPr>
              <p:txBody>
                <a:bodyPr wrap="none" rtlCol="0">
                  <a:spAutoFit/>
                </a:bodyPr>
                <a:lstStyle/>
                <a:p>
                  <a:r>
                    <a:rPr lang="en-US" sz="700" dirty="0"/>
                    <a:t>B cell</a:t>
                  </a:r>
                </a:p>
              </p:txBody>
            </p:sp>
            <p:sp>
              <p:nvSpPr>
                <p:cNvPr id="40" name="TextBox 39">
                  <a:extLst>
                    <a:ext uri="{FF2B5EF4-FFF2-40B4-BE49-F238E27FC236}">
                      <a16:creationId xmlns:a16="http://schemas.microsoft.com/office/drawing/2014/main" id="{53F85BC5-8620-EF12-B651-CD5828DC5442}"/>
                    </a:ext>
                  </a:extLst>
                </p:cNvPr>
                <p:cNvSpPr txBox="1"/>
                <p:nvPr/>
              </p:nvSpPr>
              <p:spPr>
                <a:xfrm>
                  <a:off x="5289801" y="3313473"/>
                  <a:ext cx="696024" cy="200055"/>
                </a:xfrm>
                <a:prstGeom prst="rect">
                  <a:avLst/>
                </a:prstGeom>
                <a:noFill/>
              </p:spPr>
              <p:txBody>
                <a:bodyPr wrap="none" rtlCol="0">
                  <a:spAutoFit/>
                </a:bodyPr>
                <a:lstStyle/>
                <a:p>
                  <a:r>
                    <a:rPr lang="en-US" sz="700" dirty="0"/>
                    <a:t>CD4 T Naive</a:t>
                  </a:r>
                </a:p>
              </p:txBody>
            </p:sp>
            <p:sp>
              <p:nvSpPr>
                <p:cNvPr id="41" name="TextBox 40">
                  <a:extLst>
                    <a:ext uri="{FF2B5EF4-FFF2-40B4-BE49-F238E27FC236}">
                      <a16:creationId xmlns:a16="http://schemas.microsoft.com/office/drawing/2014/main" id="{9F5777DF-0061-573D-DFB6-5D9EEC9A4F87}"/>
                    </a:ext>
                  </a:extLst>
                </p:cNvPr>
                <p:cNvSpPr txBox="1"/>
                <p:nvPr/>
              </p:nvSpPr>
              <p:spPr>
                <a:xfrm>
                  <a:off x="5289801" y="3419142"/>
                  <a:ext cx="582211" cy="200055"/>
                </a:xfrm>
                <a:prstGeom prst="rect">
                  <a:avLst/>
                </a:prstGeom>
                <a:noFill/>
              </p:spPr>
              <p:txBody>
                <a:bodyPr wrap="none" rtlCol="0">
                  <a:spAutoFit/>
                </a:bodyPr>
                <a:lstStyle/>
                <a:p>
                  <a:r>
                    <a:rPr lang="en-US" sz="700" dirty="0"/>
                    <a:t>CD4 TCM</a:t>
                  </a:r>
                </a:p>
              </p:txBody>
            </p:sp>
            <p:sp>
              <p:nvSpPr>
                <p:cNvPr id="58" name="TextBox 57">
                  <a:extLst>
                    <a:ext uri="{FF2B5EF4-FFF2-40B4-BE49-F238E27FC236}">
                      <a16:creationId xmlns:a16="http://schemas.microsoft.com/office/drawing/2014/main" id="{C7CCABFA-6F15-EA86-AB83-0E0A438C78E8}"/>
                    </a:ext>
                  </a:extLst>
                </p:cNvPr>
                <p:cNvSpPr txBox="1"/>
                <p:nvPr/>
              </p:nvSpPr>
              <p:spPr>
                <a:xfrm>
                  <a:off x="5289801" y="3524811"/>
                  <a:ext cx="696024" cy="200055"/>
                </a:xfrm>
                <a:prstGeom prst="rect">
                  <a:avLst/>
                </a:prstGeom>
                <a:noFill/>
              </p:spPr>
              <p:txBody>
                <a:bodyPr wrap="none" rtlCol="0">
                  <a:spAutoFit/>
                </a:bodyPr>
                <a:lstStyle/>
                <a:p>
                  <a:r>
                    <a:rPr lang="en-US" sz="700" dirty="0"/>
                    <a:t>CD8 T Naive</a:t>
                  </a:r>
                </a:p>
              </p:txBody>
            </p:sp>
            <p:sp>
              <p:nvSpPr>
                <p:cNvPr id="59" name="TextBox 58">
                  <a:extLst>
                    <a:ext uri="{FF2B5EF4-FFF2-40B4-BE49-F238E27FC236}">
                      <a16:creationId xmlns:a16="http://schemas.microsoft.com/office/drawing/2014/main" id="{219C4558-171B-E284-0485-F2B77CC7C950}"/>
                    </a:ext>
                  </a:extLst>
                </p:cNvPr>
                <p:cNvSpPr txBox="1"/>
                <p:nvPr/>
              </p:nvSpPr>
              <p:spPr>
                <a:xfrm>
                  <a:off x="5289801" y="3630480"/>
                  <a:ext cx="577402" cy="200055"/>
                </a:xfrm>
                <a:prstGeom prst="rect">
                  <a:avLst/>
                </a:prstGeom>
                <a:noFill/>
              </p:spPr>
              <p:txBody>
                <a:bodyPr wrap="none" rtlCol="0">
                  <a:spAutoFit/>
                </a:bodyPr>
                <a:lstStyle/>
                <a:p>
                  <a:r>
                    <a:rPr lang="en-US" sz="700" dirty="0"/>
                    <a:t>CD8 TEM</a:t>
                  </a:r>
                </a:p>
              </p:txBody>
            </p:sp>
            <p:sp>
              <p:nvSpPr>
                <p:cNvPr id="60" name="TextBox 59">
                  <a:extLst>
                    <a:ext uri="{FF2B5EF4-FFF2-40B4-BE49-F238E27FC236}">
                      <a16:creationId xmlns:a16="http://schemas.microsoft.com/office/drawing/2014/main" id="{6841C412-3D15-9FCF-6B8B-2F31FF8F1F0D}"/>
                    </a:ext>
                  </a:extLst>
                </p:cNvPr>
                <p:cNvSpPr txBox="1"/>
                <p:nvPr/>
              </p:nvSpPr>
              <p:spPr>
                <a:xfrm>
                  <a:off x="5289801" y="3848968"/>
                  <a:ext cx="466794" cy="200055"/>
                </a:xfrm>
                <a:prstGeom prst="rect">
                  <a:avLst/>
                </a:prstGeom>
                <a:noFill/>
              </p:spPr>
              <p:txBody>
                <a:bodyPr wrap="none" rtlCol="0">
                  <a:spAutoFit/>
                </a:bodyPr>
                <a:lstStyle/>
                <a:p>
                  <a:r>
                    <a:rPr lang="en-US" sz="700" dirty="0"/>
                    <a:t>NK cell</a:t>
                  </a:r>
                </a:p>
              </p:txBody>
            </p:sp>
            <p:sp>
              <p:nvSpPr>
                <p:cNvPr id="61" name="TextBox 60">
                  <a:extLst>
                    <a:ext uri="{FF2B5EF4-FFF2-40B4-BE49-F238E27FC236}">
                      <a16:creationId xmlns:a16="http://schemas.microsoft.com/office/drawing/2014/main" id="{FE4275C3-2EDE-6548-2223-7F15EA4CC841}"/>
                    </a:ext>
                  </a:extLst>
                </p:cNvPr>
                <p:cNvSpPr txBox="1"/>
                <p:nvPr/>
              </p:nvSpPr>
              <p:spPr>
                <a:xfrm>
                  <a:off x="5289801" y="3736149"/>
                  <a:ext cx="619080" cy="200055"/>
                </a:xfrm>
                <a:prstGeom prst="rect">
                  <a:avLst/>
                </a:prstGeom>
                <a:noFill/>
              </p:spPr>
              <p:txBody>
                <a:bodyPr wrap="none" rtlCol="0">
                  <a:spAutoFit/>
                </a:bodyPr>
                <a:lstStyle/>
                <a:p>
                  <a:r>
                    <a:rPr lang="en-US" sz="700" dirty="0"/>
                    <a:t>Monocytes</a:t>
                  </a:r>
                </a:p>
              </p:txBody>
            </p:sp>
          </p:grpSp>
          <p:pic>
            <p:nvPicPr>
              <p:cNvPr id="14" name="Picture 13" descr="A colorful squares on a white surface&#10;&#10;Description automatically generated">
                <a:extLst>
                  <a:ext uri="{FF2B5EF4-FFF2-40B4-BE49-F238E27FC236}">
                    <a16:creationId xmlns:a16="http://schemas.microsoft.com/office/drawing/2014/main" id="{D746400B-8A96-7F13-99B6-C576A324E565}"/>
                  </a:ext>
                </a:extLst>
              </p:cNvPr>
              <p:cNvPicPr>
                <a:picLocks noChangeAspect="1"/>
              </p:cNvPicPr>
              <p:nvPr/>
            </p:nvPicPr>
            <p:blipFill>
              <a:blip r:embed="rId11"/>
              <a:srcRect l="143" t="28715" r="57144" b="19289"/>
              <a:stretch>
                <a:fillRect/>
              </a:stretch>
            </p:blipFill>
            <p:spPr>
              <a:xfrm>
                <a:off x="540082" y="7629396"/>
                <a:ext cx="2725433" cy="781560"/>
              </a:xfrm>
              <a:prstGeom prst="rect">
                <a:avLst/>
              </a:prstGeom>
            </p:spPr>
          </p:pic>
          <p:pic>
            <p:nvPicPr>
              <p:cNvPr id="15" name="Picture 14" descr="A grid of squares with different colored squares&#10;&#10;Description automatically generated">
                <a:extLst>
                  <a:ext uri="{FF2B5EF4-FFF2-40B4-BE49-F238E27FC236}">
                    <a16:creationId xmlns:a16="http://schemas.microsoft.com/office/drawing/2014/main" id="{CB89946D-D948-5B41-B751-8BEC7EF1CE8F}"/>
                  </a:ext>
                </a:extLst>
              </p:cNvPr>
              <p:cNvPicPr>
                <a:picLocks noChangeAspect="1"/>
              </p:cNvPicPr>
              <p:nvPr/>
            </p:nvPicPr>
            <p:blipFill>
              <a:blip r:embed="rId12"/>
              <a:srcRect t="28715" r="56229" b="17588"/>
              <a:stretch>
                <a:fillRect/>
              </a:stretch>
            </p:blipFill>
            <p:spPr>
              <a:xfrm>
                <a:off x="524682" y="6817532"/>
                <a:ext cx="2734483" cy="771016"/>
              </a:xfrm>
              <a:prstGeom prst="rect">
                <a:avLst/>
              </a:prstGeom>
            </p:spPr>
          </p:pic>
          <p:grpSp>
            <p:nvGrpSpPr>
              <p:cNvPr id="788" name="Group 787">
                <a:extLst>
                  <a:ext uri="{FF2B5EF4-FFF2-40B4-BE49-F238E27FC236}">
                    <a16:creationId xmlns:a16="http://schemas.microsoft.com/office/drawing/2014/main" id="{FCB8B32F-FCA0-8767-0D09-1DD55F229421}"/>
                  </a:ext>
                </a:extLst>
              </p:cNvPr>
              <p:cNvGrpSpPr/>
              <p:nvPr/>
            </p:nvGrpSpPr>
            <p:grpSpPr>
              <a:xfrm>
                <a:off x="2246686" y="8719860"/>
                <a:ext cx="1301965" cy="532568"/>
                <a:chOff x="4658691" y="9338749"/>
                <a:chExt cx="1301965" cy="532568"/>
              </a:xfrm>
            </p:grpSpPr>
            <p:sp>
              <p:nvSpPr>
                <p:cNvPr id="789" name="TextBox 788">
                  <a:extLst>
                    <a:ext uri="{FF2B5EF4-FFF2-40B4-BE49-F238E27FC236}">
                      <a16:creationId xmlns:a16="http://schemas.microsoft.com/office/drawing/2014/main" id="{1BAA9150-7C8C-8893-51E4-FDA153DE0A32}"/>
                    </a:ext>
                  </a:extLst>
                </p:cNvPr>
                <p:cNvSpPr txBox="1"/>
                <p:nvPr/>
              </p:nvSpPr>
              <p:spPr>
                <a:xfrm>
                  <a:off x="4658692" y="9338749"/>
                  <a:ext cx="1276310" cy="200055"/>
                </a:xfrm>
                <a:prstGeom prst="rect">
                  <a:avLst/>
                </a:prstGeom>
                <a:noFill/>
              </p:spPr>
              <p:txBody>
                <a:bodyPr wrap="none" rtlCol="0">
                  <a:spAutoFit/>
                </a:bodyPr>
                <a:lstStyle/>
                <a:p>
                  <a:pPr algn="ctr"/>
                  <a:r>
                    <a:rPr lang="en-US" sz="700" dirty="0"/>
                    <a:t>Incoming signaling strength</a:t>
                  </a:r>
                </a:p>
              </p:txBody>
            </p:sp>
            <p:grpSp>
              <p:nvGrpSpPr>
                <p:cNvPr id="790" name="Group 789">
                  <a:extLst>
                    <a:ext uri="{FF2B5EF4-FFF2-40B4-BE49-F238E27FC236}">
                      <a16:creationId xmlns:a16="http://schemas.microsoft.com/office/drawing/2014/main" id="{C1ECD568-5D8A-3D1F-C3FE-CDB62BC2F3DC}"/>
                    </a:ext>
                  </a:extLst>
                </p:cNvPr>
                <p:cNvGrpSpPr/>
                <p:nvPr/>
              </p:nvGrpSpPr>
              <p:grpSpPr>
                <a:xfrm>
                  <a:off x="4658691" y="9576591"/>
                  <a:ext cx="1301965" cy="294726"/>
                  <a:chOff x="4623176" y="9722772"/>
                  <a:chExt cx="1301965" cy="294726"/>
                </a:xfrm>
              </p:grpSpPr>
              <p:pic>
                <p:nvPicPr>
                  <p:cNvPr id="794" name="Picture 793" descr="A colorful squares and numbers&#10;&#10;Description automatically generated">
                    <a:extLst>
                      <a:ext uri="{FF2B5EF4-FFF2-40B4-BE49-F238E27FC236}">
                        <a16:creationId xmlns:a16="http://schemas.microsoft.com/office/drawing/2014/main" id="{40C46CE9-2A86-EC30-5DA9-38F3823A3817}"/>
                      </a:ext>
                    </a:extLst>
                  </p:cNvPr>
                  <p:cNvPicPr>
                    <a:picLocks noChangeAspect="1"/>
                  </p:cNvPicPr>
                  <p:nvPr/>
                </p:nvPicPr>
                <p:blipFill rotWithShape="1">
                  <a:blip r:embed="rId13"/>
                  <a:srcRect l="95624" r="2475"/>
                  <a:stretch>
                    <a:fillRect/>
                  </a:stretch>
                </p:blipFill>
                <p:spPr>
                  <a:xfrm rot="5400000">
                    <a:off x="5200857" y="9187420"/>
                    <a:ext cx="117250" cy="1187954"/>
                  </a:xfrm>
                  <a:prstGeom prst="rect">
                    <a:avLst/>
                  </a:prstGeom>
                </p:spPr>
              </p:pic>
              <p:sp>
                <p:nvSpPr>
                  <p:cNvPr id="795" name="TextBox 794">
                    <a:extLst>
                      <a:ext uri="{FF2B5EF4-FFF2-40B4-BE49-F238E27FC236}">
                        <a16:creationId xmlns:a16="http://schemas.microsoft.com/office/drawing/2014/main" id="{BAF7F17E-95AE-D44A-9D75-00E2835267B9}"/>
                      </a:ext>
                    </a:extLst>
                  </p:cNvPr>
                  <p:cNvSpPr txBox="1"/>
                  <p:nvPr/>
                </p:nvSpPr>
                <p:spPr>
                  <a:xfrm>
                    <a:off x="4623176" y="9817443"/>
                    <a:ext cx="234360" cy="200055"/>
                  </a:xfrm>
                  <a:prstGeom prst="rect">
                    <a:avLst/>
                  </a:prstGeom>
                  <a:noFill/>
                </p:spPr>
                <p:txBody>
                  <a:bodyPr wrap="none" rtlCol="0">
                    <a:spAutoFit/>
                  </a:bodyPr>
                  <a:lstStyle/>
                  <a:p>
                    <a:r>
                      <a:rPr lang="en-US" sz="700" dirty="0"/>
                      <a:t>0</a:t>
                    </a:r>
                  </a:p>
                </p:txBody>
              </p:sp>
              <p:sp>
                <p:nvSpPr>
                  <p:cNvPr id="796" name="TextBox 795">
                    <a:extLst>
                      <a:ext uri="{FF2B5EF4-FFF2-40B4-BE49-F238E27FC236}">
                        <a16:creationId xmlns:a16="http://schemas.microsoft.com/office/drawing/2014/main" id="{08513719-95A3-F24D-9FEC-D848A12C6B82}"/>
                      </a:ext>
                    </a:extLst>
                  </p:cNvPr>
                  <p:cNvSpPr txBox="1"/>
                  <p:nvPr/>
                </p:nvSpPr>
                <p:spPr>
                  <a:xfrm>
                    <a:off x="5210335" y="9817443"/>
                    <a:ext cx="336486" cy="200055"/>
                  </a:xfrm>
                  <a:prstGeom prst="rect">
                    <a:avLst/>
                  </a:prstGeom>
                  <a:noFill/>
                </p:spPr>
                <p:txBody>
                  <a:bodyPr wrap="square" rtlCol="0">
                    <a:spAutoFit/>
                  </a:bodyPr>
                  <a:lstStyle/>
                  <a:p>
                    <a:r>
                      <a:rPr lang="en-US" sz="700" dirty="0"/>
                      <a:t>0.6</a:t>
                    </a:r>
                  </a:p>
                </p:txBody>
              </p:sp>
              <p:sp>
                <p:nvSpPr>
                  <p:cNvPr id="800" name="TextBox 799">
                    <a:extLst>
                      <a:ext uri="{FF2B5EF4-FFF2-40B4-BE49-F238E27FC236}">
                        <a16:creationId xmlns:a16="http://schemas.microsoft.com/office/drawing/2014/main" id="{2FE16C5A-B368-4AB5-5D53-1A4E58D03EA5}"/>
                      </a:ext>
                    </a:extLst>
                  </p:cNvPr>
                  <p:cNvSpPr txBox="1"/>
                  <p:nvPr/>
                </p:nvSpPr>
                <p:spPr>
                  <a:xfrm>
                    <a:off x="5642414" y="9817443"/>
                    <a:ext cx="282727" cy="200055"/>
                  </a:xfrm>
                  <a:prstGeom prst="rect">
                    <a:avLst/>
                  </a:prstGeom>
                  <a:noFill/>
                </p:spPr>
                <p:txBody>
                  <a:bodyPr wrap="square" rtlCol="0">
                    <a:spAutoFit/>
                  </a:bodyPr>
                  <a:lstStyle/>
                  <a:p>
                    <a:r>
                      <a:rPr lang="en-US" sz="700" dirty="0"/>
                      <a:t>1</a:t>
                    </a:r>
                  </a:p>
                </p:txBody>
              </p:sp>
              <p:sp>
                <p:nvSpPr>
                  <p:cNvPr id="801" name="TextBox 800">
                    <a:extLst>
                      <a:ext uri="{FF2B5EF4-FFF2-40B4-BE49-F238E27FC236}">
                        <a16:creationId xmlns:a16="http://schemas.microsoft.com/office/drawing/2014/main" id="{6434EDFA-8322-5C52-1531-E6160262A86E}"/>
                      </a:ext>
                    </a:extLst>
                  </p:cNvPr>
                  <p:cNvSpPr txBox="1"/>
                  <p:nvPr/>
                </p:nvSpPr>
                <p:spPr>
                  <a:xfrm>
                    <a:off x="5417071" y="9817443"/>
                    <a:ext cx="320081" cy="200055"/>
                  </a:xfrm>
                  <a:prstGeom prst="rect">
                    <a:avLst/>
                  </a:prstGeom>
                  <a:noFill/>
                </p:spPr>
                <p:txBody>
                  <a:bodyPr wrap="square" rtlCol="0">
                    <a:spAutoFit/>
                  </a:bodyPr>
                  <a:lstStyle/>
                  <a:p>
                    <a:r>
                      <a:rPr lang="en-US" sz="700" dirty="0"/>
                      <a:t>0.8</a:t>
                    </a:r>
                  </a:p>
                </p:txBody>
              </p:sp>
              <p:sp>
                <p:nvSpPr>
                  <p:cNvPr id="802" name="TextBox 801">
                    <a:extLst>
                      <a:ext uri="{FF2B5EF4-FFF2-40B4-BE49-F238E27FC236}">
                        <a16:creationId xmlns:a16="http://schemas.microsoft.com/office/drawing/2014/main" id="{21200727-044D-3938-358D-77A7F7831035}"/>
                      </a:ext>
                    </a:extLst>
                  </p:cNvPr>
                  <p:cNvSpPr txBox="1"/>
                  <p:nvPr/>
                </p:nvSpPr>
                <p:spPr>
                  <a:xfrm>
                    <a:off x="4792304" y="9817443"/>
                    <a:ext cx="336486" cy="200055"/>
                  </a:xfrm>
                  <a:prstGeom prst="rect">
                    <a:avLst/>
                  </a:prstGeom>
                  <a:noFill/>
                </p:spPr>
                <p:txBody>
                  <a:bodyPr wrap="square" rtlCol="0">
                    <a:spAutoFit/>
                  </a:bodyPr>
                  <a:lstStyle/>
                  <a:p>
                    <a:r>
                      <a:rPr lang="en-US" sz="700" dirty="0"/>
                      <a:t>0.2</a:t>
                    </a:r>
                  </a:p>
                </p:txBody>
              </p:sp>
              <p:sp>
                <p:nvSpPr>
                  <p:cNvPr id="803" name="TextBox 802">
                    <a:extLst>
                      <a:ext uri="{FF2B5EF4-FFF2-40B4-BE49-F238E27FC236}">
                        <a16:creationId xmlns:a16="http://schemas.microsoft.com/office/drawing/2014/main" id="{E2F2265C-7953-CEE1-9B98-1D79A446F2CB}"/>
                      </a:ext>
                    </a:extLst>
                  </p:cNvPr>
                  <p:cNvSpPr txBox="1"/>
                  <p:nvPr/>
                </p:nvSpPr>
                <p:spPr>
                  <a:xfrm>
                    <a:off x="5001320" y="9817443"/>
                    <a:ext cx="336486" cy="200055"/>
                  </a:xfrm>
                  <a:prstGeom prst="rect">
                    <a:avLst/>
                  </a:prstGeom>
                  <a:noFill/>
                </p:spPr>
                <p:txBody>
                  <a:bodyPr wrap="square" rtlCol="0">
                    <a:spAutoFit/>
                  </a:bodyPr>
                  <a:lstStyle/>
                  <a:p>
                    <a:r>
                      <a:rPr lang="en-US" sz="700" dirty="0"/>
                      <a:t>0.4</a:t>
                    </a:r>
                  </a:p>
                </p:txBody>
              </p:sp>
            </p:grpSp>
          </p:grpSp>
          <p:grpSp>
            <p:nvGrpSpPr>
              <p:cNvPr id="804" name="Group 803">
                <a:extLst>
                  <a:ext uri="{FF2B5EF4-FFF2-40B4-BE49-F238E27FC236}">
                    <a16:creationId xmlns:a16="http://schemas.microsoft.com/office/drawing/2014/main" id="{4BCC9256-F53C-86B0-32C6-7422D8568867}"/>
                  </a:ext>
                </a:extLst>
              </p:cNvPr>
              <p:cNvGrpSpPr/>
              <p:nvPr/>
            </p:nvGrpSpPr>
            <p:grpSpPr>
              <a:xfrm>
                <a:off x="464415" y="8719860"/>
                <a:ext cx="1312628" cy="524663"/>
                <a:chOff x="2876420" y="9338749"/>
                <a:chExt cx="1312628" cy="524663"/>
              </a:xfrm>
            </p:grpSpPr>
            <p:sp>
              <p:nvSpPr>
                <p:cNvPr id="805" name="TextBox 804">
                  <a:extLst>
                    <a:ext uri="{FF2B5EF4-FFF2-40B4-BE49-F238E27FC236}">
                      <a16:creationId xmlns:a16="http://schemas.microsoft.com/office/drawing/2014/main" id="{BDA99FA3-CF4F-321D-BE96-136A317E75E5}"/>
                    </a:ext>
                  </a:extLst>
                </p:cNvPr>
                <p:cNvSpPr txBox="1"/>
                <p:nvPr/>
              </p:nvSpPr>
              <p:spPr>
                <a:xfrm>
                  <a:off x="2912738" y="9338749"/>
                  <a:ext cx="1276310" cy="200055"/>
                </a:xfrm>
                <a:prstGeom prst="rect">
                  <a:avLst/>
                </a:prstGeom>
                <a:noFill/>
              </p:spPr>
              <p:txBody>
                <a:bodyPr wrap="none" rtlCol="0">
                  <a:spAutoFit/>
                </a:bodyPr>
                <a:lstStyle/>
                <a:p>
                  <a:pPr algn="ctr"/>
                  <a:r>
                    <a:rPr lang="en-US" sz="700" dirty="0"/>
                    <a:t>Outgoing signaling strength</a:t>
                  </a:r>
                </a:p>
              </p:txBody>
            </p:sp>
            <p:grpSp>
              <p:nvGrpSpPr>
                <p:cNvPr id="806" name="Group 805">
                  <a:extLst>
                    <a:ext uri="{FF2B5EF4-FFF2-40B4-BE49-F238E27FC236}">
                      <a16:creationId xmlns:a16="http://schemas.microsoft.com/office/drawing/2014/main" id="{C8EF37CE-3658-F929-10D7-3045B8A60B31}"/>
                    </a:ext>
                  </a:extLst>
                </p:cNvPr>
                <p:cNvGrpSpPr/>
                <p:nvPr/>
              </p:nvGrpSpPr>
              <p:grpSpPr>
                <a:xfrm>
                  <a:off x="2876420" y="9576591"/>
                  <a:ext cx="1301965" cy="286821"/>
                  <a:chOff x="2876420" y="9583409"/>
                  <a:chExt cx="1301965" cy="286821"/>
                </a:xfrm>
              </p:grpSpPr>
              <p:pic>
                <p:nvPicPr>
                  <p:cNvPr id="807" name="Picture 806" descr="A colorful squares and numbers&#10;&#10;Description automatically generated">
                    <a:extLst>
                      <a:ext uri="{FF2B5EF4-FFF2-40B4-BE49-F238E27FC236}">
                        <a16:creationId xmlns:a16="http://schemas.microsoft.com/office/drawing/2014/main" id="{A8E3F663-9211-9955-1AF5-577C236A2663}"/>
                      </a:ext>
                    </a:extLst>
                  </p:cNvPr>
                  <p:cNvPicPr>
                    <a:picLocks noChangeAspect="1"/>
                  </p:cNvPicPr>
                  <p:nvPr/>
                </p:nvPicPr>
                <p:blipFill rotWithShape="1">
                  <a:blip r:embed="rId14"/>
                  <a:srcRect l="95882" r="2329"/>
                  <a:stretch>
                    <a:fillRect/>
                  </a:stretch>
                </p:blipFill>
                <p:spPr>
                  <a:xfrm rot="5400000">
                    <a:off x="3459849" y="9051439"/>
                    <a:ext cx="117250" cy="1181189"/>
                  </a:xfrm>
                  <a:prstGeom prst="rect">
                    <a:avLst/>
                  </a:prstGeom>
                </p:spPr>
              </p:pic>
              <p:grpSp>
                <p:nvGrpSpPr>
                  <p:cNvPr id="808" name="Group 807">
                    <a:extLst>
                      <a:ext uri="{FF2B5EF4-FFF2-40B4-BE49-F238E27FC236}">
                        <a16:creationId xmlns:a16="http://schemas.microsoft.com/office/drawing/2014/main" id="{72A495BB-D2DA-8AEA-15CC-842C28D22CFB}"/>
                      </a:ext>
                    </a:extLst>
                  </p:cNvPr>
                  <p:cNvGrpSpPr/>
                  <p:nvPr/>
                </p:nvGrpSpPr>
                <p:grpSpPr>
                  <a:xfrm>
                    <a:off x="2876420" y="9670175"/>
                    <a:ext cx="1301965" cy="200055"/>
                    <a:chOff x="4623176" y="9817443"/>
                    <a:chExt cx="1301965" cy="200055"/>
                  </a:xfrm>
                </p:grpSpPr>
                <p:sp>
                  <p:nvSpPr>
                    <p:cNvPr id="809" name="TextBox 808">
                      <a:extLst>
                        <a:ext uri="{FF2B5EF4-FFF2-40B4-BE49-F238E27FC236}">
                          <a16:creationId xmlns:a16="http://schemas.microsoft.com/office/drawing/2014/main" id="{87107968-AC8B-AD4C-CC84-055120FCC80C}"/>
                        </a:ext>
                      </a:extLst>
                    </p:cNvPr>
                    <p:cNvSpPr txBox="1"/>
                    <p:nvPr/>
                  </p:nvSpPr>
                  <p:spPr>
                    <a:xfrm>
                      <a:off x="4623176" y="9817443"/>
                      <a:ext cx="234360" cy="200055"/>
                    </a:xfrm>
                    <a:prstGeom prst="rect">
                      <a:avLst/>
                    </a:prstGeom>
                    <a:noFill/>
                  </p:spPr>
                  <p:txBody>
                    <a:bodyPr wrap="none" rtlCol="0">
                      <a:spAutoFit/>
                    </a:bodyPr>
                    <a:lstStyle/>
                    <a:p>
                      <a:r>
                        <a:rPr lang="en-US" sz="700" dirty="0"/>
                        <a:t>0</a:t>
                      </a:r>
                    </a:p>
                  </p:txBody>
                </p:sp>
                <p:sp>
                  <p:nvSpPr>
                    <p:cNvPr id="810" name="TextBox 809">
                      <a:extLst>
                        <a:ext uri="{FF2B5EF4-FFF2-40B4-BE49-F238E27FC236}">
                          <a16:creationId xmlns:a16="http://schemas.microsoft.com/office/drawing/2014/main" id="{1C41D8AE-6951-CB12-4AF3-6B8FA8387309}"/>
                        </a:ext>
                      </a:extLst>
                    </p:cNvPr>
                    <p:cNvSpPr txBox="1"/>
                    <p:nvPr/>
                  </p:nvSpPr>
                  <p:spPr>
                    <a:xfrm>
                      <a:off x="5210335" y="9817443"/>
                      <a:ext cx="336486" cy="200055"/>
                    </a:xfrm>
                    <a:prstGeom prst="rect">
                      <a:avLst/>
                    </a:prstGeom>
                    <a:noFill/>
                  </p:spPr>
                  <p:txBody>
                    <a:bodyPr wrap="square" rtlCol="0">
                      <a:spAutoFit/>
                    </a:bodyPr>
                    <a:lstStyle/>
                    <a:p>
                      <a:r>
                        <a:rPr lang="en-US" sz="700" dirty="0"/>
                        <a:t>0.6</a:t>
                      </a:r>
                    </a:p>
                  </p:txBody>
                </p:sp>
                <p:sp>
                  <p:nvSpPr>
                    <p:cNvPr id="811" name="TextBox 810">
                      <a:extLst>
                        <a:ext uri="{FF2B5EF4-FFF2-40B4-BE49-F238E27FC236}">
                          <a16:creationId xmlns:a16="http://schemas.microsoft.com/office/drawing/2014/main" id="{246674A8-C893-7794-4217-808CDF770238}"/>
                        </a:ext>
                      </a:extLst>
                    </p:cNvPr>
                    <p:cNvSpPr txBox="1"/>
                    <p:nvPr/>
                  </p:nvSpPr>
                  <p:spPr>
                    <a:xfrm>
                      <a:off x="5642414" y="9817443"/>
                      <a:ext cx="282727" cy="200055"/>
                    </a:xfrm>
                    <a:prstGeom prst="rect">
                      <a:avLst/>
                    </a:prstGeom>
                    <a:noFill/>
                  </p:spPr>
                  <p:txBody>
                    <a:bodyPr wrap="square" rtlCol="0">
                      <a:spAutoFit/>
                    </a:bodyPr>
                    <a:lstStyle/>
                    <a:p>
                      <a:r>
                        <a:rPr lang="en-US" sz="700" dirty="0"/>
                        <a:t>1</a:t>
                      </a:r>
                    </a:p>
                  </p:txBody>
                </p:sp>
                <p:sp>
                  <p:nvSpPr>
                    <p:cNvPr id="812" name="TextBox 811">
                      <a:extLst>
                        <a:ext uri="{FF2B5EF4-FFF2-40B4-BE49-F238E27FC236}">
                          <a16:creationId xmlns:a16="http://schemas.microsoft.com/office/drawing/2014/main" id="{DE79F7D1-7901-7F59-6090-F3E7A985B09C}"/>
                        </a:ext>
                      </a:extLst>
                    </p:cNvPr>
                    <p:cNvSpPr txBox="1"/>
                    <p:nvPr/>
                  </p:nvSpPr>
                  <p:spPr>
                    <a:xfrm>
                      <a:off x="5417071" y="9817443"/>
                      <a:ext cx="320081" cy="200055"/>
                    </a:xfrm>
                    <a:prstGeom prst="rect">
                      <a:avLst/>
                    </a:prstGeom>
                    <a:noFill/>
                  </p:spPr>
                  <p:txBody>
                    <a:bodyPr wrap="square" rtlCol="0">
                      <a:spAutoFit/>
                    </a:bodyPr>
                    <a:lstStyle/>
                    <a:p>
                      <a:r>
                        <a:rPr lang="en-US" sz="700" dirty="0"/>
                        <a:t>0.8</a:t>
                      </a:r>
                    </a:p>
                  </p:txBody>
                </p:sp>
                <p:sp>
                  <p:nvSpPr>
                    <p:cNvPr id="813" name="TextBox 812">
                      <a:extLst>
                        <a:ext uri="{FF2B5EF4-FFF2-40B4-BE49-F238E27FC236}">
                          <a16:creationId xmlns:a16="http://schemas.microsoft.com/office/drawing/2014/main" id="{4870345D-6619-EBD0-EB60-46DF73A82B2C}"/>
                        </a:ext>
                      </a:extLst>
                    </p:cNvPr>
                    <p:cNvSpPr txBox="1"/>
                    <p:nvPr/>
                  </p:nvSpPr>
                  <p:spPr>
                    <a:xfrm>
                      <a:off x="4792304" y="9817443"/>
                      <a:ext cx="336486" cy="200055"/>
                    </a:xfrm>
                    <a:prstGeom prst="rect">
                      <a:avLst/>
                    </a:prstGeom>
                    <a:noFill/>
                  </p:spPr>
                  <p:txBody>
                    <a:bodyPr wrap="square" rtlCol="0">
                      <a:spAutoFit/>
                    </a:bodyPr>
                    <a:lstStyle/>
                    <a:p>
                      <a:r>
                        <a:rPr lang="en-US" sz="700" dirty="0"/>
                        <a:t>0.2</a:t>
                      </a:r>
                    </a:p>
                  </p:txBody>
                </p:sp>
                <p:sp>
                  <p:nvSpPr>
                    <p:cNvPr id="814" name="TextBox 813">
                      <a:extLst>
                        <a:ext uri="{FF2B5EF4-FFF2-40B4-BE49-F238E27FC236}">
                          <a16:creationId xmlns:a16="http://schemas.microsoft.com/office/drawing/2014/main" id="{E6182554-CC15-976A-7139-BBD7B49C20CF}"/>
                        </a:ext>
                      </a:extLst>
                    </p:cNvPr>
                    <p:cNvSpPr txBox="1"/>
                    <p:nvPr/>
                  </p:nvSpPr>
                  <p:spPr>
                    <a:xfrm>
                      <a:off x="5001320" y="9817443"/>
                      <a:ext cx="336486" cy="200055"/>
                    </a:xfrm>
                    <a:prstGeom prst="rect">
                      <a:avLst/>
                    </a:prstGeom>
                    <a:noFill/>
                  </p:spPr>
                  <p:txBody>
                    <a:bodyPr wrap="square" rtlCol="0">
                      <a:spAutoFit/>
                    </a:bodyPr>
                    <a:lstStyle/>
                    <a:p>
                      <a:r>
                        <a:rPr lang="en-US" sz="700" dirty="0"/>
                        <a:t>0.4</a:t>
                      </a:r>
                    </a:p>
                  </p:txBody>
                </p:sp>
              </p:grpSp>
            </p:grpSp>
          </p:grpSp>
          <p:grpSp>
            <p:nvGrpSpPr>
              <p:cNvPr id="819" name="Group 818">
                <a:extLst>
                  <a:ext uri="{FF2B5EF4-FFF2-40B4-BE49-F238E27FC236}">
                    <a16:creationId xmlns:a16="http://schemas.microsoft.com/office/drawing/2014/main" id="{E8393600-5A58-6026-7876-B021BBEBBD39}"/>
                  </a:ext>
                </a:extLst>
              </p:cNvPr>
              <p:cNvGrpSpPr/>
              <p:nvPr/>
            </p:nvGrpSpPr>
            <p:grpSpPr>
              <a:xfrm>
                <a:off x="509742" y="8362600"/>
                <a:ext cx="2800759" cy="340959"/>
                <a:chOff x="1299087" y="9510586"/>
                <a:chExt cx="4460516" cy="340959"/>
              </a:xfrm>
            </p:grpSpPr>
            <p:sp>
              <p:nvSpPr>
                <p:cNvPr id="827" name="TextBox 826">
                  <a:extLst>
                    <a:ext uri="{FF2B5EF4-FFF2-40B4-BE49-F238E27FC236}">
                      <a16:creationId xmlns:a16="http://schemas.microsoft.com/office/drawing/2014/main" id="{F05548B1-131B-7C64-597E-D7409EF2AF6A}"/>
                    </a:ext>
                  </a:extLst>
                </p:cNvPr>
                <p:cNvSpPr txBox="1"/>
                <p:nvPr/>
              </p:nvSpPr>
              <p:spPr>
                <a:xfrm rot="16200000">
                  <a:off x="1314874" y="9551706"/>
                  <a:ext cx="284052" cy="315625"/>
                </a:xfrm>
                <a:prstGeom prst="rect">
                  <a:avLst/>
                </a:prstGeom>
                <a:noFill/>
              </p:spPr>
              <p:txBody>
                <a:bodyPr wrap="none" rtlCol="0">
                  <a:spAutoFit/>
                </a:bodyPr>
                <a:lstStyle/>
                <a:p>
                  <a:r>
                    <a:rPr lang="en-US" sz="700" dirty="0"/>
                    <a:t>p1</a:t>
                  </a:r>
                </a:p>
              </p:txBody>
            </p:sp>
            <p:sp>
              <p:nvSpPr>
                <p:cNvPr id="828" name="TextBox 827">
                  <a:extLst>
                    <a:ext uri="{FF2B5EF4-FFF2-40B4-BE49-F238E27FC236}">
                      <a16:creationId xmlns:a16="http://schemas.microsoft.com/office/drawing/2014/main" id="{730D0ECD-E9CA-32A0-F20A-01953A958AC2}"/>
                    </a:ext>
                  </a:extLst>
                </p:cNvPr>
                <p:cNvSpPr txBox="1"/>
                <p:nvPr/>
              </p:nvSpPr>
              <p:spPr>
                <a:xfrm rot="16200000">
                  <a:off x="1453037" y="9551706"/>
                  <a:ext cx="284052" cy="315625"/>
                </a:xfrm>
                <a:prstGeom prst="rect">
                  <a:avLst/>
                </a:prstGeom>
                <a:noFill/>
              </p:spPr>
              <p:txBody>
                <a:bodyPr wrap="none" rtlCol="0">
                  <a:spAutoFit/>
                </a:bodyPr>
                <a:lstStyle/>
                <a:p>
                  <a:r>
                    <a:rPr lang="en-US" sz="700" dirty="0"/>
                    <a:t>p2</a:t>
                  </a:r>
                </a:p>
              </p:txBody>
            </p:sp>
            <p:sp>
              <p:nvSpPr>
                <p:cNvPr id="829" name="TextBox 828">
                  <a:extLst>
                    <a:ext uri="{FF2B5EF4-FFF2-40B4-BE49-F238E27FC236}">
                      <a16:creationId xmlns:a16="http://schemas.microsoft.com/office/drawing/2014/main" id="{5A546046-6390-EBB3-A68B-3F3FB07355D0}"/>
                    </a:ext>
                  </a:extLst>
                </p:cNvPr>
                <p:cNvSpPr txBox="1"/>
                <p:nvPr/>
              </p:nvSpPr>
              <p:spPr>
                <a:xfrm rot="16200000">
                  <a:off x="1591200" y="9551706"/>
                  <a:ext cx="284052" cy="315625"/>
                </a:xfrm>
                <a:prstGeom prst="rect">
                  <a:avLst/>
                </a:prstGeom>
                <a:noFill/>
              </p:spPr>
              <p:txBody>
                <a:bodyPr wrap="none" rtlCol="0">
                  <a:spAutoFit/>
                </a:bodyPr>
                <a:lstStyle/>
                <a:p>
                  <a:r>
                    <a:rPr lang="en-US" sz="700" dirty="0"/>
                    <a:t>p3</a:t>
                  </a:r>
                </a:p>
              </p:txBody>
            </p:sp>
            <p:sp>
              <p:nvSpPr>
                <p:cNvPr id="830" name="TextBox 829">
                  <a:extLst>
                    <a:ext uri="{FF2B5EF4-FFF2-40B4-BE49-F238E27FC236}">
                      <a16:creationId xmlns:a16="http://schemas.microsoft.com/office/drawing/2014/main" id="{D2598CD2-DC11-EEC7-71D3-BFAD9A98AE29}"/>
                    </a:ext>
                  </a:extLst>
                </p:cNvPr>
                <p:cNvSpPr txBox="1"/>
                <p:nvPr/>
              </p:nvSpPr>
              <p:spPr>
                <a:xfrm rot="16200000">
                  <a:off x="1729363" y="9551706"/>
                  <a:ext cx="284052" cy="315625"/>
                </a:xfrm>
                <a:prstGeom prst="rect">
                  <a:avLst/>
                </a:prstGeom>
                <a:noFill/>
              </p:spPr>
              <p:txBody>
                <a:bodyPr wrap="none" rtlCol="0">
                  <a:spAutoFit/>
                </a:bodyPr>
                <a:lstStyle/>
                <a:p>
                  <a:r>
                    <a:rPr lang="en-US" sz="700" dirty="0"/>
                    <a:t>p4</a:t>
                  </a:r>
                </a:p>
              </p:txBody>
            </p:sp>
            <p:sp>
              <p:nvSpPr>
                <p:cNvPr id="831" name="TextBox 830">
                  <a:extLst>
                    <a:ext uri="{FF2B5EF4-FFF2-40B4-BE49-F238E27FC236}">
                      <a16:creationId xmlns:a16="http://schemas.microsoft.com/office/drawing/2014/main" id="{CC96FFF3-1EF6-B49B-0580-EB56C59B158C}"/>
                    </a:ext>
                  </a:extLst>
                </p:cNvPr>
                <p:cNvSpPr txBox="1"/>
                <p:nvPr/>
              </p:nvSpPr>
              <p:spPr>
                <a:xfrm rot="16200000">
                  <a:off x="1867526" y="9551706"/>
                  <a:ext cx="284052" cy="315625"/>
                </a:xfrm>
                <a:prstGeom prst="rect">
                  <a:avLst/>
                </a:prstGeom>
                <a:noFill/>
              </p:spPr>
              <p:txBody>
                <a:bodyPr wrap="none" rtlCol="0">
                  <a:spAutoFit/>
                </a:bodyPr>
                <a:lstStyle/>
                <a:p>
                  <a:r>
                    <a:rPr lang="en-US" sz="700" dirty="0"/>
                    <a:t>p5</a:t>
                  </a:r>
                </a:p>
              </p:txBody>
            </p:sp>
            <p:sp>
              <p:nvSpPr>
                <p:cNvPr id="832" name="TextBox 831">
                  <a:extLst>
                    <a:ext uri="{FF2B5EF4-FFF2-40B4-BE49-F238E27FC236}">
                      <a16:creationId xmlns:a16="http://schemas.microsoft.com/office/drawing/2014/main" id="{9428DF55-0542-3DB2-FBC7-171763FF2A12}"/>
                    </a:ext>
                  </a:extLst>
                </p:cNvPr>
                <p:cNvSpPr txBox="1"/>
                <p:nvPr/>
              </p:nvSpPr>
              <p:spPr>
                <a:xfrm rot="16200000">
                  <a:off x="2005690" y="9551706"/>
                  <a:ext cx="284052" cy="315625"/>
                </a:xfrm>
                <a:prstGeom prst="rect">
                  <a:avLst/>
                </a:prstGeom>
                <a:noFill/>
              </p:spPr>
              <p:txBody>
                <a:bodyPr wrap="none" rtlCol="0">
                  <a:spAutoFit/>
                </a:bodyPr>
                <a:lstStyle/>
                <a:p>
                  <a:r>
                    <a:rPr lang="en-US" sz="700" dirty="0"/>
                    <a:t>p6</a:t>
                  </a:r>
                </a:p>
              </p:txBody>
            </p:sp>
            <p:sp>
              <p:nvSpPr>
                <p:cNvPr id="833" name="TextBox 832">
                  <a:extLst>
                    <a:ext uri="{FF2B5EF4-FFF2-40B4-BE49-F238E27FC236}">
                      <a16:creationId xmlns:a16="http://schemas.microsoft.com/office/drawing/2014/main" id="{7A64173B-3B53-82B4-FE47-63FDC2037A54}"/>
                    </a:ext>
                  </a:extLst>
                </p:cNvPr>
                <p:cNvSpPr txBox="1"/>
                <p:nvPr/>
              </p:nvSpPr>
              <p:spPr>
                <a:xfrm rot="16200000">
                  <a:off x="2143853" y="9551706"/>
                  <a:ext cx="284052" cy="315625"/>
                </a:xfrm>
                <a:prstGeom prst="rect">
                  <a:avLst/>
                </a:prstGeom>
                <a:noFill/>
              </p:spPr>
              <p:txBody>
                <a:bodyPr wrap="none" rtlCol="0">
                  <a:spAutoFit/>
                </a:bodyPr>
                <a:lstStyle/>
                <a:p>
                  <a:r>
                    <a:rPr lang="en-US" sz="700" dirty="0"/>
                    <a:t>p7</a:t>
                  </a:r>
                </a:p>
              </p:txBody>
            </p:sp>
            <p:sp>
              <p:nvSpPr>
                <p:cNvPr id="834" name="TextBox 833">
                  <a:extLst>
                    <a:ext uri="{FF2B5EF4-FFF2-40B4-BE49-F238E27FC236}">
                      <a16:creationId xmlns:a16="http://schemas.microsoft.com/office/drawing/2014/main" id="{BFAEFDDC-1912-3726-A916-C286BB2FB30D}"/>
                    </a:ext>
                  </a:extLst>
                </p:cNvPr>
                <p:cNvSpPr txBox="1"/>
                <p:nvPr/>
              </p:nvSpPr>
              <p:spPr>
                <a:xfrm rot="16200000">
                  <a:off x="2282016" y="9551706"/>
                  <a:ext cx="284052" cy="315625"/>
                </a:xfrm>
                <a:prstGeom prst="rect">
                  <a:avLst/>
                </a:prstGeom>
                <a:noFill/>
              </p:spPr>
              <p:txBody>
                <a:bodyPr wrap="none" rtlCol="0">
                  <a:spAutoFit/>
                </a:bodyPr>
                <a:lstStyle/>
                <a:p>
                  <a:r>
                    <a:rPr lang="en-US" sz="700" dirty="0"/>
                    <a:t>p8</a:t>
                  </a:r>
                </a:p>
              </p:txBody>
            </p:sp>
            <p:sp>
              <p:nvSpPr>
                <p:cNvPr id="835" name="TextBox 834">
                  <a:extLst>
                    <a:ext uri="{FF2B5EF4-FFF2-40B4-BE49-F238E27FC236}">
                      <a16:creationId xmlns:a16="http://schemas.microsoft.com/office/drawing/2014/main" id="{0908DDF6-9FEA-E8E3-8D35-7C5F168A6751}"/>
                    </a:ext>
                  </a:extLst>
                </p:cNvPr>
                <p:cNvSpPr txBox="1"/>
                <p:nvPr/>
              </p:nvSpPr>
              <p:spPr>
                <a:xfrm rot="16200000">
                  <a:off x="2420179" y="9551706"/>
                  <a:ext cx="284052" cy="315625"/>
                </a:xfrm>
                <a:prstGeom prst="rect">
                  <a:avLst/>
                </a:prstGeom>
                <a:noFill/>
              </p:spPr>
              <p:txBody>
                <a:bodyPr wrap="none" rtlCol="0">
                  <a:spAutoFit/>
                </a:bodyPr>
                <a:lstStyle/>
                <a:p>
                  <a:r>
                    <a:rPr lang="en-US" sz="700" dirty="0"/>
                    <a:t>p9</a:t>
                  </a:r>
                </a:p>
              </p:txBody>
            </p:sp>
            <p:sp>
              <p:nvSpPr>
                <p:cNvPr id="836" name="TextBox 835">
                  <a:extLst>
                    <a:ext uri="{FF2B5EF4-FFF2-40B4-BE49-F238E27FC236}">
                      <a16:creationId xmlns:a16="http://schemas.microsoft.com/office/drawing/2014/main" id="{DED37A33-9223-A27F-A5A0-23A59042042A}"/>
                    </a:ext>
                  </a:extLst>
                </p:cNvPr>
                <p:cNvSpPr txBox="1"/>
                <p:nvPr/>
              </p:nvSpPr>
              <p:spPr>
                <a:xfrm rot="16200000">
                  <a:off x="2671658" y="9519646"/>
                  <a:ext cx="333746" cy="315625"/>
                </a:xfrm>
                <a:prstGeom prst="rect">
                  <a:avLst/>
                </a:prstGeom>
                <a:noFill/>
              </p:spPr>
              <p:txBody>
                <a:bodyPr wrap="none" rtlCol="0">
                  <a:spAutoFit/>
                </a:bodyPr>
                <a:lstStyle/>
                <a:p>
                  <a:r>
                    <a:rPr lang="en-US" sz="700" dirty="0"/>
                    <a:t>p11</a:t>
                  </a:r>
                </a:p>
              </p:txBody>
            </p:sp>
            <p:sp>
              <p:nvSpPr>
                <p:cNvPr id="837" name="TextBox 836">
                  <a:extLst>
                    <a:ext uri="{FF2B5EF4-FFF2-40B4-BE49-F238E27FC236}">
                      <a16:creationId xmlns:a16="http://schemas.microsoft.com/office/drawing/2014/main" id="{A5625957-0AF9-73AE-3561-4309A00E7CED}"/>
                    </a:ext>
                  </a:extLst>
                </p:cNvPr>
                <p:cNvSpPr txBox="1"/>
                <p:nvPr/>
              </p:nvSpPr>
              <p:spPr>
                <a:xfrm rot="16200000">
                  <a:off x="2809821" y="9519646"/>
                  <a:ext cx="333746" cy="315625"/>
                </a:xfrm>
                <a:prstGeom prst="rect">
                  <a:avLst/>
                </a:prstGeom>
                <a:noFill/>
              </p:spPr>
              <p:txBody>
                <a:bodyPr wrap="none" rtlCol="0">
                  <a:spAutoFit/>
                </a:bodyPr>
                <a:lstStyle/>
                <a:p>
                  <a:r>
                    <a:rPr lang="en-US" sz="700" dirty="0"/>
                    <a:t>p12</a:t>
                  </a:r>
                </a:p>
              </p:txBody>
            </p:sp>
            <p:sp>
              <p:nvSpPr>
                <p:cNvPr id="838" name="TextBox 837">
                  <a:extLst>
                    <a:ext uri="{FF2B5EF4-FFF2-40B4-BE49-F238E27FC236}">
                      <a16:creationId xmlns:a16="http://schemas.microsoft.com/office/drawing/2014/main" id="{58AA633D-9F90-FCAF-E7FA-D4CDC2D53DBE}"/>
                    </a:ext>
                  </a:extLst>
                </p:cNvPr>
                <p:cNvSpPr txBox="1"/>
                <p:nvPr/>
              </p:nvSpPr>
              <p:spPr>
                <a:xfrm rot="16200000">
                  <a:off x="2947984" y="9519646"/>
                  <a:ext cx="333746" cy="315625"/>
                </a:xfrm>
                <a:prstGeom prst="rect">
                  <a:avLst/>
                </a:prstGeom>
                <a:noFill/>
              </p:spPr>
              <p:txBody>
                <a:bodyPr wrap="none" rtlCol="0">
                  <a:spAutoFit/>
                </a:bodyPr>
                <a:lstStyle/>
                <a:p>
                  <a:r>
                    <a:rPr lang="en-US" sz="700" dirty="0"/>
                    <a:t>p13</a:t>
                  </a:r>
                </a:p>
              </p:txBody>
            </p:sp>
            <p:sp>
              <p:nvSpPr>
                <p:cNvPr id="839" name="TextBox 838">
                  <a:extLst>
                    <a:ext uri="{FF2B5EF4-FFF2-40B4-BE49-F238E27FC236}">
                      <a16:creationId xmlns:a16="http://schemas.microsoft.com/office/drawing/2014/main" id="{2108EF12-297C-FFB0-D2AB-E19F619D11B7}"/>
                    </a:ext>
                  </a:extLst>
                </p:cNvPr>
                <p:cNvSpPr txBox="1"/>
                <p:nvPr/>
              </p:nvSpPr>
              <p:spPr>
                <a:xfrm rot="16200000">
                  <a:off x="3086147" y="9519646"/>
                  <a:ext cx="333746" cy="315625"/>
                </a:xfrm>
                <a:prstGeom prst="rect">
                  <a:avLst/>
                </a:prstGeom>
                <a:noFill/>
              </p:spPr>
              <p:txBody>
                <a:bodyPr wrap="none" rtlCol="0">
                  <a:spAutoFit/>
                </a:bodyPr>
                <a:lstStyle/>
                <a:p>
                  <a:r>
                    <a:rPr lang="en-US" sz="700" dirty="0"/>
                    <a:t>p14</a:t>
                  </a:r>
                </a:p>
              </p:txBody>
            </p:sp>
            <p:sp>
              <p:nvSpPr>
                <p:cNvPr id="840" name="TextBox 839">
                  <a:extLst>
                    <a:ext uri="{FF2B5EF4-FFF2-40B4-BE49-F238E27FC236}">
                      <a16:creationId xmlns:a16="http://schemas.microsoft.com/office/drawing/2014/main" id="{6DD630FF-F4B4-5DD5-174C-5024588E010A}"/>
                    </a:ext>
                  </a:extLst>
                </p:cNvPr>
                <p:cNvSpPr txBox="1"/>
                <p:nvPr/>
              </p:nvSpPr>
              <p:spPr>
                <a:xfrm rot="16200000">
                  <a:off x="3224310" y="9519646"/>
                  <a:ext cx="333746" cy="315625"/>
                </a:xfrm>
                <a:prstGeom prst="rect">
                  <a:avLst/>
                </a:prstGeom>
                <a:noFill/>
              </p:spPr>
              <p:txBody>
                <a:bodyPr wrap="none" rtlCol="0">
                  <a:spAutoFit/>
                </a:bodyPr>
                <a:lstStyle/>
                <a:p>
                  <a:r>
                    <a:rPr lang="en-US" sz="700" dirty="0"/>
                    <a:t>p15</a:t>
                  </a:r>
                </a:p>
              </p:txBody>
            </p:sp>
            <p:sp>
              <p:nvSpPr>
                <p:cNvPr id="841" name="TextBox 840">
                  <a:extLst>
                    <a:ext uri="{FF2B5EF4-FFF2-40B4-BE49-F238E27FC236}">
                      <a16:creationId xmlns:a16="http://schemas.microsoft.com/office/drawing/2014/main" id="{05308E9F-BD44-070B-9A55-1D96B4E35227}"/>
                    </a:ext>
                  </a:extLst>
                </p:cNvPr>
                <p:cNvSpPr txBox="1"/>
                <p:nvPr/>
              </p:nvSpPr>
              <p:spPr>
                <a:xfrm rot="16200000">
                  <a:off x="3362473" y="9519646"/>
                  <a:ext cx="333746" cy="315625"/>
                </a:xfrm>
                <a:prstGeom prst="rect">
                  <a:avLst/>
                </a:prstGeom>
                <a:noFill/>
              </p:spPr>
              <p:txBody>
                <a:bodyPr wrap="none" rtlCol="0">
                  <a:spAutoFit/>
                </a:bodyPr>
                <a:lstStyle/>
                <a:p>
                  <a:r>
                    <a:rPr lang="en-US" sz="700" dirty="0"/>
                    <a:t>p16</a:t>
                  </a:r>
                </a:p>
              </p:txBody>
            </p:sp>
            <p:sp>
              <p:nvSpPr>
                <p:cNvPr id="842" name="TextBox 841">
                  <a:extLst>
                    <a:ext uri="{FF2B5EF4-FFF2-40B4-BE49-F238E27FC236}">
                      <a16:creationId xmlns:a16="http://schemas.microsoft.com/office/drawing/2014/main" id="{268CDDCD-E8B1-8947-3B83-77B061B7C5C9}"/>
                    </a:ext>
                  </a:extLst>
                </p:cNvPr>
                <p:cNvSpPr txBox="1"/>
                <p:nvPr/>
              </p:nvSpPr>
              <p:spPr>
                <a:xfrm rot="16200000">
                  <a:off x="3500636" y="9519646"/>
                  <a:ext cx="333746" cy="315625"/>
                </a:xfrm>
                <a:prstGeom prst="rect">
                  <a:avLst/>
                </a:prstGeom>
                <a:noFill/>
              </p:spPr>
              <p:txBody>
                <a:bodyPr wrap="none" rtlCol="0">
                  <a:spAutoFit/>
                </a:bodyPr>
                <a:lstStyle/>
                <a:p>
                  <a:r>
                    <a:rPr lang="en-US" sz="700" dirty="0"/>
                    <a:t>p17</a:t>
                  </a:r>
                </a:p>
              </p:txBody>
            </p:sp>
            <p:sp>
              <p:nvSpPr>
                <p:cNvPr id="843" name="TextBox 842">
                  <a:extLst>
                    <a:ext uri="{FF2B5EF4-FFF2-40B4-BE49-F238E27FC236}">
                      <a16:creationId xmlns:a16="http://schemas.microsoft.com/office/drawing/2014/main" id="{B2A7F9B8-6101-14AD-0A59-367F839749B0}"/>
                    </a:ext>
                  </a:extLst>
                </p:cNvPr>
                <p:cNvSpPr txBox="1"/>
                <p:nvPr/>
              </p:nvSpPr>
              <p:spPr>
                <a:xfrm rot="16200000">
                  <a:off x="3638799" y="9519646"/>
                  <a:ext cx="333746" cy="315625"/>
                </a:xfrm>
                <a:prstGeom prst="rect">
                  <a:avLst/>
                </a:prstGeom>
                <a:noFill/>
              </p:spPr>
              <p:txBody>
                <a:bodyPr wrap="none" rtlCol="0">
                  <a:spAutoFit/>
                </a:bodyPr>
                <a:lstStyle/>
                <a:p>
                  <a:r>
                    <a:rPr lang="en-US" sz="700" dirty="0"/>
                    <a:t>p18</a:t>
                  </a:r>
                </a:p>
              </p:txBody>
            </p:sp>
            <p:sp>
              <p:nvSpPr>
                <p:cNvPr id="844" name="TextBox 843">
                  <a:extLst>
                    <a:ext uri="{FF2B5EF4-FFF2-40B4-BE49-F238E27FC236}">
                      <a16:creationId xmlns:a16="http://schemas.microsoft.com/office/drawing/2014/main" id="{B1B6E4FA-381C-680A-A217-8021F04AB7CC}"/>
                    </a:ext>
                  </a:extLst>
                </p:cNvPr>
                <p:cNvSpPr txBox="1"/>
                <p:nvPr/>
              </p:nvSpPr>
              <p:spPr>
                <a:xfrm rot="16200000">
                  <a:off x="3776962" y="9519646"/>
                  <a:ext cx="333746" cy="315625"/>
                </a:xfrm>
                <a:prstGeom prst="rect">
                  <a:avLst/>
                </a:prstGeom>
                <a:noFill/>
              </p:spPr>
              <p:txBody>
                <a:bodyPr wrap="none" rtlCol="0">
                  <a:spAutoFit/>
                </a:bodyPr>
                <a:lstStyle/>
                <a:p>
                  <a:r>
                    <a:rPr lang="en-US" sz="700" dirty="0"/>
                    <a:t>p19</a:t>
                  </a:r>
                </a:p>
              </p:txBody>
            </p:sp>
            <p:sp>
              <p:nvSpPr>
                <p:cNvPr id="845" name="TextBox 844">
                  <a:extLst>
                    <a:ext uri="{FF2B5EF4-FFF2-40B4-BE49-F238E27FC236}">
                      <a16:creationId xmlns:a16="http://schemas.microsoft.com/office/drawing/2014/main" id="{69E5E280-1D04-0764-5C68-624993113991}"/>
                    </a:ext>
                  </a:extLst>
                </p:cNvPr>
                <p:cNvSpPr txBox="1"/>
                <p:nvPr/>
              </p:nvSpPr>
              <p:spPr>
                <a:xfrm rot="16200000">
                  <a:off x="2533495" y="9519646"/>
                  <a:ext cx="333746" cy="315625"/>
                </a:xfrm>
                <a:prstGeom prst="rect">
                  <a:avLst/>
                </a:prstGeom>
                <a:noFill/>
              </p:spPr>
              <p:txBody>
                <a:bodyPr wrap="none" rtlCol="0">
                  <a:spAutoFit/>
                </a:bodyPr>
                <a:lstStyle/>
                <a:p>
                  <a:r>
                    <a:rPr lang="en-US" sz="700" dirty="0"/>
                    <a:t>p10</a:t>
                  </a:r>
                </a:p>
              </p:txBody>
            </p:sp>
            <p:sp>
              <p:nvSpPr>
                <p:cNvPr id="846" name="TextBox 845">
                  <a:extLst>
                    <a:ext uri="{FF2B5EF4-FFF2-40B4-BE49-F238E27FC236}">
                      <a16:creationId xmlns:a16="http://schemas.microsoft.com/office/drawing/2014/main" id="{A4890D91-E2C7-62F0-F1BE-AAAD23CB8A43}"/>
                    </a:ext>
                  </a:extLst>
                </p:cNvPr>
                <p:cNvSpPr txBox="1"/>
                <p:nvPr/>
              </p:nvSpPr>
              <p:spPr>
                <a:xfrm rot="16200000">
                  <a:off x="3915125" y="9519646"/>
                  <a:ext cx="333746" cy="315625"/>
                </a:xfrm>
                <a:prstGeom prst="rect">
                  <a:avLst/>
                </a:prstGeom>
                <a:noFill/>
              </p:spPr>
              <p:txBody>
                <a:bodyPr wrap="none" rtlCol="0">
                  <a:spAutoFit/>
                </a:bodyPr>
                <a:lstStyle/>
                <a:p>
                  <a:r>
                    <a:rPr lang="en-US" sz="700" dirty="0"/>
                    <a:t>p20</a:t>
                  </a:r>
                </a:p>
              </p:txBody>
            </p:sp>
            <p:sp>
              <p:nvSpPr>
                <p:cNvPr id="847" name="TextBox 846">
                  <a:extLst>
                    <a:ext uri="{FF2B5EF4-FFF2-40B4-BE49-F238E27FC236}">
                      <a16:creationId xmlns:a16="http://schemas.microsoft.com/office/drawing/2014/main" id="{7439E209-7755-1898-5B16-B160808B9F96}"/>
                    </a:ext>
                  </a:extLst>
                </p:cNvPr>
                <p:cNvSpPr txBox="1"/>
                <p:nvPr/>
              </p:nvSpPr>
              <p:spPr>
                <a:xfrm rot="16200000">
                  <a:off x="4053289" y="9519646"/>
                  <a:ext cx="333746" cy="315625"/>
                </a:xfrm>
                <a:prstGeom prst="rect">
                  <a:avLst/>
                </a:prstGeom>
                <a:noFill/>
              </p:spPr>
              <p:txBody>
                <a:bodyPr wrap="none" rtlCol="0">
                  <a:spAutoFit/>
                </a:bodyPr>
                <a:lstStyle/>
                <a:p>
                  <a:r>
                    <a:rPr lang="en-US" sz="700" dirty="0"/>
                    <a:t>p21</a:t>
                  </a:r>
                </a:p>
              </p:txBody>
            </p:sp>
            <p:sp>
              <p:nvSpPr>
                <p:cNvPr id="848" name="TextBox 847">
                  <a:extLst>
                    <a:ext uri="{FF2B5EF4-FFF2-40B4-BE49-F238E27FC236}">
                      <a16:creationId xmlns:a16="http://schemas.microsoft.com/office/drawing/2014/main" id="{368687CB-8F7A-2991-2EA1-F69415A3C159}"/>
                    </a:ext>
                  </a:extLst>
                </p:cNvPr>
                <p:cNvSpPr txBox="1"/>
                <p:nvPr/>
              </p:nvSpPr>
              <p:spPr>
                <a:xfrm rot="16200000">
                  <a:off x="4191452" y="9519646"/>
                  <a:ext cx="333746" cy="315625"/>
                </a:xfrm>
                <a:prstGeom prst="rect">
                  <a:avLst/>
                </a:prstGeom>
                <a:noFill/>
              </p:spPr>
              <p:txBody>
                <a:bodyPr wrap="none" rtlCol="0">
                  <a:spAutoFit/>
                </a:bodyPr>
                <a:lstStyle/>
                <a:p>
                  <a:r>
                    <a:rPr lang="en-US" sz="700" dirty="0"/>
                    <a:t>p22</a:t>
                  </a:r>
                </a:p>
              </p:txBody>
            </p:sp>
            <p:sp>
              <p:nvSpPr>
                <p:cNvPr id="849" name="TextBox 848">
                  <a:extLst>
                    <a:ext uri="{FF2B5EF4-FFF2-40B4-BE49-F238E27FC236}">
                      <a16:creationId xmlns:a16="http://schemas.microsoft.com/office/drawing/2014/main" id="{FAA3EB0B-65F2-F7B8-98AA-5862D3828446}"/>
                    </a:ext>
                  </a:extLst>
                </p:cNvPr>
                <p:cNvSpPr txBox="1"/>
                <p:nvPr/>
              </p:nvSpPr>
              <p:spPr>
                <a:xfrm rot="16200000">
                  <a:off x="4329615" y="9519646"/>
                  <a:ext cx="333746" cy="315625"/>
                </a:xfrm>
                <a:prstGeom prst="rect">
                  <a:avLst/>
                </a:prstGeom>
                <a:noFill/>
              </p:spPr>
              <p:txBody>
                <a:bodyPr wrap="none" rtlCol="0">
                  <a:spAutoFit/>
                </a:bodyPr>
                <a:lstStyle/>
                <a:p>
                  <a:r>
                    <a:rPr lang="en-US" sz="700" dirty="0"/>
                    <a:t>p23</a:t>
                  </a:r>
                </a:p>
              </p:txBody>
            </p:sp>
            <p:sp>
              <p:nvSpPr>
                <p:cNvPr id="850" name="TextBox 849">
                  <a:extLst>
                    <a:ext uri="{FF2B5EF4-FFF2-40B4-BE49-F238E27FC236}">
                      <a16:creationId xmlns:a16="http://schemas.microsoft.com/office/drawing/2014/main" id="{E7E8B80C-079E-85D4-30A6-0573CCE798BB}"/>
                    </a:ext>
                  </a:extLst>
                </p:cNvPr>
                <p:cNvSpPr txBox="1"/>
                <p:nvPr/>
              </p:nvSpPr>
              <p:spPr>
                <a:xfrm rot="16200000">
                  <a:off x="4467778" y="9519646"/>
                  <a:ext cx="333746" cy="315625"/>
                </a:xfrm>
                <a:prstGeom prst="rect">
                  <a:avLst/>
                </a:prstGeom>
                <a:noFill/>
              </p:spPr>
              <p:txBody>
                <a:bodyPr wrap="none" rtlCol="0">
                  <a:spAutoFit/>
                </a:bodyPr>
                <a:lstStyle/>
                <a:p>
                  <a:r>
                    <a:rPr lang="en-US" sz="700" dirty="0"/>
                    <a:t>p24</a:t>
                  </a:r>
                </a:p>
              </p:txBody>
            </p:sp>
            <p:sp>
              <p:nvSpPr>
                <p:cNvPr id="851" name="TextBox 850">
                  <a:extLst>
                    <a:ext uri="{FF2B5EF4-FFF2-40B4-BE49-F238E27FC236}">
                      <a16:creationId xmlns:a16="http://schemas.microsoft.com/office/drawing/2014/main" id="{64B11DFA-7BD0-4590-A9B2-691E16F6E16F}"/>
                    </a:ext>
                  </a:extLst>
                </p:cNvPr>
                <p:cNvSpPr txBox="1"/>
                <p:nvPr/>
              </p:nvSpPr>
              <p:spPr>
                <a:xfrm rot="16200000">
                  <a:off x="4605939" y="9519646"/>
                  <a:ext cx="333746" cy="315625"/>
                </a:xfrm>
                <a:prstGeom prst="rect">
                  <a:avLst/>
                </a:prstGeom>
                <a:noFill/>
              </p:spPr>
              <p:txBody>
                <a:bodyPr wrap="none" rtlCol="0">
                  <a:spAutoFit/>
                </a:bodyPr>
                <a:lstStyle/>
                <a:p>
                  <a:r>
                    <a:rPr lang="en-US" sz="700" dirty="0"/>
                    <a:t>p25</a:t>
                  </a:r>
                </a:p>
              </p:txBody>
            </p:sp>
            <p:sp>
              <p:nvSpPr>
                <p:cNvPr id="852" name="TextBox 851">
                  <a:extLst>
                    <a:ext uri="{FF2B5EF4-FFF2-40B4-BE49-F238E27FC236}">
                      <a16:creationId xmlns:a16="http://schemas.microsoft.com/office/drawing/2014/main" id="{29A6C38A-439D-91E5-4C8E-F67205CB5E30}"/>
                    </a:ext>
                  </a:extLst>
                </p:cNvPr>
                <p:cNvSpPr txBox="1"/>
                <p:nvPr/>
              </p:nvSpPr>
              <p:spPr>
                <a:xfrm rot="16200000">
                  <a:off x="4744102" y="9519646"/>
                  <a:ext cx="333746" cy="315625"/>
                </a:xfrm>
                <a:prstGeom prst="rect">
                  <a:avLst/>
                </a:prstGeom>
                <a:noFill/>
              </p:spPr>
              <p:txBody>
                <a:bodyPr wrap="none" rtlCol="0">
                  <a:spAutoFit/>
                </a:bodyPr>
                <a:lstStyle/>
                <a:p>
                  <a:r>
                    <a:rPr lang="en-US" sz="700" dirty="0"/>
                    <a:t>p26</a:t>
                  </a:r>
                </a:p>
              </p:txBody>
            </p:sp>
            <p:sp>
              <p:nvSpPr>
                <p:cNvPr id="853" name="TextBox 852">
                  <a:extLst>
                    <a:ext uri="{FF2B5EF4-FFF2-40B4-BE49-F238E27FC236}">
                      <a16:creationId xmlns:a16="http://schemas.microsoft.com/office/drawing/2014/main" id="{EFC2937D-DD35-71E4-053F-725C969911FF}"/>
                    </a:ext>
                  </a:extLst>
                </p:cNvPr>
                <p:cNvSpPr txBox="1"/>
                <p:nvPr/>
              </p:nvSpPr>
              <p:spPr>
                <a:xfrm rot="16200000">
                  <a:off x="4882265" y="9519646"/>
                  <a:ext cx="333746" cy="315625"/>
                </a:xfrm>
                <a:prstGeom prst="rect">
                  <a:avLst/>
                </a:prstGeom>
                <a:noFill/>
              </p:spPr>
              <p:txBody>
                <a:bodyPr wrap="none" rtlCol="0">
                  <a:spAutoFit/>
                </a:bodyPr>
                <a:lstStyle/>
                <a:p>
                  <a:r>
                    <a:rPr lang="en-US" sz="700" dirty="0"/>
                    <a:t>p27</a:t>
                  </a:r>
                </a:p>
              </p:txBody>
            </p:sp>
            <p:sp>
              <p:nvSpPr>
                <p:cNvPr id="854" name="TextBox 853">
                  <a:extLst>
                    <a:ext uri="{FF2B5EF4-FFF2-40B4-BE49-F238E27FC236}">
                      <a16:creationId xmlns:a16="http://schemas.microsoft.com/office/drawing/2014/main" id="{BD80A515-8D7A-4AF2-B3FB-B510F7667158}"/>
                    </a:ext>
                  </a:extLst>
                </p:cNvPr>
                <p:cNvSpPr txBox="1"/>
                <p:nvPr/>
              </p:nvSpPr>
              <p:spPr>
                <a:xfrm rot="16200000">
                  <a:off x="5020428" y="9519646"/>
                  <a:ext cx="333746" cy="315625"/>
                </a:xfrm>
                <a:prstGeom prst="rect">
                  <a:avLst/>
                </a:prstGeom>
                <a:noFill/>
              </p:spPr>
              <p:txBody>
                <a:bodyPr wrap="none" rtlCol="0">
                  <a:spAutoFit/>
                </a:bodyPr>
                <a:lstStyle/>
                <a:p>
                  <a:r>
                    <a:rPr lang="en-US" sz="700" dirty="0"/>
                    <a:t>p28</a:t>
                  </a:r>
                </a:p>
              </p:txBody>
            </p:sp>
            <p:sp>
              <p:nvSpPr>
                <p:cNvPr id="855" name="TextBox 854">
                  <a:extLst>
                    <a:ext uri="{FF2B5EF4-FFF2-40B4-BE49-F238E27FC236}">
                      <a16:creationId xmlns:a16="http://schemas.microsoft.com/office/drawing/2014/main" id="{C2A86E03-0BA2-7264-B103-E15DE1C11675}"/>
                    </a:ext>
                  </a:extLst>
                </p:cNvPr>
                <p:cNvSpPr txBox="1"/>
                <p:nvPr/>
              </p:nvSpPr>
              <p:spPr>
                <a:xfrm rot="16200000">
                  <a:off x="5158592" y="9519646"/>
                  <a:ext cx="333746" cy="315625"/>
                </a:xfrm>
                <a:prstGeom prst="rect">
                  <a:avLst/>
                </a:prstGeom>
                <a:noFill/>
              </p:spPr>
              <p:txBody>
                <a:bodyPr wrap="none" rtlCol="0">
                  <a:spAutoFit/>
                </a:bodyPr>
                <a:lstStyle/>
                <a:p>
                  <a:r>
                    <a:rPr lang="en-US" sz="700" dirty="0"/>
                    <a:t>p29</a:t>
                  </a:r>
                </a:p>
              </p:txBody>
            </p:sp>
            <p:sp>
              <p:nvSpPr>
                <p:cNvPr id="856" name="TextBox 855">
                  <a:extLst>
                    <a:ext uri="{FF2B5EF4-FFF2-40B4-BE49-F238E27FC236}">
                      <a16:creationId xmlns:a16="http://schemas.microsoft.com/office/drawing/2014/main" id="{5069FC3D-1530-2394-55E2-8D7B29A858F5}"/>
                    </a:ext>
                  </a:extLst>
                </p:cNvPr>
                <p:cNvSpPr txBox="1"/>
                <p:nvPr/>
              </p:nvSpPr>
              <p:spPr>
                <a:xfrm rot="16200000">
                  <a:off x="5296755" y="9519646"/>
                  <a:ext cx="333746" cy="315625"/>
                </a:xfrm>
                <a:prstGeom prst="rect">
                  <a:avLst/>
                </a:prstGeom>
                <a:noFill/>
              </p:spPr>
              <p:txBody>
                <a:bodyPr wrap="none" rtlCol="0">
                  <a:spAutoFit/>
                </a:bodyPr>
                <a:lstStyle/>
                <a:p>
                  <a:r>
                    <a:rPr lang="en-US" sz="700" dirty="0"/>
                    <a:t>p30</a:t>
                  </a:r>
                </a:p>
              </p:txBody>
            </p:sp>
            <p:sp>
              <p:nvSpPr>
                <p:cNvPr id="857" name="TextBox 856">
                  <a:extLst>
                    <a:ext uri="{FF2B5EF4-FFF2-40B4-BE49-F238E27FC236}">
                      <a16:creationId xmlns:a16="http://schemas.microsoft.com/office/drawing/2014/main" id="{99CF7DFB-3CAC-D71F-E4E9-22D11044F1BE}"/>
                    </a:ext>
                  </a:extLst>
                </p:cNvPr>
                <p:cNvSpPr txBox="1"/>
                <p:nvPr/>
              </p:nvSpPr>
              <p:spPr>
                <a:xfrm rot="16200000">
                  <a:off x="5434918" y="9519646"/>
                  <a:ext cx="333746" cy="315625"/>
                </a:xfrm>
                <a:prstGeom prst="rect">
                  <a:avLst/>
                </a:prstGeom>
                <a:noFill/>
              </p:spPr>
              <p:txBody>
                <a:bodyPr wrap="none" rtlCol="0">
                  <a:spAutoFit/>
                </a:bodyPr>
                <a:lstStyle/>
                <a:p>
                  <a:r>
                    <a:rPr lang="en-US" sz="700" dirty="0"/>
                    <a:t>p31</a:t>
                  </a:r>
                </a:p>
              </p:txBody>
            </p:sp>
          </p:grpSp>
        </p:grpSp>
      </p:grpSp>
      <p:sp>
        <p:nvSpPr>
          <p:cNvPr id="909" name="Google Shape;527;p4">
            <a:extLst>
              <a:ext uri="{FF2B5EF4-FFF2-40B4-BE49-F238E27FC236}">
                <a16:creationId xmlns:a16="http://schemas.microsoft.com/office/drawing/2014/main" id="{7376A016-9C68-478E-D6D0-0437819E4971}"/>
              </a:ext>
            </a:extLst>
          </p:cNvPr>
          <p:cNvSpPr/>
          <p:nvPr/>
        </p:nvSpPr>
        <p:spPr>
          <a:xfrm>
            <a:off x="2935665" y="4896561"/>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0" name="Google Shape;529;p4">
            <a:extLst>
              <a:ext uri="{FF2B5EF4-FFF2-40B4-BE49-F238E27FC236}">
                <a16:creationId xmlns:a16="http://schemas.microsoft.com/office/drawing/2014/main" id="{5895C604-879C-8C38-2403-171562919034}"/>
              </a:ext>
            </a:extLst>
          </p:cNvPr>
          <p:cNvSpPr txBox="1"/>
          <p:nvPr/>
        </p:nvSpPr>
        <p:spPr>
          <a:xfrm>
            <a:off x="3250764" y="4895286"/>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74" name="Group 873">
            <a:extLst>
              <a:ext uri="{FF2B5EF4-FFF2-40B4-BE49-F238E27FC236}">
                <a16:creationId xmlns:a16="http://schemas.microsoft.com/office/drawing/2014/main" id="{5C2E3793-B7BB-55E3-E221-559632A0BAE5}"/>
              </a:ext>
            </a:extLst>
          </p:cNvPr>
          <p:cNvGrpSpPr/>
          <p:nvPr/>
        </p:nvGrpSpPr>
        <p:grpSpPr>
          <a:xfrm>
            <a:off x="103231" y="7035080"/>
            <a:ext cx="7612101" cy="2172742"/>
            <a:chOff x="73985" y="91558"/>
            <a:chExt cx="7612101" cy="2172742"/>
          </a:xfrm>
        </p:grpSpPr>
        <p:grpSp>
          <p:nvGrpSpPr>
            <p:cNvPr id="875" name="Group 874">
              <a:extLst>
                <a:ext uri="{FF2B5EF4-FFF2-40B4-BE49-F238E27FC236}">
                  <a16:creationId xmlns:a16="http://schemas.microsoft.com/office/drawing/2014/main" id="{5962B127-0533-F718-0617-97A76948393C}"/>
                </a:ext>
              </a:extLst>
            </p:cNvPr>
            <p:cNvGrpSpPr/>
            <p:nvPr/>
          </p:nvGrpSpPr>
          <p:grpSpPr>
            <a:xfrm>
              <a:off x="73985" y="98489"/>
              <a:ext cx="2634598" cy="247456"/>
              <a:chOff x="80653" y="5115196"/>
              <a:chExt cx="3909011" cy="247456"/>
            </a:xfrm>
          </p:grpSpPr>
          <p:sp>
            <p:nvSpPr>
              <p:cNvPr id="907" name="Google Shape;527;p4">
                <a:extLst>
                  <a:ext uri="{FF2B5EF4-FFF2-40B4-BE49-F238E27FC236}">
                    <a16:creationId xmlns:a16="http://schemas.microsoft.com/office/drawing/2014/main" id="{599B2754-34AF-9D3A-3A4B-0257096CB258}"/>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Google Shape;529;p4">
                <a:extLst>
                  <a:ext uri="{FF2B5EF4-FFF2-40B4-BE49-F238E27FC236}">
                    <a16:creationId xmlns:a16="http://schemas.microsoft.com/office/drawing/2014/main" id="{61C10F30-66CF-019C-1CDC-F7A65CB8D94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76" name="Group 875">
              <a:extLst>
                <a:ext uri="{FF2B5EF4-FFF2-40B4-BE49-F238E27FC236}">
                  <a16:creationId xmlns:a16="http://schemas.microsoft.com/office/drawing/2014/main" id="{D263883F-45BC-719C-B840-E1B87D5EC846}"/>
                </a:ext>
              </a:extLst>
            </p:cNvPr>
            <p:cNvGrpSpPr/>
            <p:nvPr/>
          </p:nvGrpSpPr>
          <p:grpSpPr>
            <a:xfrm>
              <a:off x="193082" y="335879"/>
              <a:ext cx="2222115" cy="1792432"/>
              <a:chOff x="74701" y="717066"/>
              <a:chExt cx="2839645" cy="2040510"/>
            </a:xfrm>
          </p:grpSpPr>
          <p:pic>
            <p:nvPicPr>
              <p:cNvPr id="889" name="Picture 888" descr="A graph showing a number of predictors&#10;&#10;Description automatically generated">
                <a:extLst>
                  <a:ext uri="{FF2B5EF4-FFF2-40B4-BE49-F238E27FC236}">
                    <a16:creationId xmlns:a16="http://schemas.microsoft.com/office/drawing/2014/main" id="{56CADEA4-F05E-26D2-B561-8028B83409C1}"/>
                  </a:ext>
                </a:extLst>
              </p:cNvPr>
              <p:cNvPicPr>
                <a:picLocks noChangeAspect="1"/>
              </p:cNvPicPr>
              <p:nvPr/>
            </p:nvPicPr>
            <p:blipFill>
              <a:blip r:embed="rId15"/>
              <a:srcRect l="6418" t="3180" r="4887" b="9907"/>
              <a:stretch/>
            </p:blipFill>
            <p:spPr>
              <a:xfrm>
                <a:off x="657162" y="863033"/>
                <a:ext cx="1860304" cy="1526397"/>
              </a:xfrm>
              <a:prstGeom prst="rect">
                <a:avLst/>
              </a:prstGeom>
            </p:spPr>
          </p:pic>
          <p:grpSp>
            <p:nvGrpSpPr>
              <p:cNvPr id="890" name="Group 889">
                <a:extLst>
                  <a:ext uri="{FF2B5EF4-FFF2-40B4-BE49-F238E27FC236}">
                    <a16:creationId xmlns:a16="http://schemas.microsoft.com/office/drawing/2014/main" id="{1CF635FE-59DB-4829-5588-3A5EA03F1ABC}"/>
                  </a:ext>
                </a:extLst>
              </p:cNvPr>
              <p:cNvGrpSpPr/>
              <p:nvPr/>
            </p:nvGrpSpPr>
            <p:grpSpPr>
              <a:xfrm>
                <a:off x="74701" y="717066"/>
                <a:ext cx="2839645" cy="2040510"/>
                <a:chOff x="74701" y="717066"/>
                <a:chExt cx="2839645" cy="2040510"/>
              </a:xfrm>
            </p:grpSpPr>
            <p:sp>
              <p:nvSpPr>
                <p:cNvPr id="891" name="TextBox 890">
                  <a:extLst>
                    <a:ext uri="{FF2B5EF4-FFF2-40B4-BE49-F238E27FC236}">
                      <a16:creationId xmlns:a16="http://schemas.microsoft.com/office/drawing/2014/main" id="{1F0ABC5E-6F05-8CE6-E876-DED62C7137FF}"/>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92" name="TextBox 891">
                  <a:extLst>
                    <a:ext uri="{FF2B5EF4-FFF2-40B4-BE49-F238E27FC236}">
                      <a16:creationId xmlns:a16="http://schemas.microsoft.com/office/drawing/2014/main" id="{D3B2CA83-3646-8794-E84B-DB640AA12EB8}"/>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93" name="TextBox 892">
                  <a:extLst>
                    <a:ext uri="{FF2B5EF4-FFF2-40B4-BE49-F238E27FC236}">
                      <a16:creationId xmlns:a16="http://schemas.microsoft.com/office/drawing/2014/main" id="{46CD0D55-83D8-59AD-B6A3-9DD4DBC81D6D}"/>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94" name="TextBox 893">
                  <a:extLst>
                    <a:ext uri="{FF2B5EF4-FFF2-40B4-BE49-F238E27FC236}">
                      <a16:creationId xmlns:a16="http://schemas.microsoft.com/office/drawing/2014/main" id="{CBB4C7B1-1322-EDD4-7677-095EDB4F51E4}"/>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95" name="TextBox 894">
                  <a:extLst>
                    <a:ext uri="{FF2B5EF4-FFF2-40B4-BE49-F238E27FC236}">
                      <a16:creationId xmlns:a16="http://schemas.microsoft.com/office/drawing/2014/main" id="{4A8E57B0-69E9-69F4-9FEA-021B1B9FF508}"/>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96" name="TextBox 895">
                  <a:extLst>
                    <a:ext uri="{FF2B5EF4-FFF2-40B4-BE49-F238E27FC236}">
                      <a16:creationId xmlns:a16="http://schemas.microsoft.com/office/drawing/2014/main" id="{A69F4AA4-C369-E852-0E42-F4C2C838825D}"/>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97" name="TextBox 896">
                  <a:extLst>
                    <a:ext uri="{FF2B5EF4-FFF2-40B4-BE49-F238E27FC236}">
                      <a16:creationId xmlns:a16="http://schemas.microsoft.com/office/drawing/2014/main" id="{E97BE9EB-1186-EA93-3903-594FE95C7663}"/>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898" name="Group 897">
                  <a:extLst>
                    <a:ext uri="{FF2B5EF4-FFF2-40B4-BE49-F238E27FC236}">
                      <a16:creationId xmlns:a16="http://schemas.microsoft.com/office/drawing/2014/main" id="{F2408C41-41B4-A0FF-AFC5-31B36E19ADB3}"/>
                    </a:ext>
                  </a:extLst>
                </p:cNvPr>
                <p:cNvGrpSpPr/>
                <p:nvPr/>
              </p:nvGrpSpPr>
              <p:grpSpPr>
                <a:xfrm>
                  <a:off x="2520139" y="1321557"/>
                  <a:ext cx="394207" cy="539232"/>
                  <a:chOff x="2485909" y="1316667"/>
                  <a:chExt cx="394207" cy="539232"/>
                </a:xfrm>
              </p:grpSpPr>
              <p:sp>
                <p:nvSpPr>
                  <p:cNvPr id="899" name="TextBox 898">
                    <a:extLst>
                      <a:ext uri="{FF2B5EF4-FFF2-40B4-BE49-F238E27FC236}">
                        <a16:creationId xmlns:a16="http://schemas.microsoft.com/office/drawing/2014/main" id="{210D75F3-5350-C345-7694-C75232B29092}"/>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900" name="TextBox 899">
                    <a:extLst>
                      <a:ext uri="{FF2B5EF4-FFF2-40B4-BE49-F238E27FC236}">
                        <a16:creationId xmlns:a16="http://schemas.microsoft.com/office/drawing/2014/main" id="{33B44F1A-20B6-065C-BF09-2E9466256060}"/>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901" name="Group 900">
                    <a:extLst>
                      <a:ext uri="{FF2B5EF4-FFF2-40B4-BE49-F238E27FC236}">
                        <a16:creationId xmlns:a16="http://schemas.microsoft.com/office/drawing/2014/main" id="{24F1C935-2F24-509D-516E-5F5D8A061F58}"/>
                      </a:ext>
                    </a:extLst>
                  </p:cNvPr>
                  <p:cNvGrpSpPr/>
                  <p:nvPr/>
                </p:nvGrpSpPr>
                <p:grpSpPr>
                  <a:xfrm>
                    <a:off x="2532682" y="1599771"/>
                    <a:ext cx="99907" cy="17320"/>
                    <a:chOff x="6970826" y="1578300"/>
                    <a:chExt cx="148234" cy="17320"/>
                  </a:xfrm>
                </p:grpSpPr>
                <p:cxnSp>
                  <p:nvCxnSpPr>
                    <p:cNvPr id="905" name="Straight Connector 904">
                      <a:extLst>
                        <a:ext uri="{FF2B5EF4-FFF2-40B4-BE49-F238E27FC236}">
                          <a16:creationId xmlns:a16="http://schemas.microsoft.com/office/drawing/2014/main" id="{72BD0F0E-F281-B616-E5D6-DFBE8C6F03F1}"/>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906" name="Oval 905">
                      <a:extLst>
                        <a:ext uri="{FF2B5EF4-FFF2-40B4-BE49-F238E27FC236}">
                          <a16:creationId xmlns:a16="http://schemas.microsoft.com/office/drawing/2014/main" id="{3B6EA135-6B43-5D5A-013B-3EEC12EC554F}"/>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2" name="Group 901">
                    <a:extLst>
                      <a:ext uri="{FF2B5EF4-FFF2-40B4-BE49-F238E27FC236}">
                        <a16:creationId xmlns:a16="http://schemas.microsoft.com/office/drawing/2014/main" id="{E5B251EF-4172-705D-844F-4A96CF748D05}"/>
                      </a:ext>
                    </a:extLst>
                  </p:cNvPr>
                  <p:cNvGrpSpPr/>
                  <p:nvPr/>
                </p:nvGrpSpPr>
                <p:grpSpPr>
                  <a:xfrm>
                    <a:off x="2532682" y="1738955"/>
                    <a:ext cx="99907" cy="17320"/>
                    <a:chOff x="6970826" y="1717484"/>
                    <a:chExt cx="148234" cy="17320"/>
                  </a:xfrm>
                </p:grpSpPr>
                <p:cxnSp>
                  <p:nvCxnSpPr>
                    <p:cNvPr id="903" name="Straight Connector 902">
                      <a:extLst>
                        <a:ext uri="{FF2B5EF4-FFF2-40B4-BE49-F238E27FC236}">
                          <a16:creationId xmlns:a16="http://schemas.microsoft.com/office/drawing/2014/main" id="{FDF098E4-8B8E-8BB4-E528-D33579F4F48F}"/>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904" name="Oval 903">
                      <a:extLst>
                        <a:ext uri="{FF2B5EF4-FFF2-40B4-BE49-F238E27FC236}">
                          <a16:creationId xmlns:a16="http://schemas.microsoft.com/office/drawing/2014/main" id="{174A6A83-A011-06E7-3A28-F38BF26DDEE2}"/>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77" name="Group 876">
              <a:extLst>
                <a:ext uri="{FF2B5EF4-FFF2-40B4-BE49-F238E27FC236}">
                  <a16:creationId xmlns:a16="http://schemas.microsoft.com/office/drawing/2014/main" id="{56C49A97-FA86-F2AD-FF52-BB17466D1612}"/>
                </a:ext>
              </a:extLst>
            </p:cNvPr>
            <p:cNvGrpSpPr/>
            <p:nvPr/>
          </p:nvGrpSpPr>
          <p:grpSpPr>
            <a:xfrm>
              <a:off x="2816238" y="91558"/>
              <a:ext cx="4869848" cy="2172742"/>
              <a:chOff x="122220" y="378881"/>
              <a:chExt cx="4869848" cy="2172742"/>
            </a:xfrm>
          </p:grpSpPr>
          <p:grpSp>
            <p:nvGrpSpPr>
              <p:cNvPr id="878" name="Group 877">
                <a:extLst>
                  <a:ext uri="{FF2B5EF4-FFF2-40B4-BE49-F238E27FC236}">
                    <a16:creationId xmlns:a16="http://schemas.microsoft.com/office/drawing/2014/main" id="{03BBA997-CF1C-2A0D-57D8-1E23CA319EED}"/>
                  </a:ext>
                </a:extLst>
              </p:cNvPr>
              <p:cNvGrpSpPr/>
              <p:nvPr/>
            </p:nvGrpSpPr>
            <p:grpSpPr>
              <a:xfrm>
                <a:off x="122220" y="378881"/>
                <a:ext cx="2954935" cy="247215"/>
                <a:chOff x="212231" y="6288517"/>
                <a:chExt cx="2954935" cy="304572"/>
              </a:xfrm>
            </p:grpSpPr>
            <p:sp>
              <p:nvSpPr>
                <p:cNvPr id="887" name="Google Shape;527;p4">
                  <a:extLst>
                    <a:ext uri="{FF2B5EF4-FFF2-40B4-BE49-F238E27FC236}">
                      <a16:creationId xmlns:a16="http://schemas.microsoft.com/office/drawing/2014/main" id="{79CEB42E-CC66-3094-0E6E-A9BEEAAA580D}"/>
                    </a:ext>
                  </a:extLst>
                </p:cNvPr>
                <p:cNvSpPr/>
                <p:nvPr/>
              </p:nvSpPr>
              <p:spPr>
                <a:xfrm>
                  <a:off x="212231" y="6289792"/>
                  <a:ext cx="340085" cy="3032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88" name="Google Shape;529;p4">
                  <a:extLst>
                    <a:ext uri="{FF2B5EF4-FFF2-40B4-BE49-F238E27FC236}">
                      <a16:creationId xmlns:a16="http://schemas.microsoft.com/office/drawing/2014/main" id="{D0DCE6F9-E81F-9B30-ED4D-92202B796E52}"/>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9" name="Rectangle 878">
                <a:extLst>
                  <a:ext uri="{FF2B5EF4-FFF2-40B4-BE49-F238E27FC236}">
                    <a16:creationId xmlns:a16="http://schemas.microsoft.com/office/drawing/2014/main" id="{99765766-9F5D-18BD-D9EB-7D8513833722}"/>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TextBox 879">
                <a:extLst>
                  <a:ext uri="{FF2B5EF4-FFF2-40B4-BE49-F238E27FC236}">
                    <a16:creationId xmlns:a16="http://schemas.microsoft.com/office/drawing/2014/main" id="{EFD5F363-B997-F721-B00C-E8B0798BDB6B}"/>
                  </a:ext>
                </a:extLst>
              </p:cNvPr>
              <p:cNvSpPr txBox="1"/>
              <p:nvPr/>
            </p:nvSpPr>
            <p:spPr>
              <a:xfrm rot="16200000">
                <a:off x="-224275" y="1124893"/>
                <a:ext cx="1315406" cy="230832"/>
              </a:xfrm>
              <a:prstGeom prst="rect">
                <a:avLst/>
              </a:prstGeom>
              <a:noFill/>
            </p:spPr>
            <p:txBody>
              <a:bodyPr wrap="square" rtlCol="0">
                <a:spAutoFit/>
              </a:bodyPr>
              <a:lstStyle/>
              <a:p>
                <a:r>
                  <a:rPr lang="en-US" sz="900" dirty="0"/>
                  <a:t>Average Importance</a:t>
                </a:r>
              </a:p>
            </p:txBody>
          </p:sp>
          <p:sp>
            <p:nvSpPr>
              <p:cNvPr id="881" name="TextBox 880">
                <a:extLst>
                  <a:ext uri="{FF2B5EF4-FFF2-40B4-BE49-F238E27FC236}">
                    <a16:creationId xmlns:a16="http://schemas.microsoft.com/office/drawing/2014/main" id="{D2D90642-228B-4C8F-62AB-EE0D3C896D5E}"/>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2" name="TextBox 881">
                <a:extLst>
                  <a:ext uri="{FF2B5EF4-FFF2-40B4-BE49-F238E27FC236}">
                    <a16:creationId xmlns:a16="http://schemas.microsoft.com/office/drawing/2014/main" id="{D7D12EC3-A88A-7A7C-2C06-8971FA85CC2D}"/>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83" name="TextBox 882">
                <a:extLst>
                  <a:ext uri="{FF2B5EF4-FFF2-40B4-BE49-F238E27FC236}">
                    <a16:creationId xmlns:a16="http://schemas.microsoft.com/office/drawing/2014/main" id="{232C5AFF-32BB-6B8B-DD17-BCB77193B54D}"/>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84" name="TextBox 883">
                <a:extLst>
                  <a:ext uri="{FF2B5EF4-FFF2-40B4-BE49-F238E27FC236}">
                    <a16:creationId xmlns:a16="http://schemas.microsoft.com/office/drawing/2014/main" id="{CF750D7E-7C7C-E365-482B-D65D1379A7BC}"/>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5" name="TextBox 884">
                <a:extLst>
                  <a:ext uri="{FF2B5EF4-FFF2-40B4-BE49-F238E27FC236}">
                    <a16:creationId xmlns:a16="http://schemas.microsoft.com/office/drawing/2014/main" id="{8B76D914-9754-1FA6-0591-E3151C685E5B}"/>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pic>
            <p:nvPicPr>
              <p:cNvPr id="886" name="Picture 885" descr="A graph with red dots&#10;&#10;Description automatically generated">
                <a:extLst>
                  <a:ext uri="{FF2B5EF4-FFF2-40B4-BE49-F238E27FC236}">
                    <a16:creationId xmlns:a16="http://schemas.microsoft.com/office/drawing/2014/main" id="{28552CEC-1425-E212-204C-CA62B093CDC2}"/>
                  </a:ext>
                </a:extLst>
              </p:cNvPr>
              <p:cNvPicPr>
                <a:picLocks noChangeAspect="1"/>
              </p:cNvPicPr>
              <p:nvPr/>
            </p:nvPicPr>
            <p:blipFill>
              <a:blip r:embed="rId16"/>
              <a:srcRect l="3095" t="6448" r="1335" b="17866"/>
              <a:stretch/>
            </p:blipFill>
            <p:spPr>
              <a:xfrm>
                <a:off x="676847" y="726464"/>
                <a:ext cx="4205186" cy="1027691"/>
              </a:xfrm>
              <a:prstGeom prst="rect">
                <a:avLst/>
              </a:prstGeom>
            </p:spPr>
          </p:pic>
        </p:grpSp>
      </p:grpSp>
      <p:grpSp>
        <p:nvGrpSpPr>
          <p:cNvPr id="944" name="Group 943">
            <a:extLst>
              <a:ext uri="{FF2B5EF4-FFF2-40B4-BE49-F238E27FC236}">
                <a16:creationId xmlns:a16="http://schemas.microsoft.com/office/drawing/2014/main" id="{C8856A81-E94E-4FA7-1A6D-8D4D926E7338}"/>
              </a:ext>
            </a:extLst>
          </p:cNvPr>
          <p:cNvGrpSpPr>
            <a:grpSpLocks noChangeAspect="1"/>
          </p:cNvGrpSpPr>
          <p:nvPr/>
        </p:nvGrpSpPr>
        <p:grpSpPr>
          <a:xfrm>
            <a:off x="6643052" y="483103"/>
            <a:ext cx="731520" cy="1114420"/>
            <a:chOff x="6618549" y="338500"/>
            <a:chExt cx="822960" cy="1400889"/>
          </a:xfrm>
        </p:grpSpPr>
        <p:sp>
          <p:nvSpPr>
            <p:cNvPr id="939" name="Google Shape;452;p3">
              <a:extLst>
                <a:ext uri="{FF2B5EF4-FFF2-40B4-BE49-F238E27FC236}">
                  <a16:creationId xmlns:a16="http://schemas.microsoft.com/office/drawing/2014/main" id="{953B5A84-2D8F-4CF8-6BB6-593B0D7012B1}"/>
                </a:ext>
              </a:extLst>
            </p:cNvPr>
            <p:cNvSpPr txBox="1"/>
            <p:nvPr/>
          </p:nvSpPr>
          <p:spPr>
            <a:xfrm>
              <a:off x="6618549" y="338500"/>
              <a:ext cx="82296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5" name="Google Shape;448;p3">
              <a:extLst>
                <a:ext uri="{FF2B5EF4-FFF2-40B4-BE49-F238E27FC236}">
                  <a16:creationId xmlns:a16="http://schemas.microsoft.com/office/drawing/2014/main" id="{2B84A7E2-B37B-59FC-3339-21408B703FC5}"/>
                </a:ext>
              </a:extLst>
            </p:cNvPr>
            <p:cNvSpPr txBox="1"/>
            <p:nvPr/>
          </p:nvSpPr>
          <p:spPr>
            <a:xfrm>
              <a:off x="6904677" y="898315"/>
              <a:ext cx="360768"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15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6" name="Google Shape;449;p3">
              <a:extLst>
                <a:ext uri="{FF2B5EF4-FFF2-40B4-BE49-F238E27FC236}">
                  <a16:creationId xmlns:a16="http://schemas.microsoft.com/office/drawing/2014/main" id="{7B07BF87-9D28-119C-E936-F92A6A5F49B6}"/>
                </a:ext>
              </a:extLst>
            </p:cNvPr>
            <p:cNvSpPr txBox="1"/>
            <p:nvPr/>
          </p:nvSpPr>
          <p:spPr>
            <a:xfrm>
              <a:off x="6927197" y="1335506"/>
              <a:ext cx="25968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7" name="Google Shape;450;p3">
              <a:extLst>
                <a:ext uri="{FF2B5EF4-FFF2-40B4-BE49-F238E27FC236}">
                  <a16:creationId xmlns:a16="http://schemas.microsoft.com/office/drawing/2014/main" id="{247DE0D3-8A31-C132-3ED8-B98D8BB0D55E}"/>
                </a:ext>
              </a:extLst>
            </p:cNvPr>
            <p:cNvSpPr txBox="1"/>
            <p:nvPr/>
          </p:nvSpPr>
          <p:spPr>
            <a:xfrm>
              <a:off x="6931702" y="1539375"/>
              <a:ext cx="18500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38" name="Google Shape;451;p3">
              <a:extLst>
                <a:ext uri="{FF2B5EF4-FFF2-40B4-BE49-F238E27FC236}">
                  <a16:creationId xmlns:a16="http://schemas.microsoft.com/office/drawing/2014/main" id="{F350999E-35A2-DF17-CD9E-016B14283D42}"/>
                </a:ext>
              </a:extLst>
            </p:cNvPr>
            <p:cNvSpPr txBox="1"/>
            <p:nvPr/>
          </p:nvSpPr>
          <p:spPr>
            <a:xfrm>
              <a:off x="6904677" y="1125919"/>
              <a:ext cx="360768"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40" name="Picture 939" descr="A close-up of a chart&#10;&#10;Description automatically generated">
              <a:extLst>
                <a:ext uri="{FF2B5EF4-FFF2-40B4-BE49-F238E27FC236}">
                  <a16:creationId xmlns:a16="http://schemas.microsoft.com/office/drawing/2014/main" id="{A342EAEE-0599-5032-52BB-DF00AF502F4E}"/>
                </a:ext>
              </a:extLst>
            </p:cNvPr>
            <p:cNvPicPr>
              <a:picLocks noChangeAspect="1"/>
            </p:cNvPicPr>
            <p:nvPr/>
          </p:nvPicPr>
          <p:blipFill>
            <a:blip r:embed="rId17"/>
            <a:srcRect r="52808" b="1923"/>
            <a:stretch/>
          </p:blipFill>
          <p:spPr>
            <a:xfrm>
              <a:off x="6851247" y="673893"/>
              <a:ext cx="109447" cy="999813"/>
            </a:xfrm>
            <a:prstGeom prst="rect">
              <a:avLst/>
            </a:prstGeom>
          </p:spPr>
        </p:pic>
        <p:sp>
          <p:nvSpPr>
            <p:cNvPr id="941" name="Google Shape;448;p3">
              <a:extLst>
                <a:ext uri="{FF2B5EF4-FFF2-40B4-BE49-F238E27FC236}">
                  <a16:creationId xmlns:a16="http://schemas.microsoft.com/office/drawing/2014/main" id="{2E2C07D5-8F5C-EC8B-AB26-E396434DDFAD}"/>
                </a:ext>
              </a:extLst>
            </p:cNvPr>
            <p:cNvSpPr txBox="1"/>
            <p:nvPr/>
          </p:nvSpPr>
          <p:spPr>
            <a:xfrm>
              <a:off x="6904677" y="657200"/>
              <a:ext cx="36076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20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 name="Picture 3" descr="A blue and green squares with black text&#10;&#10;Description automatically generated">
            <a:extLst>
              <a:ext uri="{FF2B5EF4-FFF2-40B4-BE49-F238E27FC236}">
                <a16:creationId xmlns:a16="http://schemas.microsoft.com/office/drawing/2014/main" id="{C56C11F6-0364-7957-DC9D-3E11AE05BE7D}"/>
              </a:ext>
            </a:extLst>
          </p:cNvPr>
          <p:cNvPicPr>
            <a:picLocks noChangeAspect="1"/>
          </p:cNvPicPr>
          <p:nvPr/>
        </p:nvPicPr>
        <p:blipFill>
          <a:blip r:embed="rId7"/>
          <a:srcRect l="8928" t="75260" r="20328" b="9144"/>
          <a:stretch>
            <a:fillRect/>
          </a:stretch>
        </p:blipFill>
        <p:spPr>
          <a:xfrm>
            <a:off x="291511" y="1531634"/>
            <a:ext cx="5831834" cy="227069"/>
          </a:xfrm>
          <a:prstGeom prst="rect">
            <a:avLst/>
          </a:prstGeom>
        </p:spPr>
      </p:pic>
      <p:grpSp>
        <p:nvGrpSpPr>
          <p:cNvPr id="7" name="Group 6">
            <a:extLst>
              <a:ext uri="{FF2B5EF4-FFF2-40B4-BE49-F238E27FC236}">
                <a16:creationId xmlns:a16="http://schemas.microsoft.com/office/drawing/2014/main" id="{0D0779CE-55AF-2EDE-5AF2-F7709D4D2190}"/>
              </a:ext>
            </a:extLst>
          </p:cNvPr>
          <p:cNvGrpSpPr/>
          <p:nvPr/>
        </p:nvGrpSpPr>
        <p:grpSpPr>
          <a:xfrm>
            <a:off x="3153884" y="5197215"/>
            <a:ext cx="4357296" cy="1659655"/>
            <a:chOff x="3151046" y="5362334"/>
            <a:chExt cx="4357296" cy="1659655"/>
          </a:xfrm>
        </p:grpSpPr>
        <p:grpSp>
          <p:nvGrpSpPr>
            <p:cNvPr id="918" name="Group 917">
              <a:extLst>
                <a:ext uri="{FF2B5EF4-FFF2-40B4-BE49-F238E27FC236}">
                  <a16:creationId xmlns:a16="http://schemas.microsoft.com/office/drawing/2014/main" id="{ECDC44E0-91BD-0799-6858-34CF0D732423}"/>
                </a:ext>
              </a:extLst>
            </p:cNvPr>
            <p:cNvGrpSpPr/>
            <p:nvPr/>
          </p:nvGrpSpPr>
          <p:grpSpPr>
            <a:xfrm>
              <a:off x="6796548" y="5362334"/>
              <a:ext cx="711794" cy="986416"/>
              <a:chOff x="4501921" y="5779861"/>
              <a:chExt cx="881130" cy="986416"/>
            </a:xfrm>
          </p:grpSpPr>
          <p:sp>
            <p:nvSpPr>
              <p:cNvPr id="921" name="TextBox 920">
                <a:extLst>
                  <a:ext uri="{FF2B5EF4-FFF2-40B4-BE49-F238E27FC236}">
                    <a16:creationId xmlns:a16="http://schemas.microsoft.com/office/drawing/2014/main" id="{3A683836-122B-C60A-6227-1C97DA038DB0}"/>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22" name="TextBox 921">
                <a:extLst>
                  <a:ext uri="{FF2B5EF4-FFF2-40B4-BE49-F238E27FC236}">
                    <a16:creationId xmlns:a16="http://schemas.microsoft.com/office/drawing/2014/main" id="{D1468F8B-A1C6-9C05-0EA0-74E0065D2686}"/>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23" name="TextBox 922">
                <a:extLst>
                  <a:ext uri="{FF2B5EF4-FFF2-40B4-BE49-F238E27FC236}">
                    <a16:creationId xmlns:a16="http://schemas.microsoft.com/office/drawing/2014/main" id="{AC5EACFC-2400-A849-1055-0A7E52A18BA4}"/>
                  </a:ext>
                </a:extLst>
              </p:cNvPr>
              <p:cNvSpPr txBox="1"/>
              <p:nvPr/>
            </p:nvSpPr>
            <p:spPr>
              <a:xfrm>
                <a:off x="4501921" y="6550833"/>
                <a:ext cx="723980" cy="215444"/>
              </a:xfrm>
              <a:prstGeom prst="rect">
                <a:avLst/>
              </a:prstGeom>
              <a:noFill/>
            </p:spPr>
            <p:txBody>
              <a:bodyPr wrap="none" rtlCol="0">
                <a:spAutoFit/>
              </a:bodyPr>
              <a:lstStyle/>
              <a:p>
                <a:r>
                  <a:rPr lang="en-US" sz="800" dirty="0"/>
                  <a:t>CD8 TEM</a:t>
                </a:r>
              </a:p>
            </p:txBody>
          </p:sp>
          <p:sp>
            <p:nvSpPr>
              <p:cNvPr id="924" name="TextBox 923">
                <a:extLst>
                  <a:ext uri="{FF2B5EF4-FFF2-40B4-BE49-F238E27FC236}">
                    <a16:creationId xmlns:a16="http://schemas.microsoft.com/office/drawing/2014/main" id="{7EC99AD7-E7A8-2A2F-6EA3-DA323010BB18}"/>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25" name="TextBox 924">
                <a:extLst>
                  <a:ext uri="{FF2B5EF4-FFF2-40B4-BE49-F238E27FC236}">
                    <a16:creationId xmlns:a16="http://schemas.microsoft.com/office/drawing/2014/main" id="{AF02EBBA-3F63-D4B5-9848-9FDD0F130503}"/>
                  </a:ext>
                </a:extLst>
              </p:cNvPr>
              <p:cNvSpPr txBox="1"/>
              <p:nvPr/>
            </p:nvSpPr>
            <p:spPr>
              <a:xfrm>
                <a:off x="4501921" y="6422035"/>
                <a:ext cx="631423" cy="215444"/>
              </a:xfrm>
              <a:prstGeom prst="rect">
                <a:avLst/>
              </a:prstGeom>
              <a:noFill/>
            </p:spPr>
            <p:txBody>
              <a:bodyPr wrap="none" rtlCol="0">
                <a:spAutoFit/>
              </a:bodyPr>
              <a:lstStyle/>
              <a:p>
                <a:r>
                  <a:rPr lang="en-US" sz="800" dirty="0"/>
                  <a:t>NK cell</a:t>
                </a:r>
              </a:p>
            </p:txBody>
          </p:sp>
          <p:sp>
            <p:nvSpPr>
              <p:cNvPr id="926" name="TextBox 925">
                <a:extLst>
                  <a:ext uri="{FF2B5EF4-FFF2-40B4-BE49-F238E27FC236}">
                    <a16:creationId xmlns:a16="http://schemas.microsoft.com/office/drawing/2014/main" id="{3D08DD54-8D46-F84E-6163-D973719FBDFA}"/>
                  </a:ext>
                </a:extLst>
              </p:cNvPr>
              <p:cNvSpPr txBox="1"/>
              <p:nvPr/>
            </p:nvSpPr>
            <p:spPr>
              <a:xfrm>
                <a:off x="4501921" y="6164435"/>
                <a:ext cx="497395" cy="215444"/>
              </a:xfrm>
              <a:prstGeom prst="rect">
                <a:avLst/>
              </a:prstGeom>
              <a:noFill/>
            </p:spPr>
            <p:txBody>
              <a:bodyPr wrap="none" rtlCol="0">
                <a:spAutoFit/>
              </a:bodyPr>
              <a:lstStyle/>
              <a:p>
                <a:r>
                  <a:rPr lang="en-US" sz="800" dirty="0"/>
                  <a:t>B cell</a:t>
                </a:r>
              </a:p>
            </p:txBody>
          </p:sp>
          <p:sp>
            <p:nvSpPr>
              <p:cNvPr id="927" name="TextBox 926">
                <a:extLst>
                  <a:ext uri="{FF2B5EF4-FFF2-40B4-BE49-F238E27FC236}">
                    <a16:creationId xmlns:a16="http://schemas.microsoft.com/office/drawing/2014/main" id="{B303A930-16B2-89F9-33E3-45A967AED892}"/>
                  </a:ext>
                </a:extLst>
              </p:cNvPr>
              <p:cNvSpPr txBox="1"/>
              <p:nvPr/>
            </p:nvSpPr>
            <p:spPr>
              <a:xfrm>
                <a:off x="4501921" y="6293235"/>
                <a:ext cx="778800" cy="215444"/>
              </a:xfrm>
              <a:prstGeom prst="rect">
                <a:avLst/>
              </a:prstGeom>
              <a:noFill/>
            </p:spPr>
            <p:txBody>
              <a:bodyPr wrap="none" rtlCol="0">
                <a:spAutoFit/>
              </a:bodyPr>
              <a:lstStyle/>
              <a:p>
                <a:r>
                  <a:rPr lang="en-US" sz="800" dirty="0"/>
                  <a:t>Monocytes</a:t>
                </a:r>
              </a:p>
            </p:txBody>
          </p:sp>
        </p:grpSp>
        <p:pic>
          <p:nvPicPr>
            <p:cNvPr id="919" name="Picture 918" descr="A close-up of a chart&#10;&#10;Description automatically generated">
              <a:extLst>
                <a:ext uri="{FF2B5EF4-FFF2-40B4-BE49-F238E27FC236}">
                  <a16:creationId xmlns:a16="http://schemas.microsoft.com/office/drawing/2014/main" id="{8A404BD3-7C4B-8500-CD62-2C8680DC0EDE}"/>
                </a:ext>
              </a:extLst>
            </p:cNvPr>
            <p:cNvPicPr>
              <a:picLocks noChangeAspect="1"/>
            </p:cNvPicPr>
            <p:nvPr/>
          </p:nvPicPr>
          <p:blipFill>
            <a:blip r:embed="rId18"/>
            <a:srcRect l="34461" t="11357" r="46588" b="13706"/>
            <a:stretch>
              <a:fillRect/>
            </a:stretch>
          </p:blipFill>
          <p:spPr>
            <a:xfrm rot="16200000">
              <a:off x="4819572" y="3759189"/>
              <a:ext cx="400068" cy="3655473"/>
            </a:xfrm>
            <a:prstGeom prst="rect">
              <a:avLst/>
            </a:prstGeom>
          </p:spPr>
        </p:pic>
        <p:sp>
          <p:nvSpPr>
            <p:cNvPr id="920" name="TextBox 919">
              <a:extLst>
                <a:ext uri="{FF2B5EF4-FFF2-40B4-BE49-F238E27FC236}">
                  <a16:creationId xmlns:a16="http://schemas.microsoft.com/office/drawing/2014/main" id="{96158A0F-AFBD-C56D-B08E-AE57054A2D95}"/>
                </a:ext>
              </a:extLst>
            </p:cNvPr>
            <p:cNvSpPr txBox="1"/>
            <p:nvPr/>
          </p:nvSpPr>
          <p:spPr>
            <a:xfrm rot="16200000">
              <a:off x="4659793" y="4745083"/>
              <a:ext cx="768159" cy="3785654"/>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i="1" dirty="0">
                  <a:solidFill>
                    <a:schemeClr val="tx1"/>
                  </a:solidFill>
                </a:rPr>
                <a:t>ADAMTSL4</a:t>
              </a:r>
            </a:p>
            <a:p>
              <a:pPr algn="r"/>
              <a:r>
                <a:rPr lang="en-US" sz="800" i="1" dirty="0">
                  <a:solidFill>
                    <a:schemeClr val="tx1"/>
                  </a:solidFill>
                </a:rPr>
                <a:t>TGFB1</a:t>
              </a:r>
            </a:p>
            <a:p>
              <a:pPr algn="r"/>
              <a:r>
                <a:rPr lang="en-US" sz="800"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nvGrpSpPr>
            <p:cNvPr id="912" name="Group 911">
              <a:extLst>
                <a:ext uri="{FF2B5EF4-FFF2-40B4-BE49-F238E27FC236}">
                  <a16:creationId xmlns:a16="http://schemas.microsoft.com/office/drawing/2014/main" id="{5BBF323B-1787-334E-24CB-8C1A53FD9361}"/>
                </a:ext>
              </a:extLst>
            </p:cNvPr>
            <p:cNvGrpSpPr/>
            <p:nvPr/>
          </p:nvGrpSpPr>
          <p:grpSpPr>
            <a:xfrm>
              <a:off x="6759248" y="6324366"/>
              <a:ext cx="677570" cy="547467"/>
              <a:chOff x="6339042" y="4380469"/>
              <a:chExt cx="1099331" cy="2295072"/>
            </a:xfrm>
          </p:grpSpPr>
          <p:sp>
            <p:nvSpPr>
              <p:cNvPr id="913" name="Google Shape;395;p2">
                <a:extLst>
                  <a:ext uri="{FF2B5EF4-FFF2-40B4-BE49-F238E27FC236}">
                    <a16:creationId xmlns:a16="http://schemas.microsoft.com/office/drawing/2014/main" id="{834036AD-49F7-6CF3-CC67-1A32B8BF2774}"/>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4" name="Google Shape;396;p2">
                <a:extLst>
                  <a:ext uri="{FF2B5EF4-FFF2-40B4-BE49-F238E27FC236}">
                    <a16:creationId xmlns:a16="http://schemas.microsoft.com/office/drawing/2014/main" id="{0DCAE367-2845-CE7E-56A3-886C32874221}"/>
                  </a:ext>
                </a:extLst>
              </p:cNvPr>
              <p:cNvSpPr txBox="1"/>
              <p:nvPr/>
            </p:nvSpPr>
            <p:spPr>
              <a:xfrm>
                <a:off x="6339042" y="4380469"/>
                <a:ext cx="1099331" cy="10320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15" name="Google Shape;397;p2">
                <a:extLst>
                  <a:ext uri="{FF2B5EF4-FFF2-40B4-BE49-F238E27FC236}">
                    <a16:creationId xmlns:a16="http://schemas.microsoft.com/office/drawing/2014/main" id="{387C1EEB-EB7A-DB42-37E2-3378EB2F2747}"/>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16" name="Google Shape;398;p2">
                <a:extLst>
                  <a:ext uri="{FF2B5EF4-FFF2-40B4-BE49-F238E27FC236}">
                    <a16:creationId xmlns:a16="http://schemas.microsoft.com/office/drawing/2014/main" id="{6D666D37-79E9-2D74-5F27-FC3DF2230007}"/>
                  </a:ext>
                </a:extLst>
              </p:cNvPr>
              <p:cNvPicPr preferRelativeResize="0"/>
              <p:nvPr/>
            </p:nvPicPr>
            <p:blipFill rotWithShape="1">
              <a:blip r:embed="rId19">
                <a:alphaModFix/>
              </a:blip>
              <a:srcRect/>
              <a:stretch/>
            </p:blipFill>
            <p:spPr>
              <a:xfrm>
                <a:off x="6716724" y="5412501"/>
                <a:ext cx="122111" cy="1182597"/>
              </a:xfrm>
              <a:prstGeom prst="rect">
                <a:avLst/>
              </a:prstGeom>
              <a:noFill/>
              <a:ln>
                <a:noFill/>
              </a:ln>
            </p:spPr>
          </p:pic>
          <p:sp>
            <p:nvSpPr>
              <p:cNvPr id="917" name="Google Shape;397;p2">
                <a:extLst>
                  <a:ext uri="{FF2B5EF4-FFF2-40B4-BE49-F238E27FC236}">
                    <a16:creationId xmlns:a16="http://schemas.microsoft.com/office/drawing/2014/main" id="{8F2FB5A2-9F1D-452C-BE53-E66396D97FF0}"/>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 name="Picture 4" descr="A close-up of a chart&#10;&#10;Description automatically generated">
              <a:extLst>
                <a:ext uri="{FF2B5EF4-FFF2-40B4-BE49-F238E27FC236}">
                  <a16:creationId xmlns:a16="http://schemas.microsoft.com/office/drawing/2014/main" id="{3AF27F27-62CB-B0C6-8451-F6CB119E8D98}"/>
                </a:ext>
              </a:extLst>
            </p:cNvPr>
            <p:cNvPicPr>
              <a:picLocks noChangeAspect="1"/>
            </p:cNvPicPr>
            <p:nvPr/>
          </p:nvPicPr>
          <p:blipFill>
            <a:blip r:embed="rId18"/>
            <a:srcRect l="2675" t="11357" r="71584" b="13706"/>
            <a:stretch>
              <a:fillRect/>
            </a:stretch>
          </p:blipFill>
          <p:spPr>
            <a:xfrm rot="16200000">
              <a:off x="4750934" y="4227889"/>
              <a:ext cx="543371" cy="365547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176652</TotalTime>
  <Words>4859</Words>
  <Application>Microsoft Macintosh PowerPoint</Application>
  <PresentationFormat>Custom</PresentationFormat>
  <Paragraphs>2137</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2185</cp:revision>
  <dcterms:created xsi:type="dcterms:W3CDTF">2023-07-06T16:51:39Z</dcterms:created>
  <dcterms:modified xsi:type="dcterms:W3CDTF">2025-10-28T05:31:49Z</dcterms:modified>
</cp:coreProperties>
</file>